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5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7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8.xml" ContentType="application/vnd.openxmlformats-officedocument.theme+xml"/>
  <Override PartName="/ppt/slideLayouts/slideLayout34.xml" ContentType="application/vnd.openxmlformats-officedocument.presentationml.slideLayout+xml"/>
  <Override PartName="/ppt/theme/theme9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08" r:id="rId4"/>
    <p:sldMasterId id="2147483713" r:id="rId5"/>
    <p:sldMasterId id="2147483719" r:id="rId6"/>
    <p:sldMasterId id="2147483724" r:id="rId7"/>
    <p:sldMasterId id="2147483726" r:id="rId8"/>
    <p:sldMasterId id="2147483730" r:id="rId9"/>
    <p:sldMasterId id="2147483735" r:id="rId10"/>
    <p:sldMasterId id="2147483741" r:id="rId11"/>
    <p:sldMasterId id="2147483746" r:id="rId12"/>
    <p:sldMasterId id="2147483748" r:id="rId13"/>
  </p:sldMasterIdLst>
  <p:notesMasterIdLst>
    <p:notesMasterId r:id="rId47"/>
  </p:notesMasterIdLst>
  <p:sldIdLst>
    <p:sldId id="4825" r:id="rId14"/>
    <p:sldId id="278" r:id="rId15"/>
    <p:sldId id="4815" r:id="rId16"/>
    <p:sldId id="4809" r:id="rId17"/>
    <p:sldId id="260" r:id="rId18"/>
    <p:sldId id="4812" r:id="rId19"/>
    <p:sldId id="262" r:id="rId20"/>
    <p:sldId id="263" r:id="rId21"/>
    <p:sldId id="4826" r:id="rId22"/>
    <p:sldId id="265" r:id="rId23"/>
    <p:sldId id="4828" r:id="rId24"/>
    <p:sldId id="4813" r:id="rId25"/>
    <p:sldId id="4827" r:id="rId26"/>
    <p:sldId id="269" r:id="rId27"/>
    <p:sldId id="270" r:id="rId28"/>
    <p:sldId id="271" r:id="rId29"/>
    <p:sldId id="272" r:id="rId30"/>
    <p:sldId id="275" r:id="rId31"/>
    <p:sldId id="4818" r:id="rId32"/>
    <p:sldId id="4817" r:id="rId33"/>
    <p:sldId id="276" r:id="rId34"/>
    <p:sldId id="4829" r:id="rId35"/>
    <p:sldId id="277" r:id="rId36"/>
    <p:sldId id="4816" r:id="rId37"/>
    <p:sldId id="4830" r:id="rId38"/>
    <p:sldId id="281" r:id="rId39"/>
    <p:sldId id="282" r:id="rId40"/>
    <p:sldId id="283" r:id="rId41"/>
    <p:sldId id="284" r:id="rId42"/>
    <p:sldId id="285" r:id="rId43"/>
    <p:sldId id="4823" r:id="rId44"/>
    <p:sldId id="4822" r:id="rId45"/>
    <p:sldId id="286" r:id="rId46"/>
  </p:sldIdLst>
  <p:sldSz cx="9144000" cy="5143500" type="screen16x9"/>
  <p:notesSz cx="9144000" cy="6858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Roboto" panose="020B0600000101010101" charset="0"/>
      <p:regular r:id="rId52"/>
      <p:bold r:id="rId53"/>
      <p:italic r:id="rId54"/>
      <p:boldItalic r:id="rId55"/>
    </p:embeddedFont>
    <p:embeddedFont>
      <p:font typeface="Tahoma" panose="020B0604030504040204" pitchFamily="34" charset="0"/>
      <p:regular r:id="rId56"/>
      <p:bold r:id="rId57"/>
      <p: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97" userDrawn="1">
          <p15:clr>
            <a:srgbClr val="A4A3A4"/>
          </p15:clr>
        </p15:guide>
        <p15:guide id="2" pos="1429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9" roundtripDataSignature="AMtx7mgz5dpOO0Ty6Ef+1mFVmKLmcPo5/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EB20"/>
    <a:srgbClr val="00E296"/>
    <a:srgbClr val="00CD8A"/>
    <a:srgbClr val="003738"/>
    <a:srgbClr val="00B492"/>
    <a:srgbClr val="4284F3"/>
    <a:srgbClr val="6A9FF6"/>
    <a:srgbClr val="19A2C7"/>
    <a:srgbClr val="00A0C8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326F302-AE87-46E6-A2BC-D6C975726E5A}">
  <a:tblStyle styleId="{6326F302-AE87-46E6-A2BC-D6C975726E5A}" styleName="Table_0">
    <a:wholeTbl>
      <a:tcTxStyle b="off" i="off">
        <a:font>
          <a:latin typeface="Roboto"/>
          <a:ea typeface="Roboto"/>
          <a:cs typeface="Roboto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AF1F5"/>
          </a:solidFill>
        </a:fill>
      </a:tcStyle>
    </a:wholeTbl>
    <a:band1H>
      <a:tcTxStyle/>
      <a:tcStyle>
        <a:tcBdr/>
        <a:fill>
          <a:solidFill>
            <a:srgbClr val="D1E2E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1E2E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Roboto"/>
          <a:ea typeface="Roboto"/>
          <a:cs typeface="Roboto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Roboto"/>
          <a:ea typeface="Roboto"/>
          <a:cs typeface="Roboto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Roboto"/>
          <a:ea typeface="Roboto"/>
          <a:cs typeface="Roboto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Roboto"/>
          <a:ea typeface="Roboto"/>
          <a:cs typeface="Roboto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1B26972-9616-4784-9AC7-BB2AD954A63F}" styleName="Table_1">
    <a:wholeTbl>
      <a:tcTxStyle b="off" i="off">
        <a:font>
          <a:latin typeface="Roboto"/>
          <a:ea typeface="Roboto"/>
          <a:cs typeface="Roboto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31" autoAdjust="0"/>
    <p:restoredTop sz="94663"/>
  </p:normalViewPr>
  <p:slideViewPr>
    <p:cSldViewPr snapToGrid="0">
      <p:cViewPr varScale="1">
        <p:scale>
          <a:sx n="137" d="100"/>
          <a:sy n="137" d="100"/>
        </p:scale>
        <p:origin x="1278" y="126"/>
      </p:cViewPr>
      <p:guideLst>
        <p:guide orient="horz" pos="1597"/>
        <p:guide pos="142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slide" Target="slides/slide26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slide" Target="slides/slide29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3.xml"/><Relationship Id="rId29" Type="http://schemas.openxmlformats.org/officeDocument/2006/relationships/slide" Target="slides/slide16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Master" Target="slideMasters/slideMaster2.xml"/><Relationship Id="rId61" Type="http://schemas.openxmlformats.org/officeDocument/2006/relationships/viewProps" Target="viewProps.xml"/><Relationship Id="rId19" Type="http://schemas.openxmlformats.org/officeDocument/2006/relationships/slide" Target="slides/slide6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Master" Target="slideMasters/slideMaster5.xml"/><Relationship Id="rId51" Type="http://schemas.openxmlformats.org/officeDocument/2006/relationships/font" Target="fonts/font4.fntdata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59" Type="http://customschemas.google.com/relationships/presentationmetadata" Target="metadata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54" Type="http://schemas.openxmlformats.org/officeDocument/2006/relationships/font" Target="fonts/font7.fntdata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font" Target="fonts/font5.fntdata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ru-RU"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79484" y="0"/>
            <a:ext cx="39624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ru-RU"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ru-RU"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fld id="{00000000-1234-1234-1234-123412341234}" type="slidenum">
              <a:rPr lang="en-US" sz="1200" smtClean="0">
                <a:solidFill>
                  <a:schemeClr val="dk1"/>
                </a:solidFill>
                <a:sym typeface="Calibri"/>
              </a:rPr>
              <a:pPr algn="r"/>
              <a:t>‹#›</a:t>
            </a:fld>
            <a:endParaRPr lang="en-US" sz="1200" dirty="0">
              <a:solidFill>
                <a:schemeClr val="dk1"/>
              </a:solidFill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00" b="0" i="0" u="none" strike="noStrike" cap="none">
        <a:solidFill>
          <a:srgbClr val="000000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7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kasten.io/posts/flavors-of-data-management-in-kubernetes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1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Cool Ice template. We use #62ACC9 for icons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9" name="Google Shape;359;p1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fld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7225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1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70546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3" name="Google Shape;853;p12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54" name="Google Shape;854;p12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12</a:t>
            </a:fld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11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9" name="Google Shape;919;p13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u="sng" dirty="0">
                <a:solidFill>
                  <a:schemeClr val="hlin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https://blog.kasten.io/posts/flavors-of-data-management-in-kubernetes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20" name="Google Shape;920;p13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13</a:t>
            </a:fld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4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46" name="Google Shape;94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5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73" name="Google Shape;97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7" name="Google Shape;1007;p16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08" name="Google Shape;1008;p16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16</a:t>
            </a:fld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3" name="Google Shape;1063;p17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64" name="Google Shape;1064;p17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17</a:t>
            </a:fld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7" name="Google Shape;1197;p20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 Ongoing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Engagement. Production tied to Aruba’s customer timelines in turn…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98" name="Google Shape;1198;p20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18</a:t>
            </a:fld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7" name="Google Shape;1197;p20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 Ongoing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Engagement. Production tied to Aruba’s customer timelines in turn…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98" name="Google Shape;1198;p20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19</a:t>
            </a:fld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0091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7" name="Google Shape;1197;p20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 Ongoing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Engagement. Production tied to Aruba’s customer timelines in turn…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98" name="Google Shape;1198;p20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</a:t>
            </a:fld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773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23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2" name="Google Shape;132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2" name="Google Shape;1272;p21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https://www.pexels.com/photo/bulb-close-up-electricity-energy-577514/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73" name="Google Shape;1273;p21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21</a:t>
            </a:fld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sym typeface="Calibri"/>
              </a:rPr>
              <a:t>22</a:t>
            </a:fld>
            <a:endParaRPr lang="en-US" sz="1200" b="0" i="0" u="none" strike="noStrike" cap="none" dirty="0">
              <a:solidFill>
                <a:schemeClr val="dk1"/>
              </a:solidFill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90446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4" name="Google Shape;1314;p22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Veeamon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session n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15" name="Google Shape;1315;p22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23</a:t>
            </a:fld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1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7423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24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5" name="Google Shape;135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24800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26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80" name="Google Shape;138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1" name="Google Shape;1401;p27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02" name="Google Shape;1402;p27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27</a:t>
            </a:fld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7" name="Google Shape;1437;p28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38" name="Google Shape;1438;p28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28</a:t>
            </a:fld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91" name="Google Shape;149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6" name="Google Shape;1526;p30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27" name="Google Shape;1527;p30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</a:t>
            </a:fld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6" name="Google Shape;496;p4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7" name="Google Shape;497;p4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fld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8807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31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75" name="Google Shape;157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44780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31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75" name="Google Shape;157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43213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31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75" name="Google Shape;157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0" name="Google Shape;510;p5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1" name="Google Shape;511;p5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fld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2" name="Google Shape;532;p6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3" name="Google Shape;533;p6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fld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43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04" name="Google Shape;60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3" name="Google Shape;623;p8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24" name="Google Shape;624;p8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fld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9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55" name="Google Shape;6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7665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6" name="Google Shape;746;p10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Icon color - #436CA9 and #</a:t>
            </a:r>
            <a:r>
              <a:rPr lang="en-US" i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40A8C6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47" name="Google Shape;747;p10:notes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fld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CA2FBCA5-FF7F-4893-A009-389B11647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81720" y="0"/>
            <a:ext cx="6071209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6800D1-0974-400C-8BFF-FCD0EDB6CD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00" y="393168"/>
            <a:ext cx="1514793" cy="273183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ACDD46-5FD6-43CE-A42F-7F4643D734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9999" y="3711344"/>
            <a:ext cx="792000" cy="792000"/>
          </a:xfrm>
          <a:prstGeom prst="roundRect">
            <a:avLst>
              <a:gd name="adj" fmla="val 10109"/>
            </a:avLst>
          </a:prstGeom>
        </p:spPr>
        <p:txBody>
          <a:bodyPr anchor="ctr"/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BAA114B-817D-4139-97BE-4AA934DAB5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89952" y="3635375"/>
            <a:ext cx="2420988" cy="3416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857A6C7-4617-40A4-978D-081D073C68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89952" y="4063324"/>
            <a:ext cx="2420988" cy="49212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400"/>
            </a:lvl1pPr>
          </a:lstStyle>
          <a:p>
            <a:r>
              <a:rPr lang="en-IN"/>
              <a:t>Job Title</a:t>
            </a:r>
          </a:p>
          <a:p>
            <a:r>
              <a:rPr lang="en-IN"/>
              <a:t>   Email</a:t>
            </a:r>
            <a:endParaRPr lang="en-IN" dirty="0"/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D4EDB69-78E3-4E03-BC8B-4243D85813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999" y="1772275"/>
            <a:ext cx="8425226" cy="1446550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i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title style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79B7A579-3BFD-4025-8A79-F4D0240428C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908747" y="3711344"/>
            <a:ext cx="792000" cy="792000"/>
          </a:xfrm>
          <a:prstGeom prst="roundRect">
            <a:avLst>
              <a:gd name="adj" fmla="val 10109"/>
            </a:avLst>
          </a:prstGeom>
        </p:spPr>
        <p:txBody>
          <a:bodyPr anchor="ctr"/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E4A8CF2-1E21-4460-91C8-C403BE5BAA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38700" y="3635375"/>
            <a:ext cx="2420988" cy="3416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ED69CD27-FD8D-4EEC-9E86-9E351CE5A7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8700" y="4063324"/>
            <a:ext cx="2420988" cy="49212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400"/>
            </a:lvl1pPr>
          </a:lstStyle>
          <a:p>
            <a:r>
              <a:rPr lang="en-IN"/>
              <a:t>Job Title</a:t>
            </a:r>
          </a:p>
          <a:p>
            <a:r>
              <a:rPr lang="en-IN"/>
              <a:t>   Email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7365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and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4B3969-8F24-4306-8F99-DE0AD978F8F8}"/>
              </a:ext>
            </a:extLst>
          </p:cNvPr>
          <p:cNvSpPr txBox="1"/>
          <p:nvPr userDrawn="1"/>
        </p:nvSpPr>
        <p:spPr>
          <a:xfrm>
            <a:off x="365761" y="4963255"/>
            <a:ext cx="3667671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solidFill>
                  <a:srgbClr val="467D7D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© 2020 Veeam Software. Confidential information. All rights reserved. All trademarks are the property of their respective owners.</a:t>
            </a:r>
          </a:p>
        </p:txBody>
      </p:sp>
      <p:pic>
        <p:nvPicPr>
          <p:cNvPr id="3" name="Picture 23">
            <a:extLst>
              <a:ext uri="{FF2B5EF4-FFF2-40B4-BE49-F238E27FC236}">
                <a16:creationId xmlns:a16="http://schemas.microsoft.com/office/drawing/2014/main" id="{DE42E065-B9F8-43D6-84E6-71442472AE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9678" y="4943158"/>
            <a:ext cx="526732" cy="9499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310238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8">
            <a:extLst>
              <a:ext uri="{FF2B5EF4-FFF2-40B4-BE49-F238E27FC236}">
                <a16:creationId xmlns:a16="http://schemas.microsoft.com/office/drawing/2014/main" id="{81BF27E3-29A3-4392-ABB0-4F4BF19637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9678" y="4943158"/>
            <a:ext cx="526732" cy="9499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73749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782B3E-3B73-4B37-A318-6473A77BB185}"/>
              </a:ext>
            </a:extLst>
          </p:cNvPr>
          <p:cNvSpPr txBox="1"/>
          <p:nvPr userDrawn="1"/>
        </p:nvSpPr>
        <p:spPr>
          <a:xfrm>
            <a:off x="365761" y="4963255"/>
            <a:ext cx="3667671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solidFill>
                  <a:srgbClr val="467D7D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© 2020 Veeam Software. Confidential information. All rights reserved. All trademarks are the property of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21922055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ta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04596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E76FCE4-4947-4368-B296-E442B74FBFF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marR="0" indent="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+mj-lt"/>
              <a:buNone/>
              <a:tabLst/>
              <a:defRPr sz="1600"/>
            </a:lvl1pPr>
          </a:lstStyle>
          <a:p>
            <a:pPr marL="457200" marR="0" lvl="0" indent="-45720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                 </a:t>
            </a:r>
          </a:p>
          <a:p>
            <a:pPr marL="259654" marR="0" lvl="0" indent="-259654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lang="en-US" dirty="0"/>
          </a:p>
          <a:p>
            <a:pPr marL="259654" marR="0" lvl="0" indent="-259654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lang="en-US" dirty="0"/>
          </a:p>
          <a:p>
            <a:pPr marL="259654" marR="0" lvl="0" indent="-259654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lang="en-US" dirty="0"/>
          </a:p>
          <a:p>
            <a:pPr marL="457200" marR="0" lvl="0" indent="-45720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                                                   </a:t>
            </a:r>
          </a:p>
          <a:p>
            <a:pPr marL="457200" marR="0" lvl="0" indent="-45720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endParaRPr lang="en-US" dirty="0"/>
          </a:p>
          <a:p>
            <a:pPr marL="457200" marR="0" lvl="0" indent="-45720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endParaRPr lang="en-US" dirty="0"/>
          </a:p>
          <a:p>
            <a:pPr marL="457200" marR="0" lvl="0" indent="-45720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                                                                               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1B78CA-C852-440F-8BA5-EB36DD122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3" y="2039353"/>
            <a:ext cx="3646514" cy="10066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sz="3600"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5999B23-3FB2-4647-810B-271917018B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0003" y="3242511"/>
            <a:ext cx="3658545" cy="10948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0746304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 Light T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33BEF-DB84-4BDC-BFE3-94EC5820C8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1" y="1018801"/>
            <a:ext cx="8395380" cy="3781800"/>
          </a:xfr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94289D-CD76-4E0C-A54E-7C67B36C0809}"/>
              </a:ext>
            </a:extLst>
          </p:cNvPr>
          <p:cNvSpPr txBox="1"/>
          <p:nvPr userDrawn="1"/>
        </p:nvSpPr>
        <p:spPr>
          <a:xfrm>
            <a:off x="365761" y="4963255"/>
            <a:ext cx="3667671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80000">
                      <a:srgbClr val="000000">
                        <a:lumMod val="65000"/>
                        <a:lumOff val="35000"/>
                      </a:srgbClr>
                    </a:gs>
                  </a:gsLst>
                  <a:lin ang="16200000" scaled="0"/>
                </a:gra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© 2020 Veeam Software. Confidential information. All rights reserved. All trademarks are the property of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37745357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ight T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94289D-CD76-4E0C-A54E-7C67B36C0809}"/>
              </a:ext>
            </a:extLst>
          </p:cNvPr>
          <p:cNvSpPr txBox="1"/>
          <p:nvPr userDrawn="1"/>
        </p:nvSpPr>
        <p:spPr>
          <a:xfrm>
            <a:off x="365761" y="4963255"/>
            <a:ext cx="3667671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80000">
                      <a:srgbClr val="000000">
                        <a:lumMod val="65000"/>
                        <a:lumOff val="35000"/>
                      </a:srgbClr>
                    </a:gs>
                  </a:gsLst>
                  <a:lin ang="16200000" scaled="0"/>
                </a:gra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© 2020 Veeam Software. Confidential information. All rights reserved. All trademarks are the property of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21229882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Light T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528E1C-002B-4864-BEFA-FD4ED80D516C}"/>
              </a:ext>
            </a:extLst>
          </p:cNvPr>
          <p:cNvSpPr/>
          <p:nvPr userDrawn="1"/>
        </p:nvSpPr>
        <p:spPr bwMode="auto">
          <a:xfrm>
            <a:off x="1" y="0"/>
            <a:ext cx="3240911" cy="5143500"/>
          </a:xfrm>
          <a:prstGeom prst="rect">
            <a:avLst/>
          </a:prstGeom>
          <a:solidFill>
            <a:srgbClr val="00373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14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33BEF-DB84-4BDC-BFE3-94EC5820C8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8777" y="2995863"/>
            <a:ext cx="2594977" cy="1720821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 marL="342900" indent="-3429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7C0316-B0C5-4D37-9BAD-04616A389F3C}"/>
              </a:ext>
            </a:extLst>
          </p:cNvPr>
          <p:cNvSpPr txBox="1"/>
          <p:nvPr userDrawn="1"/>
        </p:nvSpPr>
        <p:spPr>
          <a:xfrm>
            <a:off x="3614290" y="4972049"/>
            <a:ext cx="3667671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80000">
                      <a:srgbClr val="000000">
                        <a:lumMod val="65000"/>
                        <a:lumOff val="35000"/>
                      </a:srgbClr>
                    </a:gs>
                  </a:gsLst>
                  <a:lin ang="16200000" scaled="0"/>
                </a:gra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© 2020 Veeam Software. Confidential information. All rights reserved. All trademarks are the property of their respective owners.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561098"/>
            <a:ext cx="2582946" cy="553998"/>
          </a:xfrm>
        </p:spPr>
        <p:txBody>
          <a:bodyPr/>
          <a:lstStyle>
            <a:lvl1pPr>
              <a:defRPr>
                <a:solidFill>
                  <a:srgbClr val="93EB2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91D759-83C1-499A-899D-DD9A972617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7090" y="428626"/>
            <a:ext cx="5138291" cy="307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031019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CA2FBCA5-FF7F-4893-A009-389B11647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81719" y="0"/>
            <a:ext cx="6071209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6800D1-0974-400C-8BFF-FCD0EDB6CD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999" y="393167"/>
            <a:ext cx="1514793" cy="273183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ACDD46-5FD6-43CE-A42F-7F4643D734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9999" y="3711344"/>
            <a:ext cx="792000" cy="792000"/>
          </a:xfrm>
          <a:prstGeom prst="roundRect">
            <a:avLst>
              <a:gd name="adj" fmla="val 10109"/>
            </a:avLst>
          </a:prstGeom>
        </p:spPr>
        <p:txBody>
          <a:bodyPr anchor="ctr"/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BAA114B-817D-4139-97BE-4AA934DAB5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89952" y="3635375"/>
            <a:ext cx="2420988" cy="3416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857A6C7-4617-40A4-978D-081D073C68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89952" y="4063323"/>
            <a:ext cx="2420988" cy="49212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400"/>
            </a:lvl1pPr>
          </a:lstStyle>
          <a:p>
            <a:r>
              <a:rPr lang="en-IN"/>
              <a:t>Job Title</a:t>
            </a:r>
          </a:p>
          <a:p>
            <a:r>
              <a:rPr lang="en-IN"/>
              <a:t>   Email</a:t>
            </a:r>
            <a:endParaRPr lang="en-IN" dirty="0"/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8D4EDB69-78E3-4E03-BC8B-4243D85813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999" y="1772275"/>
            <a:ext cx="8425226" cy="1446550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i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title style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79B7A579-3BFD-4025-8A79-F4D0240428C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908747" y="3711344"/>
            <a:ext cx="792000" cy="792000"/>
          </a:xfrm>
          <a:prstGeom prst="roundRect">
            <a:avLst>
              <a:gd name="adj" fmla="val 10109"/>
            </a:avLst>
          </a:prstGeom>
        </p:spPr>
        <p:txBody>
          <a:bodyPr anchor="ctr"/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E4A8CF2-1E21-4460-91C8-C403BE5BAA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38700" y="3635375"/>
            <a:ext cx="2420988" cy="3416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ED69CD27-FD8D-4EEC-9E86-9E351CE5A7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38700" y="4063323"/>
            <a:ext cx="2420988" cy="49212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400"/>
            </a:lvl1pPr>
          </a:lstStyle>
          <a:p>
            <a:r>
              <a:rPr lang="en-IN"/>
              <a:t>Job Title</a:t>
            </a:r>
          </a:p>
          <a:p>
            <a:r>
              <a:rPr lang="en-IN"/>
              <a:t>   Email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1169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317BB6-6E7C-4F98-AC85-3EFF2CA904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81719" y="0"/>
            <a:ext cx="6071209" cy="51435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2156251"/>
            <a:ext cx="8426450" cy="8309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8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2857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317BB6-6E7C-4F98-AC85-3EFF2CA904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81720" y="0"/>
            <a:ext cx="6071209" cy="51435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2156252"/>
            <a:ext cx="8426450" cy="8309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8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45914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2156251"/>
            <a:ext cx="8426450" cy="8309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8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35439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377B9CD-1CC5-4D3F-A5FD-C8634A93E3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81719" y="0"/>
            <a:ext cx="6071209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D85DF6-C71C-4E21-8FAE-B6FFD3D89A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4423" y="3882079"/>
            <a:ext cx="1495153" cy="269641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0238" y="2161159"/>
            <a:ext cx="8423524" cy="821182"/>
          </a:xfrm>
          <a:prstGeom prst="rect">
            <a:avLst/>
          </a:prstGeom>
        </p:spPr>
        <p:txBody>
          <a:bodyPr bIns="36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7964907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01C327-6256-453C-B045-711FF99563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023938"/>
            <a:ext cx="8425225" cy="920252"/>
          </a:xfrm>
        </p:spPr>
        <p:txBody>
          <a:bodyPr/>
          <a:lstStyle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4575040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6373346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01C327-6256-453C-B045-711FF99563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999" y="1023938"/>
            <a:ext cx="8425225" cy="3845242"/>
          </a:xfrm>
        </p:spPr>
        <p:txBody>
          <a:bodyPr/>
          <a:lstStyle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7112409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996062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6A111CE8-5105-42A2-8DF8-9E10E91507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2286696"/>
            <a:ext cx="2043008" cy="553998"/>
          </a:xfrm>
        </p:spPr>
        <p:txBody>
          <a:bodyPr wrap="square" tIns="0" bIns="72000" anchor="ctr">
            <a:no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ACEE12E2-DC79-4DB8-8F61-A48797604D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64492" y="158720"/>
            <a:ext cx="600075" cy="215444"/>
          </a:xfrm>
        </p:spPr>
        <p:txBody>
          <a:bodyPr anchor="ctr"/>
          <a:lstStyle>
            <a:lvl1pPr>
              <a:defRPr sz="1400">
                <a:solidFill>
                  <a:srgbClr val="43FFC0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1B0220FB-2BEC-4FFF-B14A-D721C7D2D3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64492" y="574962"/>
            <a:ext cx="600075" cy="215444"/>
          </a:xfrm>
        </p:spPr>
        <p:txBody>
          <a:bodyPr anchor="ctr"/>
          <a:lstStyle>
            <a:lvl1pPr>
              <a:defRPr sz="1400">
                <a:solidFill>
                  <a:srgbClr val="43FFC0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3A131D73-7C36-4DDC-A6D8-5EAC2443E9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64492" y="995583"/>
            <a:ext cx="600075" cy="215444"/>
          </a:xfrm>
        </p:spPr>
        <p:txBody>
          <a:bodyPr anchor="ctr"/>
          <a:lstStyle>
            <a:lvl1pPr>
              <a:defRPr sz="1400">
                <a:solidFill>
                  <a:srgbClr val="43FFC0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6" name="Text Placeholder 32">
            <a:extLst>
              <a:ext uri="{FF2B5EF4-FFF2-40B4-BE49-F238E27FC236}">
                <a16:creationId xmlns:a16="http://schemas.microsoft.com/office/drawing/2014/main" id="{0CBFCC4D-17A1-4AFA-BEB6-A0DE0D2FF5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4492" y="1413661"/>
            <a:ext cx="600075" cy="215444"/>
          </a:xfrm>
        </p:spPr>
        <p:txBody>
          <a:bodyPr anchor="ctr"/>
          <a:lstStyle>
            <a:lvl1pPr>
              <a:defRPr sz="1400">
                <a:solidFill>
                  <a:srgbClr val="43FFC0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EDFC5E25-A88C-4AA9-9552-A93F5FD62BE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64492" y="1826279"/>
            <a:ext cx="600075" cy="215444"/>
          </a:xfrm>
        </p:spPr>
        <p:txBody>
          <a:bodyPr anchor="ctr"/>
          <a:lstStyle>
            <a:lvl1pPr>
              <a:defRPr sz="1400">
                <a:solidFill>
                  <a:srgbClr val="43FFC0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8" name="Text Placeholder 32">
            <a:extLst>
              <a:ext uri="{FF2B5EF4-FFF2-40B4-BE49-F238E27FC236}">
                <a16:creationId xmlns:a16="http://schemas.microsoft.com/office/drawing/2014/main" id="{18D336BD-BCE9-4B92-BF82-56EC09C39E2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64492" y="2239266"/>
            <a:ext cx="600075" cy="215444"/>
          </a:xfrm>
        </p:spPr>
        <p:txBody>
          <a:bodyPr anchor="ctr"/>
          <a:lstStyle>
            <a:lvl1pPr>
              <a:defRPr sz="1400">
                <a:solidFill>
                  <a:srgbClr val="43FFC0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9" name="Text Placeholder 32">
            <a:extLst>
              <a:ext uri="{FF2B5EF4-FFF2-40B4-BE49-F238E27FC236}">
                <a16:creationId xmlns:a16="http://schemas.microsoft.com/office/drawing/2014/main" id="{AF1D6194-70A6-40CE-977E-0CF7545649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64492" y="2653537"/>
            <a:ext cx="600075" cy="215444"/>
          </a:xfrm>
        </p:spPr>
        <p:txBody>
          <a:bodyPr anchor="ctr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2FB42E81-80F4-4306-9A58-816A1746E3D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64492" y="3071006"/>
            <a:ext cx="600075" cy="215444"/>
          </a:xfrm>
        </p:spPr>
        <p:txBody>
          <a:bodyPr anchor="ctr"/>
          <a:lstStyle>
            <a:lvl1pPr>
              <a:defRPr sz="1400">
                <a:solidFill>
                  <a:srgbClr val="43FFC0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1" name="Text Placeholder 32">
            <a:extLst>
              <a:ext uri="{FF2B5EF4-FFF2-40B4-BE49-F238E27FC236}">
                <a16:creationId xmlns:a16="http://schemas.microsoft.com/office/drawing/2014/main" id="{3B8370BD-F774-4BAC-9596-953D61E64D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64492" y="3488481"/>
            <a:ext cx="600075" cy="215444"/>
          </a:xfrm>
        </p:spPr>
        <p:txBody>
          <a:bodyPr anchor="ctr"/>
          <a:lstStyle>
            <a:lvl1pPr>
              <a:defRPr sz="1400">
                <a:solidFill>
                  <a:srgbClr val="43FFC0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2" name="Text Placeholder 32">
            <a:extLst>
              <a:ext uri="{FF2B5EF4-FFF2-40B4-BE49-F238E27FC236}">
                <a16:creationId xmlns:a16="http://schemas.microsoft.com/office/drawing/2014/main" id="{9B13FADB-F483-4604-9566-8C00210C82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64492" y="3905621"/>
            <a:ext cx="600075" cy="215444"/>
          </a:xfrm>
        </p:spPr>
        <p:txBody>
          <a:bodyPr anchor="ctr"/>
          <a:lstStyle>
            <a:lvl1pPr>
              <a:defRPr sz="1400">
                <a:solidFill>
                  <a:srgbClr val="43FFC0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3" name="Text Placeholder 32">
            <a:extLst>
              <a:ext uri="{FF2B5EF4-FFF2-40B4-BE49-F238E27FC236}">
                <a16:creationId xmlns:a16="http://schemas.microsoft.com/office/drawing/2014/main" id="{8F4282EE-83F0-4E55-8872-4F79A29AB1F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64492" y="4326242"/>
            <a:ext cx="600075" cy="215444"/>
          </a:xfrm>
        </p:spPr>
        <p:txBody>
          <a:bodyPr anchor="ctr"/>
          <a:lstStyle>
            <a:lvl1pPr>
              <a:defRPr sz="1400">
                <a:solidFill>
                  <a:srgbClr val="43FFC0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4" name="Text Placeholder 32">
            <a:extLst>
              <a:ext uri="{FF2B5EF4-FFF2-40B4-BE49-F238E27FC236}">
                <a16:creationId xmlns:a16="http://schemas.microsoft.com/office/drawing/2014/main" id="{A0EC6607-79A8-4371-9E8F-0E526366B2B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564492" y="4746863"/>
            <a:ext cx="600075" cy="215444"/>
          </a:xfrm>
        </p:spPr>
        <p:txBody>
          <a:bodyPr anchor="ctr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5" name="Text Placeholder 32">
            <a:extLst>
              <a:ext uri="{FF2B5EF4-FFF2-40B4-BE49-F238E27FC236}">
                <a16:creationId xmlns:a16="http://schemas.microsoft.com/office/drawing/2014/main" id="{1A95914A-14E3-4346-8A69-611FCF70AF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56212" y="153922"/>
            <a:ext cx="3529448" cy="223103"/>
          </a:xfrm>
        </p:spPr>
        <p:txBody>
          <a:bodyPr anchor="ctr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6" name="Text Placeholder 32">
            <a:extLst>
              <a:ext uri="{FF2B5EF4-FFF2-40B4-BE49-F238E27FC236}">
                <a16:creationId xmlns:a16="http://schemas.microsoft.com/office/drawing/2014/main" id="{271CCE4F-DE19-4818-8A0F-D081E683FA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56212" y="574962"/>
            <a:ext cx="3529448" cy="220142"/>
          </a:xfrm>
        </p:spPr>
        <p:txBody>
          <a:bodyPr anchor="ctr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7" name="Text Placeholder 32">
            <a:extLst>
              <a:ext uri="{FF2B5EF4-FFF2-40B4-BE49-F238E27FC236}">
                <a16:creationId xmlns:a16="http://schemas.microsoft.com/office/drawing/2014/main" id="{4B1F9B2B-DD0D-4AC4-BEBA-B9014DDCE10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56212" y="995583"/>
            <a:ext cx="3529448" cy="220142"/>
          </a:xfrm>
        </p:spPr>
        <p:txBody>
          <a:bodyPr anchor="ctr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8" name="Text Placeholder 32">
            <a:extLst>
              <a:ext uri="{FF2B5EF4-FFF2-40B4-BE49-F238E27FC236}">
                <a16:creationId xmlns:a16="http://schemas.microsoft.com/office/drawing/2014/main" id="{6DB60D81-6C41-4C6A-BC78-8544A740EAC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56212" y="1413661"/>
            <a:ext cx="3529448" cy="215444"/>
          </a:xfrm>
        </p:spPr>
        <p:txBody>
          <a:bodyPr anchor="ctr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53" name="Text Placeholder 32">
            <a:extLst>
              <a:ext uri="{FF2B5EF4-FFF2-40B4-BE49-F238E27FC236}">
                <a16:creationId xmlns:a16="http://schemas.microsoft.com/office/drawing/2014/main" id="{02AD0019-124C-4DF8-8ECD-F9FD3CBE7D3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56212" y="1826279"/>
            <a:ext cx="3529448" cy="223103"/>
          </a:xfrm>
        </p:spPr>
        <p:txBody>
          <a:bodyPr anchor="ctr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54" name="Text Placeholder 32">
            <a:extLst>
              <a:ext uri="{FF2B5EF4-FFF2-40B4-BE49-F238E27FC236}">
                <a16:creationId xmlns:a16="http://schemas.microsoft.com/office/drawing/2014/main" id="{D672A5B7-973A-4D82-9A6A-C55FA872335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56212" y="2247319"/>
            <a:ext cx="3529448" cy="220142"/>
          </a:xfrm>
        </p:spPr>
        <p:txBody>
          <a:bodyPr anchor="ctr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55" name="Text Placeholder 32">
            <a:extLst>
              <a:ext uri="{FF2B5EF4-FFF2-40B4-BE49-F238E27FC236}">
                <a16:creationId xmlns:a16="http://schemas.microsoft.com/office/drawing/2014/main" id="{9A9E9E75-F671-4378-828A-57A41032DA1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56212" y="2667940"/>
            <a:ext cx="3529448" cy="220142"/>
          </a:xfrm>
        </p:spPr>
        <p:txBody>
          <a:bodyPr anchor="ctr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56" name="Text Placeholder 32">
            <a:extLst>
              <a:ext uri="{FF2B5EF4-FFF2-40B4-BE49-F238E27FC236}">
                <a16:creationId xmlns:a16="http://schemas.microsoft.com/office/drawing/2014/main" id="{F173A791-870F-4DD2-9E55-502DBC41551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56212" y="3086018"/>
            <a:ext cx="3529448" cy="215444"/>
          </a:xfrm>
        </p:spPr>
        <p:txBody>
          <a:bodyPr anchor="ctr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57" name="Text Placeholder 32">
            <a:extLst>
              <a:ext uri="{FF2B5EF4-FFF2-40B4-BE49-F238E27FC236}">
                <a16:creationId xmlns:a16="http://schemas.microsoft.com/office/drawing/2014/main" id="{D53C7753-A663-4631-8913-11DA77C2CB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6212" y="3487124"/>
            <a:ext cx="3529448" cy="223103"/>
          </a:xfrm>
        </p:spPr>
        <p:txBody>
          <a:bodyPr anchor="ctr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58" name="Text Placeholder 32">
            <a:extLst>
              <a:ext uri="{FF2B5EF4-FFF2-40B4-BE49-F238E27FC236}">
                <a16:creationId xmlns:a16="http://schemas.microsoft.com/office/drawing/2014/main" id="{B3E46D1C-B7AD-49A3-B354-EE9A0BDAA1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656212" y="3908164"/>
            <a:ext cx="3529448" cy="220142"/>
          </a:xfrm>
        </p:spPr>
        <p:txBody>
          <a:bodyPr anchor="ctr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59" name="Text Placeholder 32">
            <a:extLst>
              <a:ext uri="{FF2B5EF4-FFF2-40B4-BE49-F238E27FC236}">
                <a16:creationId xmlns:a16="http://schemas.microsoft.com/office/drawing/2014/main" id="{1ECA8CEA-823C-443E-8BD4-CF52519DCA4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6212" y="4328785"/>
            <a:ext cx="3529448" cy="220142"/>
          </a:xfrm>
        </p:spPr>
        <p:txBody>
          <a:bodyPr anchor="ctr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60" name="Text Placeholder 32">
            <a:extLst>
              <a:ext uri="{FF2B5EF4-FFF2-40B4-BE49-F238E27FC236}">
                <a16:creationId xmlns:a16="http://schemas.microsoft.com/office/drawing/2014/main" id="{50D325A8-79DE-4F57-8C45-5AD2A5CCB9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6212" y="4746863"/>
            <a:ext cx="3529448" cy="215444"/>
          </a:xfrm>
        </p:spPr>
        <p:txBody>
          <a:bodyPr anchor="ctr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42900407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3D27077-6ECE-446E-9295-9D1FECA629F3}"/>
              </a:ext>
            </a:extLst>
          </p:cNvPr>
          <p:cNvSpPr/>
          <p:nvPr userDrawn="1"/>
        </p:nvSpPr>
        <p:spPr bwMode="auto">
          <a:xfrm>
            <a:off x="8193024" y="4907280"/>
            <a:ext cx="746150" cy="175260"/>
          </a:xfrm>
          <a:prstGeom prst="rect">
            <a:avLst/>
          </a:prstGeom>
          <a:solidFill>
            <a:srgbClr val="00373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D35ADC-DFA2-4971-949A-9A517E42FA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84FA08-32E8-4397-B6C9-91A08DB737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2202418"/>
            <a:ext cx="8426450" cy="738664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17D808-CF89-4F9A-B729-6C122F5E4298}"/>
              </a:ext>
            </a:extLst>
          </p:cNvPr>
          <p:cNvSpPr/>
          <p:nvPr userDrawn="1"/>
        </p:nvSpPr>
        <p:spPr bwMode="auto">
          <a:xfrm>
            <a:off x="281940" y="4907280"/>
            <a:ext cx="3870960" cy="175260"/>
          </a:xfrm>
          <a:prstGeom prst="rect">
            <a:avLst/>
          </a:prstGeom>
          <a:solidFill>
            <a:srgbClr val="00373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2717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s"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13123C4E-8185-4FEE-860D-74F541D6EE80}"/>
              </a:ext>
            </a:extLst>
          </p:cNvPr>
          <p:cNvSpPr/>
          <p:nvPr userDrawn="1"/>
        </p:nvSpPr>
        <p:spPr bwMode="auto">
          <a:xfrm>
            <a:off x="6423386" y="3468697"/>
            <a:ext cx="2057563" cy="802128"/>
          </a:xfrm>
          <a:prstGeom prst="rect">
            <a:avLst/>
          </a:prstGeom>
          <a:solidFill>
            <a:schemeClr val="bg1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D38581D-C38E-4DC1-959A-B523BC58F8DD}"/>
              </a:ext>
            </a:extLst>
          </p:cNvPr>
          <p:cNvSpPr/>
          <p:nvPr userDrawn="1"/>
        </p:nvSpPr>
        <p:spPr bwMode="auto">
          <a:xfrm>
            <a:off x="3768458" y="1485073"/>
            <a:ext cx="4712492" cy="1158739"/>
          </a:xfrm>
          <a:prstGeom prst="rect">
            <a:avLst/>
          </a:prstGeom>
          <a:solidFill>
            <a:schemeClr val="bg1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D27077-6ECE-446E-9295-9D1FECA629F3}"/>
              </a:ext>
            </a:extLst>
          </p:cNvPr>
          <p:cNvSpPr/>
          <p:nvPr userDrawn="1"/>
        </p:nvSpPr>
        <p:spPr bwMode="auto">
          <a:xfrm>
            <a:off x="8193024" y="4907280"/>
            <a:ext cx="746150" cy="175260"/>
          </a:xfrm>
          <a:prstGeom prst="rect">
            <a:avLst/>
          </a:prstGeom>
          <a:solidFill>
            <a:srgbClr val="00373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17D808-CF89-4F9A-B729-6C122F5E4298}"/>
              </a:ext>
            </a:extLst>
          </p:cNvPr>
          <p:cNvSpPr/>
          <p:nvPr userDrawn="1"/>
        </p:nvSpPr>
        <p:spPr bwMode="auto">
          <a:xfrm>
            <a:off x="281940" y="4907280"/>
            <a:ext cx="3870960" cy="175260"/>
          </a:xfrm>
          <a:prstGeom prst="rect">
            <a:avLst/>
          </a:prstGeom>
          <a:solidFill>
            <a:srgbClr val="00373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4B1BA1-844B-4563-A398-D067540A68F6}"/>
              </a:ext>
            </a:extLst>
          </p:cNvPr>
          <p:cNvSpPr txBox="1"/>
          <p:nvPr/>
        </p:nvSpPr>
        <p:spPr>
          <a:xfrm>
            <a:off x="369416" y="375804"/>
            <a:ext cx="8680984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Use the eyedropper to choose one of the  </a:t>
            </a:r>
            <a:r>
              <a:rPr lang="en-US" sz="2000" b="0" dirty="0">
                <a:solidFill>
                  <a:srgbClr val="93EB2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Veeam corporate colors: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A5A212-C0F2-49E8-BF7F-70A12A0A67C7}"/>
              </a:ext>
            </a:extLst>
          </p:cNvPr>
          <p:cNvSpPr txBox="1"/>
          <p:nvPr/>
        </p:nvSpPr>
        <p:spPr>
          <a:xfrm>
            <a:off x="4568120" y="3985367"/>
            <a:ext cx="551433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90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Areas, </a:t>
            </a:r>
            <a:br>
              <a:rPr lang="en-US" sz="90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90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connectors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FB7EAC-1D96-4C79-87AC-B2E544C71833}"/>
              </a:ext>
            </a:extLst>
          </p:cNvPr>
          <p:cNvSpPr txBox="1"/>
          <p:nvPr/>
        </p:nvSpPr>
        <p:spPr>
          <a:xfrm>
            <a:off x="3833562" y="2831175"/>
            <a:ext cx="279463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1200" b="0" dirty="0">
                <a:solidFill>
                  <a:srgbClr val="93EB2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Technical </a:t>
            </a:r>
            <a:r>
              <a:rPr lang="en-US" sz="1400" b="0" dirty="0">
                <a:solidFill>
                  <a:srgbClr val="93EB2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diagrams</a:t>
            </a:r>
            <a:r>
              <a:rPr lang="en-US" sz="1200" b="0" dirty="0">
                <a:solidFill>
                  <a:srgbClr val="93EB2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color palette: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19B5C29-062F-4E33-94D1-924948F72AF4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7811862" y="3725491"/>
            <a:ext cx="207549" cy="2075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1FF160C-F9B3-4B77-9524-3BA4389D6231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7811862" y="3931681"/>
            <a:ext cx="207549" cy="207549"/>
          </a:xfrm>
          <a:prstGeom prst="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F48785-1663-4579-AF06-BE441A69A725}"/>
              </a:ext>
            </a:extLst>
          </p:cNvPr>
          <p:cNvSpPr txBox="1"/>
          <p:nvPr userDrawn="1"/>
        </p:nvSpPr>
        <p:spPr>
          <a:xfrm>
            <a:off x="4548308" y="3553580"/>
            <a:ext cx="274114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Icons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D68B48-570A-4BD0-99FA-A46D83A72596}"/>
              </a:ext>
            </a:extLst>
          </p:cNvPr>
          <p:cNvSpPr txBox="1"/>
          <p:nvPr userDrawn="1"/>
        </p:nvSpPr>
        <p:spPr>
          <a:xfrm>
            <a:off x="892361" y="1493311"/>
            <a:ext cx="1251398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90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Basic text</a:t>
            </a:r>
            <a:br>
              <a:rPr lang="en-US" sz="90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90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| </a:t>
            </a:r>
            <a:r>
              <a:rPr lang="en-US" sz="900" kern="1200" dirty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Title</a:t>
            </a:r>
            <a:endParaRPr lang="en-US" sz="900" dirty="0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0AC149-4BE6-4BEF-AF37-30EE2F6A99A0}"/>
              </a:ext>
            </a:extLst>
          </p:cNvPr>
          <p:cNvSpPr txBox="1"/>
          <p:nvPr userDrawn="1"/>
        </p:nvSpPr>
        <p:spPr>
          <a:xfrm>
            <a:off x="892361" y="1862864"/>
            <a:ext cx="1251398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900" kern="1200" dirty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Highlighted text 1</a:t>
            </a:r>
            <a:br>
              <a:rPr lang="en-US" sz="900" kern="1200" dirty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900" kern="1200" dirty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| Title</a:t>
            </a:r>
            <a:endParaRPr lang="en-US" sz="900" dirty="0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3536BC-9633-4323-AA98-3158BE942502}"/>
              </a:ext>
            </a:extLst>
          </p:cNvPr>
          <p:cNvSpPr txBox="1"/>
          <p:nvPr userDrawn="1"/>
        </p:nvSpPr>
        <p:spPr>
          <a:xfrm>
            <a:off x="892361" y="2240341"/>
            <a:ext cx="1323028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900" kern="1200" dirty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Highlighted</a:t>
            </a:r>
            <a:r>
              <a:rPr lang="en-US" sz="90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text 2</a:t>
            </a:r>
            <a:endParaRPr lang="en-US" sz="900" kern="1200" dirty="0">
              <a:solidFill>
                <a:schemeClr val="bg1"/>
              </a:solidFill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77372B-2731-4987-94FD-93A8678004CB}"/>
              </a:ext>
            </a:extLst>
          </p:cNvPr>
          <p:cNvSpPr txBox="1"/>
          <p:nvPr userDrawn="1"/>
        </p:nvSpPr>
        <p:spPr>
          <a:xfrm>
            <a:off x="892361" y="2577556"/>
            <a:ext cx="1323028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90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Secondary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1D3A76-F5C8-47FE-B0C8-0101F67C00B6}"/>
              </a:ext>
            </a:extLst>
          </p:cNvPr>
          <p:cNvSpPr txBox="1"/>
          <p:nvPr userDrawn="1"/>
        </p:nvSpPr>
        <p:spPr>
          <a:xfrm>
            <a:off x="388329" y="1088351"/>
            <a:ext cx="3170211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>
              <a:tabLst>
                <a:tab pos="2062163" algn="l"/>
              </a:tabLst>
            </a:pPr>
            <a:r>
              <a:rPr lang="en-US" sz="1400" b="0" dirty="0">
                <a:solidFill>
                  <a:srgbClr val="93EB2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DARK theme color palette |PRIMARY|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89B2D88-D20F-4441-968E-166A8CF523AB}"/>
              </a:ext>
            </a:extLst>
          </p:cNvPr>
          <p:cNvSpPr txBox="1"/>
          <p:nvPr userDrawn="1"/>
        </p:nvSpPr>
        <p:spPr>
          <a:xfrm>
            <a:off x="3817935" y="1109499"/>
            <a:ext cx="4257675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1400" b="0" dirty="0">
                <a:solidFill>
                  <a:srgbClr val="93EB2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LIGHT theme color palette |SECONDARY|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C55CA4-946A-4607-B183-9BF64030654C}"/>
              </a:ext>
            </a:extLst>
          </p:cNvPr>
          <p:cNvSpPr txBox="1"/>
          <p:nvPr userDrawn="1"/>
        </p:nvSpPr>
        <p:spPr>
          <a:xfrm>
            <a:off x="892361" y="3184733"/>
            <a:ext cx="1323028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900" kern="1200" dirty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Secondary </a:t>
            </a:r>
            <a:br>
              <a:rPr lang="en-US" sz="900" kern="1200" dirty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900" kern="1200" dirty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chart bars color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343AAC-B87C-4600-9F75-DADFC6203CEA}"/>
              </a:ext>
            </a:extLst>
          </p:cNvPr>
          <p:cNvSpPr txBox="1"/>
          <p:nvPr userDrawn="1"/>
        </p:nvSpPr>
        <p:spPr>
          <a:xfrm>
            <a:off x="4166084" y="1981047"/>
            <a:ext cx="776728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Basic text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DA36A2-7F43-4C1C-8187-222BD01BEEEC}"/>
              </a:ext>
            </a:extLst>
          </p:cNvPr>
          <p:cNvSpPr txBox="1"/>
          <p:nvPr userDrawn="1"/>
        </p:nvSpPr>
        <p:spPr>
          <a:xfrm>
            <a:off x="4166084" y="2311473"/>
            <a:ext cx="1022716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9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Highlighted text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C8A2D9-A09F-45AB-88B2-74605B4A3C86}"/>
              </a:ext>
            </a:extLst>
          </p:cNvPr>
          <p:cNvSpPr txBox="1"/>
          <p:nvPr userDrawn="1"/>
        </p:nvSpPr>
        <p:spPr>
          <a:xfrm>
            <a:off x="4166084" y="1647973"/>
            <a:ext cx="776728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Title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E14F916-C2B5-47F0-A767-62CF1CDF5C34}"/>
              </a:ext>
            </a:extLst>
          </p:cNvPr>
          <p:cNvSpPr txBox="1"/>
          <p:nvPr userDrawn="1"/>
        </p:nvSpPr>
        <p:spPr>
          <a:xfrm>
            <a:off x="892361" y="2827789"/>
            <a:ext cx="1323028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90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Additional color </a:t>
            </a:r>
            <a:br>
              <a:rPr lang="en-US" sz="90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90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| Chart bars color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BF03A3-F914-4ABE-866A-63CF022F6C3E}"/>
              </a:ext>
            </a:extLst>
          </p:cNvPr>
          <p:cNvSpPr/>
          <p:nvPr userDrawn="1"/>
        </p:nvSpPr>
        <p:spPr bwMode="auto">
          <a:xfrm rot="16200000">
            <a:off x="390495" y="1819325"/>
            <a:ext cx="334801" cy="334811"/>
          </a:xfrm>
          <a:prstGeom prst="rect">
            <a:avLst/>
          </a:prstGeom>
          <a:solidFill>
            <a:srgbClr val="93EB2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885508-6490-4B20-9C42-9698E2257FC8}"/>
              </a:ext>
            </a:extLst>
          </p:cNvPr>
          <p:cNvSpPr/>
          <p:nvPr userDrawn="1"/>
        </p:nvSpPr>
        <p:spPr bwMode="auto">
          <a:xfrm rot="16200000">
            <a:off x="390495" y="2815880"/>
            <a:ext cx="334801" cy="334811"/>
          </a:xfrm>
          <a:prstGeom prst="rect">
            <a:avLst/>
          </a:prstGeom>
          <a:solidFill>
            <a:srgbClr val="00B49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E9AA68-77CF-453D-9D81-20CD42DFC4AB}"/>
              </a:ext>
            </a:extLst>
          </p:cNvPr>
          <p:cNvSpPr/>
          <p:nvPr userDrawn="1"/>
        </p:nvSpPr>
        <p:spPr bwMode="auto">
          <a:xfrm rot="16200000">
            <a:off x="390493" y="1489839"/>
            <a:ext cx="334801" cy="3348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A518DF-1AC7-44CA-9A87-BCC02DC4ACF5}"/>
              </a:ext>
            </a:extLst>
          </p:cNvPr>
          <p:cNvSpPr/>
          <p:nvPr userDrawn="1"/>
        </p:nvSpPr>
        <p:spPr bwMode="auto">
          <a:xfrm rot="16200000">
            <a:off x="390496" y="2157813"/>
            <a:ext cx="334801" cy="334808"/>
          </a:xfrm>
          <a:prstGeom prst="rect">
            <a:avLst/>
          </a:prstGeom>
          <a:solidFill>
            <a:srgbClr val="00E29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9E547B-DA11-4D1F-A73B-D89FCA5F9B51}"/>
              </a:ext>
            </a:extLst>
          </p:cNvPr>
          <p:cNvSpPr/>
          <p:nvPr userDrawn="1"/>
        </p:nvSpPr>
        <p:spPr bwMode="auto">
          <a:xfrm rot="16200000">
            <a:off x="390492" y="2489083"/>
            <a:ext cx="334801" cy="334811"/>
          </a:xfrm>
          <a:prstGeom prst="rect">
            <a:avLst/>
          </a:prstGeom>
          <a:solidFill>
            <a:srgbClr val="28878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solidFill>
                <a:srgbClr val="468080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B36BAF4-2053-4C00-B0B7-6F2C03783ED4}"/>
              </a:ext>
            </a:extLst>
          </p:cNvPr>
          <p:cNvSpPr/>
          <p:nvPr userDrawn="1"/>
        </p:nvSpPr>
        <p:spPr bwMode="auto">
          <a:xfrm rot="16200000">
            <a:off x="390443" y="3155318"/>
            <a:ext cx="334801" cy="334801"/>
          </a:xfrm>
          <a:prstGeom prst="rect">
            <a:avLst/>
          </a:prstGeom>
          <a:solidFill>
            <a:srgbClr val="006938"/>
          </a:solidFill>
          <a:ln>
            <a:solidFill>
              <a:srgbClr val="159F98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AB8445-CE24-4495-BDE6-8DB2910BEBD9}"/>
              </a:ext>
            </a:extLst>
          </p:cNvPr>
          <p:cNvSpPr/>
          <p:nvPr userDrawn="1"/>
        </p:nvSpPr>
        <p:spPr bwMode="auto">
          <a:xfrm rot="16200000">
            <a:off x="390440" y="3926143"/>
            <a:ext cx="334801" cy="334808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FF4ABEA-DFC6-40E8-8A98-ACA454E00C70}"/>
              </a:ext>
            </a:extLst>
          </p:cNvPr>
          <p:cNvSpPr txBox="1"/>
          <p:nvPr userDrawn="1"/>
        </p:nvSpPr>
        <p:spPr>
          <a:xfrm>
            <a:off x="894468" y="3961645"/>
            <a:ext cx="1323028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900" kern="1200" dirty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(!) Adverse factors</a:t>
            </a:r>
          </a:p>
          <a:p>
            <a:pPr algn="l"/>
            <a:r>
              <a:rPr lang="en-US" sz="900" kern="1200" dirty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Highlights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6A8821-A90E-43E4-945F-D881FBE3575F}"/>
              </a:ext>
            </a:extLst>
          </p:cNvPr>
          <p:cNvSpPr>
            <a:spLocks noChangeAspect="1"/>
          </p:cNvSpPr>
          <p:nvPr userDrawn="1"/>
        </p:nvSpPr>
        <p:spPr bwMode="auto">
          <a:xfrm rot="16200000">
            <a:off x="3856428" y="2272386"/>
            <a:ext cx="224165" cy="224175"/>
          </a:xfrm>
          <a:prstGeom prst="rect">
            <a:avLst/>
          </a:prstGeom>
          <a:solidFill>
            <a:srgbClr val="159F9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15CFDD-691E-433A-A6A0-1C5FEBC9204D}"/>
              </a:ext>
            </a:extLst>
          </p:cNvPr>
          <p:cNvSpPr>
            <a:spLocks noChangeAspect="1"/>
          </p:cNvSpPr>
          <p:nvPr userDrawn="1"/>
        </p:nvSpPr>
        <p:spPr bwMode="auto">
          <a:xfrm rot="16200000">
            <a:off x="3856428" y="1954043"/>
            <a:ext cx="224165" cy="2241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50F9BD-8CE5-43E5-A84D-29F1F3161363}"/>
              </a:ext>
            </a:extLst>
          </p:cNvPr>
          <p:cNvSpPr/>
          <p:nvPr userDrawn="1"/>
        </p:nvSpPr>
        <p:spPr bwMode="auto">
          <a:xfrm rot="16200000">
            <a:off x="4162672" y="3468699"/>
            <a:ext cx="334757" cy="334757"/>
          </a:xfrm>
          <a:prstGeom prst="rect">
            <a:avLst/>
          </a:prstGeom>
          <a:solidFill>
            <a:srgbClr val="DF8C4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600E820-D415-4938-BEAB-87865D34691C}"/>
              </a:ext>
            </a:extLst>
          </p:cNvPr>
          <p:cNvSpPr/>
          <p:nvPr userDrawn="1"/>
        </p:nvSpPr>
        <p:spPr bwMode="auto">
          <a:xfrm rot="16200000">
            <a:off x="3833552" y="3941336"/>
            <a:ext cx="334757" cy="334757"/>
          </a:xfrm>
          <a:prstGeom prst="rect">
            <a:avLst/>
          </a:prstGeom>
          <a:solidFill>
            <a:srgbClr val="6D888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73E1897-685F-4AA7-9155-145A5CC43024}"/>
              </a:ext>
            </a:extLst>
          </p:cNvPr>
          <p:cNvSpPr/>
          <p:nvPr userDrawn="1"/>
        </p:nvSpPr>
        <p:spPr bwMode="auto">
          <a:xfrm rot="16200000">
            <a:off x="3837679" y="3468698"/>
            <a:ext cx="334757" cy="33475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5C1017B-E8F0-4BDA-875F-E8305E0E7A4A}"/>
              </a:ext>
            </a:extLst>
          </p:cNvPr>
          <p:cNvSpPr>
            <a:spLocks noChangeAspect="1"/>
          </p:cNvSpPr>
          <p:nvPr userDrawn="1"/>
        </p:nvSpPr>
        <p:spPr bwMode="auto">
          <a:xfrm rot="16200000">
            <a:off x="3856428" y="1590898"/>
            <a:ext cx="224165" cy="224177"/>
          </a:xfrm>
          <a:prstGeom prst="rect">
            <a:avLst/>
          </a:prstGeom>
          <a:solidFill>
            <a:srgbClr val="005F4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8FF2C2B-ABA3-4003-8316-8AF07AC6E986}"/>
              </a:ext>
            </a:extLst>
          </p:cNvPr>
          <p:cNvSpPr/>
          <p:nvPr userDrawn="1"/>
        </p:nvSpPr>
        <p:spPr bwMode="auto">
          <a:xfrm rot="16200000">
            <a:off x="5514262" y="3601312"/>
            <a:ext cx="334757" cy="33475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3A8A8D0-EBF4-4F3F-BC8B-D4BB5261FF25}"/>
              </a:ext>
            </a:extLst>
          </p:cNvPr>
          <p:cNvSpPr/>
          <p:nvPr userDrawn="1"/>
        </p:nvSpPr>
        <p:spPr bwMode="auto">
          <a:xfrm rot="16200000">
            <a:off x="5514262" y="3936068"/>
            <a:ext cx="334757" cy="334757"/>
          </a:xfrm>
          <a:prstGeom prst="rect">
            <a:avLst/>
          </a:prstGeom>
          <a:solidFill>
            <a:srgbClr val="00E29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8BC3CE8-217E-4E1E-8B66-C40558793065}"/>
              </a:ext>
            </a:extLst>
          </p:cNvPr>
          <p:cNvSpPr>
            <a:spLocks noChangeAspect="1"/>
          </p:cNvSpPr>
          <p:nvPr userDrawn="1"/>
        </p:nvSpPr>
        <p:spPr bwMode="auto">
          <a:xfrm rot="16200000">
            <a:off x="5733236" y="1585179"/>
            <a:ext cx="224165" cy="224177"/>
          </a:xfrm>
          <a:prstGeom prst="rect">
            <a:avLst/>
          </a:prstGeom>
          <a:solidFill>
            <a:srgbClr val="FC512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solidFill>
                <a:srgbClr val="FC5124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241F331-FFB7-4B34-A27A-3E2D08A18540}"/>
              </a:ext>
            </a:extLst>
          </p:cNvPr>
          <p:cNvSpPr txBox="1"/>
          <p:nvPr userDrawn="1"/>
        </p:nvSpPr>
        <p:spPr>
          <a:xfrm>
            <a:off x="6069271" y="1560930"/>
            <a:ext cx="1323028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9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(!) Adverse factors</a:t>
            </a:r>
          </a:p>
          <a:p>
            <a:pPr algn="l"/>
            <a:r>
              <a:rPr lang="en-US" sz="9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Highlights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E182ED-8450-4C60-B6F2-9823C62EE590}"/>
              </a:ext>
            </a:extLst>
          </p:cNvPr>
          <p:cNvSpPr/>
          <p:nvPr userDrawn="1"/>
        </p:nvSpPr>
        <p:spPr>
          <a:xfrm>
            <a:off x="3749539" y="3120907"/>
            <a:ext cx="167225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DARK theme |PRIMARY| </a:t>
            </a:r>
            <a:endParaRPr lang="en-US" sz="1050" dirty="0">
              <a:solidFill>
                <a:schemeClr val="bg1">
                  <a:lumMod val="9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207D76D-D19E-4849-8B88-E682454C65DF}"/>
              </a:ext>
            </a:extLst>
          </p:cNvPr>
          <p:cNvSpPr/>
          <p:nvPr userDrawn="1"/>
        </p:nvSpPr>
        <p:spPr>
          <a:xfrm>
            <a:off x="6309182" y="3119280"/>
            <a:ext cx="191110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50" b="0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LIGHT theme |SECONDARY| </a:t>
            </a:r>
            <a:endParaRPr lang="en-US" sz="1050" dirty="0">
              <a:solidFill>
                <a:schemeClr val="bg1">
                  <a:lumMod val="9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9880272-8262-4310-927F-E25A8BCF1D81}"/>
              </a:ext>
            </a:extLst>
          </p:cNvPr>
          <p:cNvSpPr>
            <a:spLocks noChangeAspect="1"/>
          </p:cNvSpPr>
          <p:nvPr userDrawn="1"/>
        </p:nvSpPr>
        <p:spPr bwMode="auto">
          <a:xfrm rot="16200000">
            <a:off x="6747818" y="3599341"/>
            <a:ext cx="207549" cy="207549"/>
          </a:xfrm>
          <a:prstGeom prst="rect">
            <a:avLst/>
          </a:prstGeom>
          <a:solidFill>
            <a:srgbClr val="DF8C4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EDB9F6D-8261-48BD-8CDA-F12A12FD0C97}"/>
              </a:ext>
            </a:extLst>
          </p:cNvPr>
          <p:cNvSpPr>
            <a:spLocks noChangeAspect="1"/>
          </p:cNvSpPr>
          <p:nvPr userDrawn="1"/>
        </p:nvSpPr>
        <p:spPr bwMode="auto">
          <a:xfrm rot="16200000">
            <a:off x="6551344" y="3599160"/>
            <a:ext cx="207549" cy="207549"/>
          </a:xfrm>
          <a:prstGeom prst="rect">
            <a:avLst/>
          </a:prstGeom>
          <a:solidFill>
            <a:srgbClr val="005F4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334AB85-E2E3-45A5-A199-14CADE18C662}"/>
              </a:ext>
            </a:extLst>
          </p:cNvPr>
          <p:cNvSpPr txBox="1"/>
          <p:nvPr userDrawn="1"/>
        </p:nvSpPr>
        <p:spPr>
          <a:xfrm>
            <a:off x="7065557" y="3613052"/>
            <a:ext cx="274114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Icons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5A4D311-3A1F-479D-AA8A-263DBA85EF72}"/>
              </a:ext>
            </a:extLst>
          </p:cNvPr>
          <p:cNvSpPr txBox="1"/>
          <p:nvPr userDrawn="1"/>
        </p:nvSpPr>
        <p:spPr>
          <a:xfrm>
            <a:off x="5502397" y="3419169"/>
            <a:ext cx="351058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Arrows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3F84773-0C88-45B3-86B4-48BE8EE313C5}"/>
              </a:ext>
            </a:extLst>
          </p:cNvPr>
          <p:cNvSpPr/>
          <p:nvPr userDrawn="1"/>
        </p:nvSpPr>
        <p:spPr bwMode="auto">
          <a:xfrm rot="16200000">
            <a:off x="4168089" y="3941336"/>
            <a:ext cx="334757" cy="334757"/>
          </a:xfrm>
          <a:prstGeom prst="rect">
            <a:avLst/>
          </a:prstGeom>
          <a:solidFill>
            <a:srgbClr val="00E29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0709D97-FE57-4BA5-896C-95D6E54AD17C}"/>
              </a:ext>
            </a:extLst>
          </p:cNvPr>
          <p:cNvSpPr txBox="1"/>
          <p:nvPr userDrawn="1"/>
        </p:nvSpPr>
        <p:spPr>
          <a:xfrm>
            <a:off x="7811862" y="3568448"/>
            <a:ext cx="351058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Arrows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90450CD-4CDE-41A1-809D-9CF5E2037D7C}"/>
              </a:ext>
            </a:extLst>
          </p:cNvPr>
          <p:cNvSpPr>
            <a:spLocks noChangeAspect="1"/>
          </p:cNvSpPr>
          <p:nvPr userDrawn="1"/>
        </p:nvSpPr>
        <p:spPr bwMode="auto">
          <a:xfrm rot="16200000">
            <a:off x="6747818" y="3939459"/>
            <a:ext cx="207549" cy="207549"/>
          </a:xfrm>
          <a:prstGeom prst="rect">
            <a:avLst/>
          </a:prstGeom>
          <a:solidFill>
            <a:srgbClr val="DF8C4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66D26D0-C739-4208-8B37-06A0A9B0C240}"/>
              </a:ext>
            </a:extLst>
          </p:cNvPr>
          <p:cNvSpPr>
            <a:spLocks noChangeAspect="1"/>
          </p:cNvSpPr>
          <p:nvPr userDrawn="1"/>
        </p:nvSpPr>
        <p:spPr bwMode="auto">
          <a:xfrm rot="16200000">
            <a:off x="6551344" y="3939278"/>
            <a:ext cx="207549" cy="207549"/>
          </a:xfrm>
          <a:prstGeom prst="rect">
            <a:avLst/>
          </a:prstGeom>
          <a:solidFill>
            <a:srgbClr val="D9D9D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BD0A069-27E4-493D-89D0-BCC080D8B17F}"/>
              </a:ext>
            </a:extLst>
          </p:cNvPr>
          <p:cNvSpPr txBox="1"/>
          <p:nvPr userDrawn="1"/>
        </p:nvSpPr>
        <p:spPr>
          <a:xfrm>
            <a:off x="7063955" y="3918670"/>
            <a:ext cx="551433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Areas, </a:t>
            </a:r>
            <a:b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connectors</a:t>
            </a:r>
          </a:p>
        </p:txBody>
      </p:sp>
    </p:spTree>
    <p:extLst>
      <p:ext uri="{BB962C8B-B14F-4D97-AF65-F5344CB8AC3E}">
        <p14:creationId xmlns:p14="http://schemas.microsoft.com/office/powerpoint/2010/main" val="19594634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2156252"/>
            <a:ext cx="8426450" cy="8309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8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5343900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2156252"/>
            <a:ext cx="8426450" cy="8309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8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67077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and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4B3969-8F24-4306-8F99-DE0AD978F8F8}"/>
              </a:ext>
            </a:extLst>
          </p:cNvPr>
          <p:cNvSpPr txBox="1"/>
          <p:nvPr userDrawn="1"/>
        </p:nvSpPr>
        <p:spPr>
          <a:xfrm>
            <a:off x="365760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solidFill>
                  <a:srgbClr val="467D7D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© 2020 Veeam Software. Confidential information. All rights reserved. All trademarks are the property of their respective owners.</a:t>
            </a:r>
          </a:p>
        </p:txBody>
      </p:sp>
      <p:pic>
        <p:nvPicPr>
          <p:cNvPr id="3" name="Picture 23">
            <a:extLst>
              <a:ext uri="{FF2B5EF4-FFF2-40B4-BE49-F238E27FC236}">
                <a16:creationId xmlns:a16="http://schemas.microsoft.com/office/drawing/2014/main" id="{DE42E065-B9F8-43D6-84E6-71442472AE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9678" y="4943158"/>
            <a:ext cx="526732" cy="9499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426347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8">
            <a:extLst>
              <a:ext uri="{FF2B5EF4-FFF2-40B4-BE49-F238E27FC236}">
                <a16:creationId xmlns:a16="http://schemas.microsoft.com/office/drawing/2014/main" id="{81BF27E3-29A3-4392-ABB0-4F4BF19637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9678" y="4943158"/>
            <a:ext cx="526732" cy="9499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53639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782B3E-3B73-4B37-A318-6473A77BB185}"/>
              </a:ext>
            </a:extLst>
          </p:cNvPr>
          <p:cNvSpPr txBox="1"/>
          <p:nvPr userDrawn="1"/>
        </p:nvSpPr>
        <p:spPr>
          <a:xfrm>
            <a:off x="365760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solidFill>
                  <a:srgbClr val="467D7D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© 2020 Veeam Software. Confidential information. All rights reserved. All trademarks are the property of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23286716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ta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8739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6E76FCE4-4947-4368-B296-E442B74FBFF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marR="0" indent="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+mj-lt"/>
              <a:buNone/>
              <a:tabLst/>
              <a:defRPr sz="1600"/>
            </a:lvl1pPr>
          </a:lstStyle>
          <a:p>
            <a:pPr marL="457200" marR="0" lvl="0" indent="-45720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                 </a:t>
            </a:r>
          </a:p>
          <a:p>
            <a:pPr marL="259654" marR="0" lvl="0" indent="-259654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lang="en-US" dirty="0"/>
          </a:p>
          <a:p>
            <a:pPr marL="259654" marR="0" lvl="0" indent="-259654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lang="en-US" dirty="0"/>
          </a:p>
          <a:p>
            <a:pPr marL="259654" marR="0" lvl="0" indent="-259654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lang="en-US" dirty="0"/>
          </a:p>
          <a:p>
            <a:pPr marL="457200" marR="0" lvl="0" indent="-45720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                                                   </a:t>
            </a:r>
          </a:p>
          <a:p>
            <a:pPr marL="457200" marR="0" lvl="0" indent="-45720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endParaRPr lang="en-US" dirty="0"/>
          </a:p>
          <a:p>
            <a:pPr marL="457200" marR="0" lvl="0" indent="-45720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endParaRPr lang="en-US" dirty="0"/>
          </a:p>
          <a:p>
            <a:pPr marL="457200" marR="0" lvl="0" indent="-45720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                                                                               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1B78CA-C852-440F-8BA5-EB36DD122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3" y="2039353"/>
            <a:ext cx="3646514" cy="10066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sz="3600"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5999B23-3FB2-4647-810B-271917018B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0002" y="3242510"/>
            <a:ext cx="3658545" cy="10948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7707730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 Light T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33BEF-DB84-4BDC-BFE3-94EC5820C8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1" y="1018801"/>
            <a:ext cx="8395380" cy="3781800"/>
          </a:xfr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94289D-CD76-4E0C-A54E-7C67B36C0809}"/>
              </a:ext>
            </a:extLst>
          </p:cNvPr>
          <p:cNvSpPr txBox="1"/>
          <p:nvPr userDrawn="1"/>
        </p:nvSpPr>
        <p:spPr>
          <a:xfrm>
            <a:off x="365760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80000">
                      <a:srgbClr val="000000">
                        <a:lumMod val="65000"/>
                        <a:lumOff val="35000"/>
                      </a:srgbClr>
                    </a:gs>
                  </a:gsLst>
                  <a:lin ang="16200000" scaled="0"/>
                </a:gra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© 2020 Veeam Software. Confidential information. All rights reserved. All trademarks are the property of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27758923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ight T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94289D-CD76-4E0C-A54E-7C67B36C0809}"/>
              </a:ext>
            </a:extLst>
          </p:cNvPr>
          <p:cNvSpPr txBox="1"/>
          <p:nvPr userDrawn="1"/>
        </p:nvSpPr>
        <p:spPr>
          <a:xfrm>
            <a:off x="365760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80000">
                      <a:srgbClr val="000000">
                        <a:lumMod val="65000"/>
                        <a:lumOff val="35000"/>
                      </a:srgbClr>
                    </a:gs>
                  </a:gsLst>
                  <a:lin ang="16200000" scaled="0"/>
                </a:gra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© 2020 Veeam Software. Confidential information. All rights reserved. All trademarks are the property of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13502676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Light T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528E1C-002B-4864-BEFA-FD4ED80D516C}"/>
              </a:ext>
            </a:extLst>
          </p:cNvPr>
          <p:cNvSpPr/>
          <p:nvPr userDrawn="1"/>
        </p:nvSpPr>
        <p:spPr bwMode="auto">
          <a:xfrm>
            <a:off x="0" y="0"/>
            <a:ext cx="3240911" cy="5143500"/>
          </a:xfrm>
          <a:prstGeom prst="rect">
            <a:avLst/>
          </a:prstGeom>
          <a:solidFill>
            <a:srgbClr val="00373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33BEF-DB84-4BDC-BFE3-94EC5820C8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8776" y="2995862"/>
            <a:ext cx="2594977" cy="1720821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 marL="342900" indent="-3429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7C0316-B0C5-4D37-9BAD-04616A389F3C}"/>
              </a:ext>
            </a:extLst>
          </p:cNvPr>
          <p:cNvSpPr txBox="1"/>
          <p:nvPr userDrawn="1"/>
        </p:nvSpPr>
        <p:spPr>
          <a:xfrm>
            <a:off x="3614289" y="4972049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80000">
                      <a:srgbClr val="000000">
                        <a:lumMod val="65000"/>
                        <a:lumOff val="35000"/>
                      </a:srgbClr>
                    </a:gs>
                  </a:gsLst>
                  <a:lin ang="16200000" scaled="0"/>
                </a:gra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© 2020 Veeam Software. Confidential information. All rights reserved. All trademarks are the property of their respective owners.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6" y="1561097"/>
            <a:ext cx="2582946" cy="730919"/>
          </a:xfrm>
        </p:spPr>
        <p:txBody>
          <a:bodyPr/>
          <a:lstStyle>
            <a:lvl1pPr>
              <a:defRPr>
                <a:solidFill>
                  <a:srgbClr val="93EB2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91D759-83C1-499A-899D-DD9A972617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17089" y="428625"/>
            <a:ext cx="5138291" cy="435673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467311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377B9CD-1CC5-4D3F-A5FD-C8634A93E3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81720" y="0"/>
            <a:ext cx="6071209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D85DF6-C71C-4E21-8FAE-B6FFD3D89A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4424" y="3882080"/>
            <a:ext cx="1495153" cy="269641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60238" y="2161159"/>
            <a:ext cx="8423524" cy="821182"/>
          </a:xfrm>
          <a:prstGeom prst="rect">
            <a:avLst/>
          </a:prstGeom>
        </p:spPr>
        <p:txBody>
          <a:bodyPr bIns="36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81639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01C327-6256-453C-B045-711FF99563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1023938"/>
            <a:ext cx="8425225" cy="920252"/>
          </a:xfrm>
        </p:spPr>
        <p:txBody>
          <a:bodyPr/>
          <a:lstStyle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8726854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3C00-3D03-4257-825A-2C73D882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247724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6A111CE8-5105-42A2-8DF8-9E10E91507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2286696"/>
            <a:ext cx="2043008" cy="553998"/>
          </a:xfrm>
        </p:spPr>
        <p:txBody>
          <a:bodyPr wrap="square" tIns="0" bIns="72000" anchor="ctr">
            <a:no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ACEE12E2-DC79-4DB8-8F61-A48797604DF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64493" y="158720"/>
            <a:ext cx="600075" cy="215444"/>
          </a:xfrm>
        </p:spPr>
        <p:txBody>
          <a:bodyPr anchor="ctr"/>
          <a:lstStyle>
            <a:lvl1pPr>
              <a:defRPr sz="1400">
                <a:solidFill>
                  <a:srgbClr val="43FFC0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1B0220FB-2BEC-4FFF-B14A-D721C7D2D3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64493" y="574962"/>
            <a:ext cx="600075" cy="215444"/>
          </a:xfrm>
        </p:spPr>
        <p:txBody>
          <a:bodyPr anchor="ctr"/>
          <a:lstStyle>
            <a:lvl1pPr>
              <a:defRPr sz="1400">
                <a:solidFill>
                  <a:srgbClr val="43FFC0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3A131D73-7C36-4DDC-A6D8-5EAC2443E9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64493" y="995583"/>
            <a:ext cx="600075" cy="215444"/>
          </a:xfrm>
        </p:spPr>
        <p:txBody>
          <a:bodyPr anchor="ctr"/>
          <a:lstStyle>
            <a:lvl1pPr>
              <a:defRPr sz="1400">
                <a:solidFill>
                  <a:srgbClr val="43FFC0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6" name="Text Placeholder 32">
            <a:extLst>
              <a:ext uri="{FF2B5EF4-FFF2-40B4-BE49-F238E27FC236}">
                <a16:creationId xmlns:a16="http://schemas.microsoft.com/office/drawing/2014/main" id="{0CBFCC4D-17A1-4AFA-BEB6-A0DE0D2FF5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4493" y="1413661"/>
            <a:ext cx="600075" cy="215444"/>
          </a:xfrm>
        </p:spPr>
        <p:txBody>
          <a:bodyPr anchor="ctr"/>
          <a:lstStyle>
            <a:lvl1pPr>
              <a:defRPr sz="1400">
                <a:solidFill>
                  <a:srgbClr val="43FFC0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EDFC5E25-A88C-4AA9-9552-A93F5FD62BE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64493" y="1826279"/>
            <a:ext cx="600075" cy="215444"/>
          </a:xfrm>
        </p:spPr>
        <p:txBody>
          <a:bodyPr anchor="ctr"/>
          <a:lstStyle>
            <a:lvl1pPr>
              <a:defRPr sz="1400">
                <a:solidFill>
                  <a:srgbClr val="43FFC0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8" name="Text Placeholder 32">
            <a:extLst>
              <a:ext uri="{FF2B5EF4-FFF2-40B4-BE49-F238E27FC236}">
                <a16:creationId xmlns:a16="http://schemas.microsoft.com/office/drawing/2014/main" id="{18D336BD-BCE9-4B92-BF82-56EC09C39E2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64493" y="2239266"/>
            <a:ext cx="600075" cy="215444"/>
          </a:xfrm>
        </p:spPr>
        <p:txBody>
          <a:bodyPr anchor="ctr"/>
          <a:lstStyle>
            <a:lvl1pPr>
              <a:defRPr sz="1400">
                <a:solidFill>
                  <a:srgbClr val="43FFC0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9" name="Text Placeholder 32">
            <a:extLst>
              <a:ext uri="{FF2B5EF4-FFF2-40B4-BE49-F238E27FC236}">
                <a16:creationId xmlns:a16="http://schemas.microsoft.com/office/drawing/2014/main" id="{AF1D6194-70A6-40CE-977E-0CF7545649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64493" y="2653537"/>
            <a:ext cx="600075" cy="215444"/>
          </a:xfrm>
        </p:spPr>
        <p:txBody>
          <a:bodyPr anchor="ctr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2FB42E81-80F4-4306-9A58-816A1746E3D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64493" y="3071006"/>
            <a:ext cx="600075" cy="215444"/>
          </a:xfrm>
        </p:spPr>
        <p:txBody>
          <a:bodyPr anchor="ctr"/>
          <a:lstStyle>
            <a:lvl1pPr>
              <a:defRPr sz="1400">
                <a:solidFill>
                  <a:srgbClr val="43FFC0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1" name="Text Placeholder 32">
            <a:extLst>
              <a:ext uri="{FF2B5EF4-FFF2-40B4-BE49-F238E27FC236}">
                <a16:creationId xmlns:a16="http://schemas.microsoft.com/office/drawing/2014/main" id="{3B8370BD-F774-4BAC-9596-953D61E64D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64493" y="3488481"/>
            <a:ext cx="600075" cy="215444"/>
          </a:xfrm>
        </p:spPr>
        <p:txBody>
          <a:bodyPr anchor="ctr"/>
          <a:lstStyle>
            <a:lvl1pPr>
              <a:defRPr sz="1400">
                <a:solidFill>
                  <a:srgbClr val="43FFC0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2" name="Text Placeholder 32">
            <a:extLst>
              <a:ext uri="{FF2B5EF4-FFF2-40B4-BE49-F238E27FC236}">
                <a16:creationId xmlns:a16="http://schemas.microsoft.com/office/drawing/2014/main" id="{9B13FADB-F483-4604-9566-8C00210C82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64493" y="3905621"/>
            <a:ext cx="600075" cy="215444"/>
          </a:xfrm>
        </p:spPr>
        <p:txBody>
          <a:bodyPr anchor="ctr"/>
          <a:lstStyle>
            <a:lvl1pPr>
              <a:defRPr sz="1400">
                <a:solidFill>
                  <a:srgbClr val="43FFC0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3" name="Text Placeholder 32">
            <a:extLst>
              <a:ext uri="{FF2B5EF4-FFF2-40B4-BE49-F238E27FC236}">
                <a16:creationId xmlns:a16="http://schemas.microsoft.com/office/drawing/2014/main" id="{8F4282EE-83F0-4E55-8872-4F79A29AB1F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64493" y="4326242"/>
            <a:ext cx="600075" cy="215444"/>
          </a:xfrm>
        </p:spPr>
        <p:txBody>
          <a:bodyPr anchor="ctr"/>
          <a:lstStyle>
            <a:lvl1pPr>
              <a:defRPr sz="1400">
                <a:solidFill>
                  <a:srgbClr val="43FFC0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4" name="Text Placeholder 32">
            <a:extLst>
              <a:ext uri="{FF2B5EF4-FFF2-40B4-BE49-F238E27FC236}">
                <a16:creationId xmlns:a16="http://schemas.microsoft.com/office/drawing/2014/main" id="{A0EC6607-79A8-4371-9E8F-0E526366B2B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564493" y="4746863"/>
            <a:ext cx="600075" cy="215444"/>
          </a:xfrm>
        </p:spPr>
        <p:txBody>
          <a:bodyPr anchor="ctr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5" name="Text Placeholder 32">
            <a:extLst>
              <a:ext uri="{FF2B5EF4-FFF2-40B4-BE49-F238E27FC236}">
                <a16:creationId xmlns:a16="http://schemas.microsoft.com/office/drawing/2014/main" id="{1A95914A-14E3-4346-8A69-611FCF70AF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56212" y="153923"/>
            <a:ext cx="3529448" cy="223103"/>
          </a:xfrm>
        </p:spPr>
        <p:txBody>
          <a:bodyPr anchor="ctr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6" name="Text Placeholder 32">
            <a:extLst>
              <a:ext uri="{FF2B5EF4-FFF2-40B4-BE49-F238E27FC236}">
                <a16:creationId xmlns:a16="http://schemas.microsoft.com/office/drawing/2014/main" id="{271CCE4F-DE19-4818-8A0F-D081E683FA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56212" y="574962"/>
            <a:ext cx="3529448" cy="220142"/>
          </a:xfrm>
        </p:spPr>
        <p:txBody>
          <a:bodyPr anchor="ctr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7" name="Text Placeholder 32">
            <a:extLst>
              <a:ext uri="{FF2B5EF4-FFF2-40B4-BE49-F238E27FC236}">
                <a16:creationId xmlns:a16="http://schemas.microsoft.com/office/drawing/2014/main" id="{4B1F9B2B-DD0D-4AC4-BEBA-B9014DDCE10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56212" y="995583"/>
            <a:ext cx="3529448" cy="220142"/>
          </a:xfrm>
        </p:spPr>
        <p:txBody>
          <a:bodyPr anchor="ctr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8" name="Text Placeholder 32">
            <a:extLst>
              <a:ext uri="{FF2B5EF4-FFF2-40B4-BE49-F238E27FC236}">
                <a16:creationId xmlns:a16="http://schemas.microsoft.com/office/drawing/2014/main" id="{6DB60D81-6C41-4C6A-BC78-8544A740EAC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56212" y="1413661"/>
            <a:ext cx="3529448" cy="215444"/>
          </a:xfrm>
        </p:spPr>
        <p:txBody>
          <a:bodyPr anchor="ctr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53" name="Text Placeholder 32">
            <a:extLst>
              <a:ext uri="{FF2B5EF4-FFF2-40B4-BE49-F238E27FC236}">
                <a16:creationId xmlns:a16="http://schemas.microsoft.com/office/drawing/2014/main" id="{02AD0019-124C-4DF8-8ECD-F9FD3CBE7D3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56212" y="1826280"/>
            <a:ext cx="3529448" cy="223103"/>
          </a:xfrm>
        </p:spPr>
        <p:txBody>
          <a:bodyPr anchor="ctr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54" name="Text Placeholder 32">
            <a:extLst>
              <a:ext uri="{FF2B5EF4-FFF2-40B4-BE49-F238E27FC236}">
                <a16:creationId xmlns:a16="http://schemas.microsoft.com/office/drawing/2014/main" id="{D672A5B7-973A-4D82-9A6A-C55FA872335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656212" y="2247319"/>
            <a:ext cx="3529448" cy="220142"/>
          </a:xfrm>
        </p:spPr>
        <p:txBody>
          <a:bodyPr anchor="ctr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55" name="Text Placeholder 32">
            <a:extLst>
              <a:ext uri="{FF2B5EF4-FFF2-40B4-BE49-F238E27FC236}">
                <a16:creationId xmlns:a16="http://schemas.microsoft.com/office/drawing/2014/main" id="{9A9E9E75-F671-4378-828A-57A41032DA1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56212" y="2667940"/>
            <a:ext cx="3529448" cy="220142"/>
          </a:xfrm>
        </p:spPr>
        <p:txBody>
          <a:bodyPr anchor="ctr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56" name="Text Placeholder 32">
            <a:extLst>
              <a:ext uri="{FF2B5EF4-FFF2-40B4-BE49-F238E27FC236}">
                <a16:creationId xmlns:a16="http://schemas.microsoft.com/office/drawing/2014/main" id="{F173A791-870F-4DD2-9E55-502DBC41551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56212" y="3086018"/>
            <a:ext cx="3529448" cy="215444"/>
          </a:xfrm>
        </p:spPr>
        <p:txBody>
          <a:bodyPr anchor="ctr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57" name="Text Placeholder 32">
            <a:extLst>
              <a:ext uri="{FF2B5EF4-FFF2-40B4-BE49-F238E27FC236}">
                <a16:creationId xmlns:a16="http://schemas.microsoft.com/office/drawing/2014/main" id="{D53C7753-A663-4631-8913-11DA77C2CB1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656212" y="3487125"/>
            <a:ext cx="3529448" cy="223103"/>
          </a:xfrm>
        </p:spPr>
        <p:txBody>
          <a:bodyPr anchor="ctr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58" name="Text Placeholder 32">
            <a:extLst>
              <a:ext uri="{FF2B5EF4-FFF2-40B4-BE49-F238E27FC236}">
                <a16:creationId xmlns:a16="http://schemas.microsoft.com/office/drawing/2014/main" id="{B3E46D1C-B7AD-49A3-B354-EE9A0BDAA1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656212" y="3908164"/>
            <a:ext cx="3529448" cy="220142"/>
          </a:xfrm>
        </p:spPr>
        <p:txBody>
          <a:bodyPr anchor="ctr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59" name="Text Placeholder 32">
            <a:extLst>
              <a:ext uri="{FF2B5EF4-FFF2-40B4-BE49-F238E27FC236}">
                <a16:creationId xmlns:a16="http://schemas.microsoft.com/office/drawing/2014/main" id="{1ECA8CEA-823C-443E-8BD4-CF52519DCA4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6212" y="4328785"/>
            <a:ext cx="3529448" cy="220142"/>
          </a:xfrm>
        </p:spPr>
        <p:txBody>
          <a:bodyPr anchor="ctr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60" name="Text Placeholder 32">
            <a:extLst>
              <a:ext uri="{FF2B5EF4-FFF2-40B4-BE49-F238E27FC236}">
                <a16:creationId xmlns:a16="http://schemas.microsoft.com/office/drawing/2014/main" id="{50D325A8-79DE-4F57-8C45-5AD2A5CCB97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6212" y="4746863"/>
            <a:ext cx="3529448" cy="215444"/>
          </a:xfrm>
        </p:spPr>
        <p:txBody>
          <a:bodyPr anchor="ctr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1355801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3D27077-6ECE-446E-9295-9D1FECA629F3}"/>
              </a:ext>
            </a:extLst>
          </p:cNvPr>
          <p:cNvSpPr/>
          <p:nvPr userDrawn="1"/>
        </p:nvSpPr>
        <p:spPr bwMode="auto">
          <a:xfrm>
            <a:off x="8193024" y="4907280"/>
            <a:ext cx="746150" cy="175260"/>
          </a:xfrm>
          <a:prstGeom prst="rect">
            <a:avLst/>
          </a:prstGeom>
          <a:solidFill>
            <a:srgbClr val="00373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14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D35ADC-DFA2-4971-949A-9A517E42FA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84FA08-32E8-4397-B6C9-91A08DB737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4" y="2202418"/>
            <a:ext cx="8426450" cy="738664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17D808-CF89-4F9A-B729-6C122F5E4298}"/>
              </a:ext>
            </a:extLst>
          </p:cNvPr>
          <p:cNvSpPr/>
          <p:nvPr userDrawn="1"/>
        </p:nvSpPr>
        <p:spPr bwMode="auto">
          <a:xfrm>
            <a:off x="281940" y="4907280"/>
            <a:ext cx="3870960" cy="175260"/>
          </a:xfrm>
          <a:prstGeom prst="rect">
            <a:avLst/>
          </a:prstGeom>
          <a:solidFill>
            <a:srgbClr val="00373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14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613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s"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13123C4E-8185-4FEE-860D-74F541D6EE80}"/>
              </a:ext>
            </a:extLst>
          </p:cNvPr>
          <p:cNvSpPr/>
          <p:nvPr userDrawn="1"/>
        </p:nvSpPr>
        <p:spPr bwMode="auto">
          <a:xfrm>
            <a:off x="6423387" y="3468697"/>
            <a:ext cx="2057563" cy="802128"/>
          </a:xfrm>
          <a:prstGeom prst="rect">
            <a:avLst/>
          </a:prstGeom>
          <a:solidFill>
            <a:schemeClr val="bg1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14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D38581D-C38E-4DC1-959A-B523BC58F8DD}"/>
              </a:ext>
            </a:extLst>
          </p:cNvPr>
          <p:cNvSpPr/>
          <p:nvPr userDrawn="1"/>
        </p:nvSpPr>
        <p:spPr bwMode="auto">
          <a:xfrm>
            <a:off x="3768458" y="1485074"/>
            <a:ext cx="4712492" cy="1158739"/>
          </a:xfrm>
          <a:prstGeom prst="rect">
            <a:avLst/>
          </a:prstGeom>
          <a:solidFill>
            <a:schemeClr val="bg1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14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D27077-6ECE-446E-9295-9D1FECA629F3}"/>
              </a:ext>
            </a:extLst>
          </p:cNvPr>
          <p:cNvSpPr/>
          <p:nvPr userDrawn="1"/>
        </p:nvSpPr>
        <p:spPr bwMode="auto">
          <a:xfrm>
            <a:off x="8193024" y="4907280"/>
            <a:ext cx="746150" cy="175260"/>
          </a:xfrm>
          <a:prstGeom prst="rect">
            <a:avLst/>
          </a:prstGeom>
          <a:solidFill>
            <a:srgbClr val="00373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14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17D808-CF89-4F9A-B729-6C122F5E4298}"/>
              </a:ext>
            </a:extLst>
          </p:cNvPr>
          <p:cNvSpPr/>
          <p:nvPr userDrawn="1"/>
        </p:nvSpPr>
        <p:spPr bwMode="auto">
          <a:xfrm>
            <a:off x="281940" y="4907280"/>
            <a:ext cx="3870960" cy="175260"/>
          </a:xfrm>
          <a:prstGeom prst="rect">
            <a:avLst/>
          </a:prstGeom>
          <a:solidFill>
            <a:srgbClr val="00373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14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4B1BA1-844B-4563-A398-D067540A68F6}"/>
              </a:ext>
            </a:extLst>
          </p:cNvPr>
          <p:cNvSpPr txBox="1"/>
          <p:nvPr/>
        </p:nvSpPr>
        <p:spPr>
          <a:xfrm>
            <a:off x="369416" y="375805"/>
            <a:ext cx="8680984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Use the eyedropper to choose one of the  </a:t>
            </a:r>
            <a:r>
              <a:rPr lang="en-US" sz="2000" b="0" dirty="0">
                <a:solidFill>
                  <a:srgbClr val="93EB2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Veeam corporate colors: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A5A212-C0F2-49E8-BF7F-70A12A0A67C7}"/>
              </a:ext>
            </a:extLst>
          </p:cNvPr>
          <p:cNvSpPr txBox="1"/>
          <p:nvPr/>
        </p:nvSpPr>
        <p:spPr>
          <a:xfrm>
            <a:off x="4568120" y="3985368"/>
            <a:ext cx="551433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90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Areas, </a:t>
            </a:r>
            <a:br>
              <a:rPr lang="en-US" sz="90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90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connectors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FB7EAC-1D96-4C79-87AC-B2E544C71833}"/>
              </a:ext>
            </a:extLst>
          </p:cNvPr>
          <p:cNvSpPr txBox="1"/>
          <p:nvPr/>
        </p:nvSpPr>
        <p:spPr>
          <a:xfrm>
            <a:off x="3833562" y="2831176"/>
            <a:ext cx="279463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1200" b="0" dirty="0">
                <a:solidFill>
                  <a:srgbClr val="93EB2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Technical </a:t>
            </a:r>
            <a:r>
              <a:rPr lang="en-US" sz="1400" b="0" dirty="0">
                <a:solidFill>
                  <a:srgbClr val="93EB2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diagrams</a:t>
            </a:r>
            <a:r>
              <a:rPr lang="en-US" sz="1200" b="0" dirty="0">
                <a:solidFill>
                  <a:srgbClr val="93EB2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color palette: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19B5C29-062F-4E33-94D1-924948F72AF4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7811863" y="3725492"/>
            <a:ext cx="207549" cy="2075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1400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1FF160C-F9B3-4B77-9524-3BA4389D6231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7811863" y="3931682"/>
            <a:ext cx="207549" cy="207549"/>
          </a:xfrm>
          <a:prstGeom prst="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1400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F48785-1663-4579-AF06-BE441A69A725}"/>
              </a:ext>
            </a:extLst>
          </p:cNvPr>
          <p:cNvSpPr txBox="1"/>
          <p:nvPr userDrawn="1"/>
        </p:nvSpPr>
        <p:spPr>
          <a:xfrm>
            <a:off x="4548309" y="3553581"/>
            <a:ext cx="274114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Icons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D68B48-570A-4BD0-99FA-A46D83A72596}"/>
              </a:ext>
            </a:extLst>
          </p:cNvPr>
          <p:cNvSpPr txBox="1"/>
          <p:nvPr userDrawn="1"/>
        </p:nvSpPr>
        <p:spPr>
          <a:xfrm>
            <a:off x="892361" y="1493312"/>
            <a:ext cx="1251398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90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Basic text</a:t>
            </a:r>
            <a:br>
              <a:rPr lang="en-US" sz="90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90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| </a:t>
            </a:r>
            <a:r>
              <a:rPr lang="en-US" sz="900" kern="1200" dirty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Title</a:t>
            </a:r>
            <a:endParaRPr lang="en-US" sz="900" dirty="0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0AC149-4BE6-4BEF-AF37-30EE2F6A99A0}"/>
              </a:ext>
            </a:extLst>
          </p:cNvPr>
          <p:cNvSpPr txBox="1"/>
          <p:nvPr userDrawn="1"/>
        </p:nvSpPr>
        <p:spPr>
          <a:xfrm>
            <a:off x="892361" y="1862865"/>
            <a:ext cx="1251398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900" kern="1200" dirty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Highlighted text 1</a:t>
            </a:r>
            <a:br>
              <a:rPr lang="en-US" sz="900" kern="1200" dirty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900" kern="1200" dirty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| Title</a:t>
            </a:r>
            <a:endParaRPr lang="en-US" sz="900" dirty="0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3536BC-9633-4323-AA98-3158BE942502}"/>
              </a:ext>
            </a:extLst>
          </p:cNvPr>
          <p:cNvSpPr txBox="1"/>
          <p:nvPr userDrawn="1"/>
        </p:nvSpPr>
        <p:spPr>
          <a:xfrm>
            <a:off x="892361" y="2240342"/>
            <a:ext cx="1323028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900" kern="1200" dirty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Highlighted</a:t>
            </a:r>
            <a:r>
              <a:rPr lang="en-US" sz="90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text 2</a:t>
            </a:r>
            <a:endParaRPr lang="en-US" sz="900" kern="1200" dirty="0">
              <a:solidFill>
                <a:schemeClr val="bg1"/>
              </a:solidFill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77372B-2731-4987-94FD-93A8678004CB}"/>
              </a:ext>
            </a:extLst>
          </p:cNvPr>
          <p:cNvSpPr txBox="1"/>
          <p:nvPr userDrawn="1"/>
        </p:nvSpPr>
        <p:spPr>
          <a:xfrm>
            <a:off x="892361" y="2577557"/>
            <a:ext cx="1323028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90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Secondary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1D3A76-F5C8-47FE-B0C8-0101F67C00B6}"/>
              </a:ext>
            </a:extLst>
          </p:cNvPr>
          <p:cNvSpPr txBox="1"/>
          <p:nvPr userDrawn="1"/>
        </p:nvSpPr>
        <p:spPr>
          <a:xfrm>
            <a:off x="388330" y="1088351"/>
            <a:ext cx="3170211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>
              <a:tabLst>
                <a:tab pos="2062163" algn="l"/>
              </a:tabLst>
            </a:pPr>
            <a:r>
              <a:rPr lang="en-US" sz="1400" b="0" dirty="0">
                <a:solidFill>
                  <a:srgbClr val="93EB2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DARK theme color palette |PRIMARY|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89B2D88-D20F-4441-968E-166A8CF523AB}"/>
              </a:ext>
            </a:extLst>
          </p:cNvPr>
          <p:cNvSpPr txBox="1"/>
          <p:nvPr userDrawn="1"/>
        </p:nvSpPr>
        <p:spPr>
          <a:xfrm>
            <a:off x="3817936" y="1109499"/>
            <a:ext cx="4257675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1400" b="0" dirty="0">
                <a:solidFill>
                  <a:srgbClr val="93EB20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LIGHT theme color palette |SECONDARY|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C55CA4-946A-4607-B183-9BF64030654C}"/>
              </a:ext>
            </a:extLst>
          </p:cNvPr>
          <p:cNvSpPr txBox="1"/>
          <p:nvPr userDrawn="1"/>
        </p:nvSpPr>
        <p:spPr>
          <a:xfrm>
            <a:off x="892361" y="3184734"/>
            <a:ext cx="1323028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900" kern="1200" dirty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Secondary </a:t>
            </a:r>
            <a:br>
              <a:rPr lang="en-US" sz="900" kern="1200" dirty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900" kern="1200" dirty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chart bars color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343AAC-B87C-4600-9F75-DADFC6203CEA}"/>
              </a:ext>
            </a:extLst>
          </p:cNvPr>
          <p:cNvSpPr txBox="1"/>
          <p:nvPr userDrawn="1"/>
        </p:nvSpPr>
        <p:spPr>
          <a:xfrm>
            <a:off x="4166084" y="1981048"/>
            <a:ext cx="776728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Basic text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DA36A2-7F43-4C1C-8187-222BD01BEEEC}"/>
              </a:ext>
            </a:extLst>
          </p:cNvPr>
          <p:cNvSpPr txBox="1"/>
          <p:nvPr userDrawn="1"/>
        </p:nvSpPr>
        <p:spPr>
          <a:xfrm>
            <a:off x="4166084" y="2311474"/>
            <a:ext cx="1022716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9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Highlighted text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C8A2D9-A09F-45AB-88B2-74605B4A3C86}"/>
              </a:ext>
            </a:extLst>
          </p:cNvPr>
          <p:cNvSpPr txBox="1"/>
          <p:nvPr userDrawn="1"/>
        </p:nvSpPr>
        <p:spPr>
          <a:xfrm>
            <a:off x="4166084" y="1647974"/>
            <a:ext cx="776728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Title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E14F916-C2B5-47F0-A767-62CF1CDF5C34}"/>
              </a:ext>
            </a:extLst>
          </p:cNvPr>
          <p:cNvSpPr txBox="1"/>
          <p:nvPr userDrawn="1"/>
        </p:nvSpPr>
        <p:spPr>
          <a:xfrm>
            <a:off x="892361" y="2827790"/>
            <a:ext cx="1323028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90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Additional color </a:t>
            </a:r>
            <a:br>
              <a:rPr lang="en-US" sz="90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90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| Chart bars color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BF03A3-F914-4ABE-866A-63CF022F6C3E}"/>
              </a:ext>
            </a:extLst>
          </p:cNvPr>
          <p:cNvSpPr/>
          <p:nvPr userDrawn="1"/>
        </p:nvSpPr>
        <p:spPr bwMode="auto">
          <a:xfrm rot="16200000">
            <a:off x="390496" y="1819326"/>
            <a:ext cx="334801" cy="334811"/>
          </a:xfrm>
          <a:prstGeom prst="rect">
            <a:avLst/>
          </a:prstGeom>
          <a:solidFill>
            <a:srgbClr val="93EB2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14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885508-6490-4B20-9C42-9698E2257FC8}"/>
              </a:ext>
            </a:extLst>
          </p:cNvPr>
          <p:cNvSpPr/>
          <p:nvPr userDrawn="1"/>
        </p:nvSpPr>
        <p:spPr bwMode="auto">
          <a:xfrm rot="16200000">
            <a:off x="390496" y="2815881"/>
            <a:ext cx="334801" cy="334811"/>
          </a:xfrm>
          <a:prstGeom prst="rect">
            <a:avLst/>
          </a:prstGeom>
          <a:solidFill>
            <a:srgbClr val="00B49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14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E9AA68-77CF-453D-9D81-20CD42DFC4AB}"/>
              </a:ext>
            </a:extLst>
          </p:cNvPr>
          <p:cNvSpPr/>
          <p:nvPr userDrawn="1"/>
        </p:nvSpPr>
        <p:spPr bwMode="auto">
          <a:xfrm rot="16200000">
            <a:off x="390494" y="1489840"/>
            <a:ext cx="334801" cy="3348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1400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A518DF-1AC7-44CA-9A87-BCC02DC4ACF5}"/>
              </a:ext>
            </a:extLst>
          </p:cNvPr>
          <p:cNvSpPr/>
          <p:nvPr userDrawn="1"/>
        </p:nvSpPr>
        <p:spPr bwMode="auto">
          <a:xfrm rot="16200000">
            <a:off x="390497" y="2157813"/>
            <a:ext cx="334801" cy="334808"/>
          </a:xfrm>
          <a:prstGeom prst="rect">
            <a:avLst/>
          </a:prstGeom>
          <a:solidFill>
            <a:srgbClr val="00E29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14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9E547B-DA11-4D1F-A73B-D89FCA5F9B51}"/>
              </a:ext>
            </a:extLst>
          </p:cNvPr>
          <p:cNvSpPr/>
          <p:nvPr userDrawn="1"/>
        </p:nvSpPr>
        <p:spPr bwMode="auto">
          <a:xfrm rot="16200000">
            <a:off x="390493" y="2489084"/>
            <a:ext cx="334801" cy="334811"/>
          </a:xfrm>
          <a:prstGeom prst="rect">
            <a:avLst/>
          </a:prstGeom>
          <a:solidFill>
            <a:srgbClr val="28878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1400" spc="0" dirty="0">
              <a:solidFill>
                <a:srgbClr val="468080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B36BAF4-2053-4C00-B0B7-6F2C03783ED4}"/>
              </a:ext>
            </a:extLst>
          </p:cNvPr>
          <p:cNvSpPr/>
          <p:nvPr userDrawn="1"/>
        </p:nvSpPr>
        <p:spPr bwMode="auto">
          <a:xfrm rot="16200000">
            <a:off x="390444" y="3155319"/>
            <a:ext cx="334801" cy="334801"/>
          </a:xfrm>
          <a:prstGeom prst="rect">
            <a:avLst/>
          </a:prstGeom>
          <a:solidFill>
            <a:srgbClr val="006938"/>
          </a:solidFill>
          <a:ln>
            <a:solidFill>
              <a:srgbClr val="159F98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14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AB8445-CE24-4495-BDE6-8DB2910BEBD9}"/>
              </a:ext>
            </a:extLst>
          </p:cNvPr>
          <p:cNvSpPr/>
          <p:nvPr userDrawn="1"/>
        </p:nvSpPr>
        <p:spPr bwMode="auto">
          <a:xfrm rot="16200000">
            <a:off x="390441" y="3926143"/>
            <a:ext cx="334801" cy="334808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14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FF4ABEA-DFC6-40E8-8A98-ACA454E00C70}"/>
              </a:ext>
            </a:extLst>
          </p:cNvPr>
          <p:cNvSpPr txBox="1"/>
          <p:nvPr userDrawn="1"/>
        </p:nvSpPr>
        <p:spPr>
          <a:xfrm>
            <a:off x="894468" y="3961646"/>
            <a:ext cx="1323028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900" kern="1200" dirty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(!) Adverse factors</a:t>
            </a:r>
          </a:p>
          <a:p>
            <a:pPr algn="l"/>
            <a:r>
              <a:rPr lang="en-US" sz="900" kern="1200" dirty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Highlights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6A8821-A90E-43E4-945F-D881FBE3575F}"/>
              </a:ext>
            </a:extLst>
          </p:cNvPr>
          <p:cNvSpPr>
            <a:spLocks noChangeAspect="1"/>
          </p:cNvSpPr>
          <p:nvPr userDrawn="1"/>
        </p:nvSpPr>
        <p:spPr bwMode="auto">
          <a:xfrm rot="16200000">
            <a:off x="3856429" y="2272387"/>
            <a:ext cx="224165" cy="224175"/>
          </a:xfrm>
          <a:prstGeom prst="rect">
            <a:avLst/>
          </a:prstGeom>
          <a:solidFill>
            <a:srgbClr val="159F9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1400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15CFDD-691E-433A-A6A0-1C5FEBC9204D}"/>
              </a:ext>
            </a:extLst>
          </p:cNvPr>
          <p:cNvSpPr>
            <a:spLocks noChangeAspect="1"/>
          </p:cNvSpPr>
          <p:nvPr userDrawn="1"/>
        </p:nvSpPr>
        <p:spPr bwMode="auto">
          <a:xfrm rot="16200000">
            <a:off x="3856429" y="1954043"/>
            <a:ext cx="224165" cy="2241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1400" spc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50F9BD-8CE5-43E5-A84D-29F1F3161363}"/>
              </a:ext>
            </a:extLst>
          </p:cNvPr>
          <p:cNvSpPr/>
          <p:nvPr userDrawn="1"/>
        </p:nvSpPr>
        <p:spPr bwMode="auto">
          <a:xfrm rot="16200000">
            <a:off x="4162673" y="3468700"/>
            <a:ext cx="334757" cy="334757"/>
          </a:xfrm>
          <a:prstGeom prst="rect">
            <a:avLst/>
          </a:prstGeom>
          <a:solidFill>
            <a:srgbClr val="DF8C4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1400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600E820-D415-4938-BEAB-87865D34691C}"/>
              </a:ext>
            </a:extLst>
          </p:cNvPr>
          <p:cNvSpPr/>
          <p:nvPr userDrawn="1"/>
        </p:nvSpPr>
        <p:spPr bwMode="auto">
          <a:xfrm rot="16200000">
            <a:off x="3833553" y="3941337"/>
            <a:ext cx="334757" cy="334757"/>
          </a:xfrm>
          <a:prstGeom prst="rect">
            <a:avLst/>
          </a:prstGeom>
          <a:solidFill>
            <a:srgbClr val="6D888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1400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73E1897-685F-4AA7-9155-145A5CC43024}"/>
              </a:ext>
            </a:extLst>
          </p:cNvPr>
          <p:cNvSpPr/>
          <p:nvPr userDrawn="1"/>
        </p:nvSpPr>
        <p:spPr bwMode="auto">
          <a:xfrm rot="16200000">
            <a:off x="3837680" y="3468699"/>
            <a:ext cx="334757" cy="33475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1400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5C1017B-E8F0-4BDA-875F-E8305E0E7A4A}"/>
              </a:ext>
            </a:extLst>
          </p:cNvPr>
          <p:cNvSpPr>
            <a:spLocks noChangeAspect="1"/>
          </p:cNvSpPr>
          <p:nvPr userDrawn="1"/>
        </p:nvSpPr>
        <p:spPr bwMode="auto">
          <a:xfrm rot="16200000">
            <a:off x="3856429" y="1590899"/>
            <a:ext cx="224165" cy="224177"/>
          </a:xfrm>
          <a:prstGeom prst="rect">
            <a:avLst/>
          </a:prstGeom>
          <a:solidFill>
            <a:srgbClr val="005F4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1400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8FF2C2B-ABA3-4003-8316-8AF07AC6E986}"/>
              </a:ext>
            </a:extLst>
          </p:cNvPr>
          <p:cNvSpPr/>
          <p:nvPr userDrawn="1"/>
        </p:nvSpPr>
        <p:spPr bwMode="auto">
          <a:xfrm rot="16200000">
            <a:off x="5514263" y="3601313"/>
            <a:ext cx="334757" cy="33475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1400" spc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3A8A8D0-EBF4-4F3F-BC8B-D4BB5261FF25}"/>
              </a:ext>
            </a:extLst>
          </p:cNvPr>
          <p:cNvSpPr/>
          <p:nvPr userDrawn="1"/>
        </p:nvSpPr>
        <p:spPr bwMode="auto">
          <a:xfrm rot="16200000">
            <a:off x="5514263" y="3936069"/>
            <a:ext cx="334757" cy="334757"/>
          </a:xfrm>
          <a:prstGeom prst="rect">
            <a:avLst/>
          </a:prstGeom>
          <a:solidFill>
            <a:srgbClr val="00E29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1400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8BC3CE8-217E-4E1E-8B66-C40558793065}"/>
              </a:ext>
            </a:extLst>
          </p:cNvPr>
          <p:cNvSpPr>
            <a:spLocks noChangeAspect="1"/>
          </p:cNvSpPr>
          <p:nvPr userDrawn="1"/>
        </p:nvSpPr>
        <p:spPr bwMode="auto">
          <a:xfrm rot="16200000">
            <a:off x="5733237" y="1585180"/>
            <a:ext cx="224165" cy="224177"/>
          </a:xfrm>
          <a:prstGeom prst="rect">
            <a:avLst/>
          </a:prstGeom>
          <a:solidFill>
            <a:srgbClr val="FC512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1400" spc="0" dirty="0">
              <a:solidFill>
                <a:srgbClr val="FC5124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241F331-FFB7-4B34-A27A-3E2D08A18540}"/>
              </a:ext>
            </a:extLst>
          </p:cNvPr>
          <p:cNvSpPr txBox="1"/>
          <p:nvPr userDrawn="1"/>
        </p:nvSpPr>
        <p:spPr>
          <a:xfrm>
            <a:off x="6069271" y="1560931"/>
            <a:ext cx="1323028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9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(!) Adverse factors</a:t>
            </a:r>
          </a:p>
          <a:p>
            <a:pPr algn="l"/>
            <a:r>
              <a:rPr lang="en-US" sz="9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Highlights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E182ED-8450-4C60-B6F2-9823C62EE590}"/>
              </a:ext>
            </a:extLst>
          </p:cNvPr>
          <p:cNvSpPr/>
          <p:nvPr userDrawn="1"/>
        </p:nvSpPr>
        <p:spPr>
          <a:xfrm>
            <a:off x="3749539" y="3120907"/>
            <a:ext cx="167225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DARK theme |PRIMARY| </a:t>
            </a:r>
            <a:endParaRPr lang="en-US" sz="1050" dirty="0">
              <a:solidFill>
                <a:schemeClr val="bg1">
                  <a:lumMod val="9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207D76D-D19E-4849-8B88-E682454C65DF}"/>
              </a:ext>
            </a:extLst>
          </p:cNvPr>
          <p:cNvSpPr/>
          <p:nvPr userDrawn="1"/>
        </p:nvSpPr>
        <p:spPr>
          <a:xfrm>
            <a:off x="6309182" y="3119280"/>
            <a:ext cx="191110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50" b="0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LIGHT theme |SECONDARY| </a:t>
            </a:r>
            <a:endParaRPr lang="en-US" sz="1050" dirty="0">
              <a:solidFill>
                <a:schemeClr val="bg1">
                  <a:lumMod val="9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9880272-8262-4310-927F-E25A8BCF1D81}"/>
              </a:ext>
            </a:extLst>
          </p:cNvPr>
          <p:cNvSpPr>
            <a:spLocks noChangeAspect="1"/>
          </p:cNvSpPr>
          <p:nvPr userDrawn="1"/>
        </p:nvSpPr>
        <p:spPr bwMode="auto">
          <a:xfrm rot="16200000">
            <a:off x="6747819" y="3599342"/>
            <a:ext cx="207549" cy="207549"/>
          </a:xfrm>
          <a:prstGeom prst="rect">
            <a:avLst/>
          </a:prstGeom>
          <a:solidFill>
            <a:srgbClr val="DF8C4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1400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EDB9F6D-8261-48BD-8CDA-F12A12FD0C97}"/>
              </a:ext>
            </a:extLst>
          </p:cNvPr>
          <p:cNvSpPr>
            <a:spLocks noChangeAspect="1"/>
          </p:cNvSpPr>
          <p:nvPr userDrawn="1"/>
        </p:nvSpPr>
        <p:spPr bwMode="auto">
          <a:xfrm rot="16200000">
            <a:off x="6551345" y="3599161"/>
            <a:ext cx="207549" cy="207549"/>
          </a:xfrm>
          <a:prstGeom prst="rect">
            <a:avLst/>
          </a:prstGeom>
          <a:solidFill>
            <a:srgbClr val="005F4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1400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334AB85-E2E3-45A5-A199-14CADE18C662}"/>
              </a:ext>
            </a:extLst>
          </p:cNvPr>
          <p:cNvSpPr txBox="1"/>
          <p:nvPr userDrawn="1"/>
        </p:nvSpPr>
        <p:spPr>
          <a:xfrm>
            <a:off x="7065558" y="3613053"/>
            <a:ext cx="274114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Icons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5A4D311-3A1F-479D-AA8A-263DBA85EF72}"/>
              </a:ext>
            </a:extLst>
          </p:cNvPr>
          <p:cNvSpPr txBox="1"/>
          <p:nvPr userDrawn="1"/>
        </p:nvSpPr>
        <p:spPr>
          <a:xfrm>
            <a:off x="5502399" y="3419170"/>
            <a:ext cx="351058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Arrows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3F84773-0C88-45B3-86B4-48BE8EE313C5}"/>
              </a:ext>
            </a:extLst>
          </p:cNvPr>
          <p:cNvSpPr/>
          <p:nvPr userDrawn="1"/>
        </p:nvSpPr>
        <p:spPr bwMode="auto">
          <a:xfrm rot="16200000">
            <a:off x="4168090" y="3941337"/>
            <a:ext cx="334757" cy="334757"/>
          </a:xfrm>
          <a:prstGeom prst="rect">
            <a:avLst/>
          </a:prstGeom>
          <a:solidFill>
            <a:srgbClr val="00E29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1400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0709D97-FE57-4BA5-896C-95D6E54AD17C}"/>
              </a:ext>
            </a:extLst>
          </p:cNvPr>
          <p:cNvSpPr txBox="1"/>
          <p:nvPr userDrawn="1"/>
        </p:nvSpPr>
        <p:spPr>
          <a:xfrm>
            <a:off x="7811864" y="3568449"/>
            <a:ext cx="351058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Arrows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90450CD-4CDE-41A1-809D-9CF5E2037D7C}"/>
              </a:ext>
            </a:extLst>
          </p:cNvPr>
          <p:cNvSpPr>
            <a:spLocks noChangeAspect="1"/>
          </p:cNvSpPr>
          <p:nvPr userDrawn="1"/>
        </p:nvSpPr>
        <p:spPr bwMode="auto">
          <a:xfrm rot="16200000">
            <a:off x="6747819" y="3939459"/>
            <a:ext cx="207549" cy="207549"/>
          </a:xfrm>
          <a:prstGeom prst="rect">
            <a:avLst/>
          </a:prstGeom>
          <a:solidFill>
            <a:srgbClr val="DF8C4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1400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66D26D0-C739-4208-8B37-06A0A9B0C240}"/>
              </a:ext>
            </a:extLst>
          </p:cNvPr>
          <p:cNvSpPr>
            <a:spLocks noChangeAspect="1"/>
          </p:cNvSpPr>
          <p:nvPr userDrawn="1"/>
        </p:nvSpPr>
        <p:spPr bwMode="auto">
          <a:xfrm rot="16200000">
            <a:off x="6551345" y="3939279"/>
            <a:ext cx="207549" cy="207549"/>
          </a:xfrm>
          <a:prstGeom prst="rect">
            <a:avLst/>
          </a:prstGeom>
          <a:solidFill>
            <a:srgbClr val="D9D9D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1400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BD0A069-27E4-493D-89D0-BCC080D8B17F}"/>
              </a:ext>
            </a:extLst>
          </p:cNvPr>
          <p:cNvSpPr txBox="1"/>
          <p:nvPr userDrawn="1"/>
        </p:nvSpPr>
        <p:spPr>
          <a:xfrm>
            <a:off x="7063955" y="3918671"/>
            <a:ext cx="551433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Areas, </a:t>
            </a:r>
            <a:b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connectors</a:t>
            </a:r>
          </a:p>
        </p:txBody>
      </p:sp>
    </p:spTree>
    <p:extLst>
      <p:ext uri="{BB962C8B-B14F-4D97-AF65-F5344CB8AC3E}">
        <p14:creationId xmlns:p14="http://schemas.microsoft.com/office/powerpoint/2010/main" val="25587254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theme" Target="../theme/theme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6.xml"/><Relationship Id="rId7" Type="http://schemas.openxmlformats.org/officeDocument/2006/relationships/theme" Target="../theme/theme7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33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9300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</p:sldLayoutIdLst>
  <p:transition>
    <p:fade/>
  </p:transition>
  <p:txStyles>
    <p:titleStyle>
      <a:lvl1pPr algn="l" defTabSz="686030" rtl="0" eaLnBrk="1" latinLnBrk="0" hangingPunct="1">
        <a:lnSpc>
          <a:spcPct val="90000"/>
        </a:lnSpc>
        <a:spcBef>
          <a:spcPct val="0"/>
        </a:spcBef>
        <a:buNone/>
        <a:defRPr lang="en-US" sz="4100" b="0" kern="1200" cap="none" spc="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Arial" charset="0"/>
        </a:defRPr>
      </a:lvl1pPr>
    </p:titleStyle>
    <p:bodyStyle>
      <a:lvl1pPr marL="259654" indent="-259654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 spc="0">
          <a:solidFill>
            <a:schemeClr val="bg1"/>
          </a:solidFill>
          <a:latin typeface="+mn-lt"/>
          <a:ea typeface="+mn-ea"/>
          <a:cs typeface="+mn-cs"/>
        </a:defRPr>
      </a:lvl1pPr>
      <a:lvl2pPr marL="472856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472856" algn="l"/>
        </a:tabLst>
        <a:defRPr sz="2100" kern="1200" spc="0">
          <a:solidFill>
            <a:schemeClr val="bg1"/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>
          <a:solidFill>
            <a:schemeClr val="bg1"/>
          </a:soli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500" kern="1200" spc="0">
          <a:solidFill>
            <a:schemeClr val="bg1"/>
          </a:soli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500" kern="120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9999" y="171451"/>
            <a:ext cx="8425225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0" y="1019146"/>
            <a:ext cx="84252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endParaRPr lang="en-US" dirty="0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9BF30E22-522F-4990-A947-D224E2E8321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9678" y="4942683"/>
            <a:ext cx="526732" cy="9499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51286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</p:sldLayoutIdLst>
  <p:transition>
    <p:fade/>
  </p:transition>
  <p:txStyles>
    <p:titleStyle>
      <a:lvl1pPr algn="l" defTabSz="686030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0" baseline="0" dirty="0" smtClean="0">
          <a:ln w="3175">
            <a:noFill/>
          </a:ln>
          <a:solidFill>
            <a:srgbClr val="005F4B"/>
          </a:solidFill>
          <a:effectLst/>
          <a:latin typeface="+mj-lt"/>
          <a:ea typeface="+mn-ea"/>
          <a:cs typeface="Tahoma" panose="020B0604030504040204" pitchFamily="34" charset="0"/>
        </a:defRPr>
      </a:lvl1pPr>
    </p:titleStyle>
    <p:bodyStyle>
      <a:lvl1pPr marL="0" indent="0" algn="l" defTabSz="686030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None/>
        <a:defRPr sz="200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66693" indent="-266693" algn="l" defTabSz="686030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000" y="171451"/>
            <a:ext cx="8425225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0" y="1019147"/>
            <a:ext cx="842522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365761" y="4963255"/>
            <a:ext cx="3667671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solidFill>
                  <a:srgbClr val="467D7D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© 2020 Veeam Software. Confidential information. All rights reserved. All trademarks are the property of their respective owners.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13424AE-75DC-4CCF-BB99-70B400EC69F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9678" y="4943158"/>
            <a:ext cx="526732" cy="9499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21132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</p:sldLayoutIdLst>
  <p:transition>
    <p:fade/>
  </p:transition>
  <p:txStyles>
    <p:titleStyle>
      <a:lvl1pPr algn="l" defTabSz="686030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0" baseline="0" dirty="0" smtClean="0">
          <a:ln w="3175">
            <a:noFill/>
          </a:ln>
          <a:solidFill>
            <a:srgbClr val="93EB20"/>
          </a:solidFill>
          <a:effectLst/>
          <a:latin typeface="+mj-lt"/>
          <a:ea typeface="+mn-ea"/>
          <a:cs typeface="Tahoma" panose="020B0604030504040204" pitchFamily="34" charset="0"/>
        </a:defRPr>
      </a:lvl1pPr>
    </p:titleStyle>
    <p:bodyStyle>
      <a:lvl1pPr marL="0" indent="0" algn="l" defTabSz="686030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None/>
        <a:defRPr sz="2000" kern="1200" spc="0" baseline="0">
          <a:solidFill>
            <a:schemeClr val="bg1"/>
          </a:solidFill>
          <a:latin typeface="+mn-lt"/>
          <a:ea typeface="+mn-ea"/>
          <a:cs typeface="+mn-cs"/>
        </a:defRPr>
      </a:lvl1pPr>
      <a:lvl2pPr marL="266693" indent="-266693" algn="l" defTabSz="686030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6772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</p:sldLayoutIdLst>
  <p:transition>
    <p:fade/>
  </p:transition>
  <p:txStyles>
    <p:titleStyle>
      <a:lvl1pPr algn="l" defTabSz="686030" rtl="0" eaLnBrk="1" latinLnBrk="0" hangingPunct="1">
        <a:lnSpc>
          <a:spcPct val="90000"/>
        </a:lnSpc>
        <a:spcBef>
          <a:spcPct val="0"/>
        </a:spcBef>
        <a:buNone/>
        <a:defRPr lang="en-US" sz="4100" b="0" kern="1200" cap="none" spc="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Arial" charset="0"/>
        </a:defRPr>
      </a:lvl1pPr>
    </p:titleStyle>
    <p:bodyStyle>
      <a:lvl1pPr marL="259654" indent="-259654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 spc="0">
          <a:solidFill>
            <a:schemeClr val="bg1"/>
          </a:solidFill>
          <a:latin typeface="+mn-lt"/>
          <a:ea typeface="+mn-ea"/>
          <a:cs typeface="+mn-cs"/>
        </a:defRPr>
      </a:lvl1pPr>
      <a:lvl2pPr marL="472856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472856" algn="l"/>
        </a:tabLst>
        <a:defRPr sz="2100" kern="1200" spc="0">
          <a:solidFill>
            <a:schemeClr val="bg1"/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>
          <a:solidFill>
            <a:schemeClr val="bg1"/>
          </a:soli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500" kern="1200" spc="0">
          <a:solidFill>
            <a:schemeClr val="bg1"/>
          </a:soli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500" kern="120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EBD9F955-6D8F-4881-B223-2DEE49014D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9678" y="4943158"/>
            <a:ext cx="526732" cy="9499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53782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</p:sldLayoutIdLst>
  <p:transition>
    <p:fade/>
  </p:transition>
  <p:txStyles>
    <p:titleStyle>
      <a:lvl1pPr algn="l" defTabSz="686030" rtl="0" eaLnBrk="1" latinLnBrk="0" hangingPunct="1">
        <a:lnSpc>
          <a:spcPct val="90000"/>
        </a:lnSpc>
        <a:spcBef>
          <a:spcPct val="0"/>
        </a:spcBef>
        <a:buNone/>
        <a:defRPr lang="en-US" sz="4100" b="0" kern="1200" cap="none" spc="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Arial" charset="0"/>
        </a:defRPr>
      </a:lvl1pPr>
    </p:titleStyle>
    <p:bodyStyle>
      <a:lvl1pPr marL="259654" indent="-259654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 spc="0">
          <a:solidFill>
            <a:schemeClr val="bg1"/>
          </a:solidFill>
          <a:latin typeface="+mn-lt"/>
          <a:ea typeface="+mn-ea"/>
          <a:cs typeface="+mn-cs"/>
        </a:defRPr>
      </a:lvl1pPr>
      <a:lvl2pPr marL="472856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472856" algn="l"/>
        </a:tabLst>
        <a:defRPr sz="2100" kern="1200" spc="0">
          <a:solidFill>
            <a:schemeClr val="bg1"/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>
          <a:solidFill>
            <a:schemeClr val="bg1"/>
          </a:soli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500" kern="1200" spc="0">
          <a:solidFill>
            <a:schemeClr val="bg1"/>
          </a:soli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500" kern="120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000" y="171451"/>
            <a:ext cx="8425225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1" y="1019147"/>
            <a:ext cx="842522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endParaRPr lang="en-US" dirty="0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9BF30E22-522F-4990-A947-D224E2E8321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9678" y="4942683"/>
            <a:ext cx="526732" cy="9499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90502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</p:sldLayoutIdLst>
  <p:transition>
    <p:fade/>
  </p:transition>
  <p:txStyles>
    <p:titleStyle>
      <a:lvl1pPr algn="l" defTabSz="686030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0" baseline="0" dirty="0" smtClean="0">
          <a:ln w="3175">
            <a:noFill/>
          </a:ln>
          <a:solidFill>
            <a:srgbClr val="005F4B"/>
          </a:solidFill>
          <a:effectLst/>
          <a:latin typeface="+mj-lt"/>
          <a:ea typeface="+mn-ea"/>
          <a:cs typeface="Tahoma" panose="020B0604030504040204" pitchFamily="34" charset="0"/>
        </a:defRPr>
      </a:lvl1pPr>
    </p:titleStyle>
    <p:bodyStyle>
      <a:lvl1pPr marL="0" indent="0" algn="l" defTabSz="686030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None/>
        <a:defRPr sz="2000" kern="1200" spc="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66693" indent="-266693" algn="l" defTabSz="686030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2829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53" r:id="rId5"/>
    <p:sldLayoutId id="2147483754" r:id="rId6"/>
  </p:sldLayoutIdLst>
  <p:transition>
    <p:fade/>
  </p:transition>
  <p:txStyles>
    <p:titleStyle>
      <a:lvl1pPr algn="l" defTabSz="686030" rtl="0" eaLnBrk="1" latinLnBrk="0" hangingPunct="1">
        <a:lnSpc>
          <a:spcPct val="90000"/>
        </a:lnSpc>
        <a:spcBef>
          <a:spcPct val="0"/>
        </a:spcBef>
        <a:buNone/>
        <a:defRPr lang="en-US" sz="4100" b="0" kern="1200" cap="none" spc="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Arial" charset="0"/>
        </a:defRPr>
      </a:lvl1pPr>
    </p:titleStyle>
    <p:bodyStyle>
      <a:lvl1pPr marL="259654" indent="-259654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 spc="0">
          <a:solidFill>
            <a:schemeClr val="bg1"/>
          </a:solidFill>
          <a:latin typeface="+mn-lt"/>
          <a:ea typeface="+mn-ea"/>
          <a:cs typeface="+mn-cs"/>
        </a:defRPr>
      </a:lvl1pPr>
      <a:lvl2pPr marL="472856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472856" algn="l"/>
        </a:tabLst>
        <a:defRPr sz="2100" kern="1200" spc="0">
          <a:solidFill>
            <a:schemeClr val="bg1"/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>
          <a:solidFill>
            <a:schemeClr val="bg1"/>
          </a:soli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500" kern="1200" spc="0">
          <a:solidFill>
            <a:schemeClr val="bg1"/>
          </a:soli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500" kern="120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9999" y="171451"/>
            <a:ext cx="8425225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000" y="1019146"/>
            <a:ext cx="842522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365760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solidFill>
                  <a:srgbClr val="467D7D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© 2020 Veeam Software. Confidential information. All rights reserved. All trademarks are the property of their respective owners.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13424AE-75DC-4CCF-BB99-70B400EC69F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9678" y="4943158"/>
            <a:ext cx="526732" cy="9499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2984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55" r:id="rId6"/>
  </p:sldLayoutIdLst>
  <p:transition>
    <p:fade/>
  </p:transition>
  <p:txStyles>
    <p:titleStyle>
      <a:lvl1pPr algn="l" defTabSz="686030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0" baseline="0" dirty="0" smtClean="0">
          <a:ln w="3175">
            <a:noFill/>
          </a:ln>
          <a:solidFill>
            <a:srgbClr val="93EB20"/>
          </a:solidFill>
          <a:effectLst/>
          <a:latin typeface="+mj-lt"/>
          <a:ea typeface="+mn-ea"/>
          <a:cs typeface="Tahoma" panose="020B0604030504040204" pitchFamily="34" charset="0"/>
        </a:defRPr>
      </a:lvl1pPr>
    </p:titleStyle>
    <p:bodyStyle>
      <a:lvl1pPr marL="0" indent="0" algn="l" defTabSz="686030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None/>
        <a:defRPr sz="2000" kern="1200" spc="0" baseline="0">
          <a:solidFill>
            <a:schemeClr val="bg1"/>
          </a:solidFill>
          <a:latin typeface="+mn-lt"/>
          <a:ea typeface="+mn-ea"/>
          <a:cs typeface="+mn-cs"/>
        </a:defRPr>
      </a:lvl1pPr>
      <a:lvl2pPr marL="266693" indent="-266693" algn="l" defTabSz="686030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862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</p:sldLayoutIdLst>
  <p:transition>
    <p:fade/>
  </p:transition>
  <p:txStyles>
    <p:titleStyle>
      <a:lvl1pPr algn="l" defTabSz="686030" rtl="0" eaLnBrk="1" latinLnBrk="0" hangingPunct="1">
        <a:lnSpc>
          <a:spcPct val="90000"/>
        </a:lnSpc>
        <a:spcBef>
          <a:spcPct val="0"/>
        </a:spcBef>
        <a:buNone/>
        <a:defRPr lang="en-US" sz="4100" b="0" kern="1200" cap="none" spc="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Arial" charset="0"/>
        </a:defRPr>
      </a:lvl1pPr>
    </p:titleStyle>
    <p:bodyStyle>
      <a:lvl1pPr marL="259654" indent="-259654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 spc="0">
          <a:solidFill>
            <a:schemeClr val="bg1"/>
          </a:solidFill>
          <a:latin typeface="+mn-lt"/>
          <a:ea typeface="+mn-ea"/>
          <a:cs typeface="+mn-cs"/>
        </a:defRPr>
      </a:lvl1pPr>
      <a:lvl2pPr marL="472856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472856" algn="l"/>
        </a:tabLst>
        <a:defRPr sz="2100" kern="1200" spc="0">
          <a:solidFill>
            <a:schemeClr val="bg1"/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>
          <a:solidFill>
            <a:schemeClr val="bg1"/>
          </a:soli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500" kern="1200" spc="0">
          <a:solidFill>
            <a:schemeClr val="bg1"/>
          </a:soli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500" kern="120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EBD9F955-6D8F-4881-B223-2DEE49014D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9678" y="4943158"/>
            <a:ext cx="526732" cy="9499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55368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</p:sldLayoutIdLst>
  <p:transition>
    <p:fade/>
  </p:transition>
  <p:txStyles>
    <p:titleStyle>
      <a:lvl1pPr algn="l" defTabSz="686030" rtl="0" eaLnBrk="1" latinLnBrk="0" hangingPunct="1">
        <a:lnSpc>
          <a:spcPct val="90000"/>
        </a:lnSpc>
        <a:spcBef>
          <a:spcPct val="0"/>
        </a:spcBef>
        <a:buNone/>
        <a:defRPr lang="en-US" sz="4100" b="0" kern="1200" cap="none" spc="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Arial" charset="0"/>
        </a:defRPr>
      </a:lvl1pPr>
    </p:titleStyle>
    <p:bodyStyle>
      <a:lvl1pPr marL="259654" indent="-259654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 spc="0">
          <a:solidFill>
            <a:schemeClr val="bg1"/>
          </a:solidFill>
          <a:latin typeface="+mn-lt"/>
          <a:ea typeface="+mn-ea"/>
          <a:cs typeface="+mn-cs"/>
        </a:defRPr>
      </a:lvl1pPr>
      <a:lvl2pPr marL="472856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472856" algn="l"/>
        </a:tabLst>
        <a:defRPr sz="2100" kern="1200" spc="0">
          <a:solidFill>
            <a:schemeClr val="bg1"/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>
          <a:solidFill>
            <a:schemeClr val="bg1"/>
          </a:soli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500" kern="1200" spc="0">
          <a:solidFill>
            <a:schemeClr val="bg1"/>
          </a:soli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500" kern="120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9.svg"/><Relationship Id="rId21" Type="http://schemas.openxmlformats.org/officeDocument/2006/relationships/image" Target="../media/image134.png"/><Relationship Id="rId42" Type="http://schemas.openxmlformats.org/officeDocument/2006/relationships/image" Target="../media/image155.svg"/><Relationship Id="rId47" Type="http://schemas.openxmlformats.org/officeDocument/2006/relationships/image" Target="../media/image160.png"/><Relationship Id="rId63" Type="http://schemas.openxmlformats.org/officeDocument/2006/relationships/image" Target="../media/image176.png"/><Relationship Id="rId68" Type="http://schemas.openxmlformats.org/officeDocument/2006/relationships/image" Target="../media/image181.sv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29.svg"/><Relationship Id="rId29" Type="http://schemas.openxmlformats.org/officeDocument/2006/relationships/image" Target="../media/image142.png"/><Relationship Id="rId11" Type="http://schemas.openxmlformats.org/officeDocument/2006/relationships/image" Target="../media/image124.png"/><Relationship Id="rId24" Type="http://schemas.openxmlformats.org/officeDocument/2006/relationships/image" Target="../media/image137.svg"/><Relationship Id="rId32" Type="http://schemas.openxmlformats.org/officeDocument/2006/relationships/image" Target="../media/image145.svg"/><Relationship Id="rId37" Type="http://schemas.openxmlformats.org/officeDocument/2006/relationships/image" Target="../media/image150.png"/><Relationship Id="rId40" Type="http://schemas.openxmlformats.org/officeDocument/2006/relationships/image" Target="../media/image153.svg"/><Relationship Id="rId45" Type="http://schemas.openxmlformats.org/officeDocument/2006/relationships/image" Target="../media/image158.png"/><Relationship Id="rId53" Type="http://schemas.openxmlformats.org/officeDocument/2006/relationships/image" Target="../media/image166.png"/><Relationship Id="rId58" Type="http://schemas.openxmlformats.org/officeDocument/2006/relationships/image" Target="../media/image171.svg"/><Relationship Id="rId66" Type="http://schemas.openxmlformats.org/officeDocument/2006/relationships/image" Target="../media/image179.svg"/><Relationship Id="rId5" Type="http://schemas.openxmlformats.org/officeDocument/2006/relationships/image" Target="../media/image118.png"/><Relationship Id="rId61" Type="http://schemas.openxmlformats.org/officeDocument/2006/relationships/image" Target="../media/image174.png"/><Relationship Id="rId19" Type="http://schemas.openxmlformats.org/officeDocument/2006/relationships/image" Target="../media/image132.png"/><Relationship Id="rId14" Type="http://schemas.openxmlformats.org/officeDocument/2006/relationships/image" Target="../media/image127.svg"/><Relationship Id="rId22" Type="http://schemas.openxmlformats.org/officeDocument/2006/relationships/image" Target="../media/image135.svg"/><Relationship Id="rId27" Type="http://schemas.openxmlformats.org/officeDocument/2006/relationships/image" Target="../media/image140.png"/><Relationship Id="rId30" Type="http://schemas.openxmlformats.org/officeDocument/2006/relationships/image" Target="../media/image143.svg"/><Relationship Id="rId35" Type="http://schemas.openxmlformats.org/officeDocument/2006/relationships/image" Target="../media/image148.png"/><Relationship Id="rId43" Type="http://schemas.openxmlformats.org/officeDocument/2006/relationships/image" Target="../media/image156.png"/><Relationship Id="rId48" Type="http://schemas.openxmlformats.org/officeDocument/2006/relationships/image" Target="../media/image161.svg"/><Relationship Id="rId56" Type="http://schemas.openxmlformats.org/officeDocument/2006/relationships/image" Target="../media/image169.svg"/><Relationship Id="rId64" Type="http://schemas.openxmlformats.org/officeDocument/2006/relationships/image" Target="../media/image177.svg"/><Relationship Id="rId69" Type="http://schemas.openxmlformats.org/officeDocument/2006/relationships/image" Target="../media/image182.png"/><Relationship Id="rId8" Type="http://schemas.openxmlformats.org/officeDocument/2006/relationships/image" Target="../media/image121.svg"/><Relationship Id="rId51" Type="http://schemas.openxmlformats.org/officeDocument/2006/relationships/image" Target="../media/image164.png"/><Relationship Id="rId3" Type="http://schemas.openxmlformats.org/officeDocument/2006/relationships/image" Target="../media/image117.png"/><Relationship Id="rId12" Type="http://schemas.openxmlformats.org/officeDocument/2006/relationships/image" Target="../media/image125.svg"/><Relationship Id="rId17" Type="http://schemas.openxmlformats.org/officeDocument/2006/relationships/image" Target="../media/image130.png"/><Relationship Id="rId25" Type="http://schemas.openxmlformats.org/officeDocument/2006/relationships/image" Target="../media/image138.png"/><Relationship Id="rId33" Type="http://schemas.openxmlformats.org/officeDocument/2006/relationships/image" Target="../media/image146.png"/><Relationship Id="rId38" Type="http://schemas.openxmlformats.org/officeDocument/2006/relationships/image" Target="../media/image151.svg"/><Relationship Id="rId46" Type="http://schemas.openxmlformats.org/officeDocument/2006/relationships/image" Target="../media/image159.svg"/><Relationship Id="rId59" Type="http://schemas.openxmlformats.org/officeDocument/2006/relationships/image" Target="../media/image172.png"/><Relationship Id="rId67" Type="http://schemas.openxmlformats.org/officeDocument/2006/relationships/image" Target="../media/image180.png"/><Relationship Id="rId20" Type="http://schemas.openxmlformats.org/officeDocument/2006/relationships/image" Target="../media/image133.svg"/><Relationship Id="rId41" Type="http://schemas.openxmlformats.org/officeDocument/2006/relationships/image" Target="../media/image154.png"/><Relationship Id="rId54" Type="http://schemas.openxmlformats.org/officeDocument/2006/relationships/image" Target="../media/image167.svg"/><Relationship Id="rId62" Type="http://schemas.openxmlformats.org/officeDocument/2006/relationships/image" Target="../media/image175.svg"/><Relationship Id="rId70" Type="http://schemas.openxmlformats.org/officeDocument/2006/relationships/image" Target="../media/image183.sv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9.svg"/><Relationship Id="rId15" Type="http://schemas.openxmlformats.org/officeDocument/2006/relationships/image" Target="../media/image128.png"/><Relationship Id="rId23" Type="http://schemas.openxmlformats.org/officeDocument/2006/relationships/image" Target="../media/image136.png"/><Relationship Id="rId28" Type="http://schemas.openxmlformats.org/officeDocument/2006/relationships/image" Target="../media/image141.svg"/><Relationship Id="rId36" Type="http://schemas.openxmlformats.org/officeDocument/2006/relationships/image" Target="../media/image149.svg"/><Relationship Id="rId49" Type="http://schemas.openxmlformats.org/officeDocument/2006/relationships/image" Target="../media/image162.png"/><Relationship Id="rId57" Type="http://schemas.openxmlformats.org/officeDocument/2006/relationships/image" Target="../media/image170.png"/><Relationship Id="rId10" Type="http://schemas.openxmlformats.org/officeDocument/2006/relationships/image" Target="../media/image123.svg"/><Relationship Id="rId31" Type="http://schemas.openxmlformats.org/officeDocument/2006/relationships/image" Target="../media/image144.png"/><Relationship Id="rId44" Type="http://schemas.openxmlformats.org/officeDocument/2006/relationships/image" Target="../media/image157.svg"/><Relationship Id="rId52" Type="http://schemas.openxmlformats.org/officeDocument/2006/relationships/image" Target="../media/image165.svg"/><Relationship Id="rId60" Type="http://schemas.openxmlformats.org/officeDocument/2006/relationships/image" Target="../media/image173.svg"/><Relationship Id="rId65" Type="http://schemas.openxmlformats.org/officeDocument/2006/relationships/image" Target="../media/image178.png"/><Relationship Id="rId4" Type="http://schemas.microsoft.com/office/2007/relationships/hdphoto" Target="../media/hdphoto17.wdp"/><Relationship Id="rId9" Type="http://schemas.openxmlformats.org/officeDocument/2006/relationships/image" Target="../media/image122.png"/><Relationship Id="rId13" Type="http://schemas.openxmlformats.org/officeDocument/2006/relationships/image" Target="../media/image126.png"/><Relationship Id="rId18" Type="http://schemas.openxmlformats.org/officeDocument/2006/relationships/image" Target="../media/image131.svg"/><Relationship Id="rId39" Type="http://schemas.openxmlformats.org/officeDocument/2006/relationships/image" Target="../media/image152.png"/><Relationship Id="rId34" Type="http://schemas.openxmlformats.org/officeDocument/2006/relationships/image" Target="../media/image147.svg"/><Relationship Id="rId50" Type="http://schemas.openxmlformats.org/officeDocument/2006/relationships/image" Target="../media/image163.svg"/><Relationship Id="rId55" Type="http://schemas.openxmlformats.org/officeDocument/2006/relationships/image" Target="../media/image16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svg"/><Relationship Id="rId13" Type="http://schemas.openxmlformats.org/officeDocument/2006/relationships/image" Target="../media/image190.svg"/><Relationship Id="rId18" Type="http://schemas.openxmlformats.org/officeDocument/2006/relationships/image" Target="../media/image66.png"/><Relationship Id="rId26" Type="http://schemas.openxmlformats.org/officeDocument/2006/relationships/image" Target="../media/image200.png"/><Relationship Id="rId3" Type="http://schemas.openxmlformats.org/officeDocument/2006/relationships/image" Target="../media/image87.png"/><Relationship Id="rId21" Type="http://schemas.openxmlformats.org/officeDocument/2006/relationships/image" Target="../media/image195.png"/><Relationship Id="rId7" Type="http://schemas.openxmlformats.org/officeDocument/2006/relationships/image" Target="../media/image185.png"/><Relationship Id="rId12" Type="http://schemas.openxmlformats.org/officeDocument/2006/relationships/image" Target="../media/image189.png"/><Relationship Id="rId17" Type="http://schemas.openxmlformats.org/officeDocument/2006/relationships/image" Target="../media/image194.svg"/><Relationship Id="rId25" Type="http://schemas.openxmlformats.org/officeDocument/2006/relationships/image" Target="../media/image199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93.png"/><Relationship Id="rId20" Type="http://schemas.microsoft.com/office/2007/relationships/hdphoto" Target="../media/hdphoto11.wdp"/><Relationship Id="rId29" Type="http://schemas.openxmlformats.org/officeDocument/2006/relationships/image" Target="../media/image203.sv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0.svg"/><Relationship Id="rId11" Type="http://schemas.openxmlformats.org/officeDocument/2006/relationships/image" Target="../media/image57.png"/><Relationship Id="rId24" Type="http://schemas.openxmlformats.org/officeDocument/2006/relationships/image" Target="../media/image198.svg"/><Relationship Id="rId5" Type="http://schemas.openxmlformats.org/officeDocument/2006/relationships/image" Target="../media/image89.png"/><Relationship Id="rId15" Type="http://schemas.openxmlformats.org/officeDocument/2006/relationships/image" Target="../media/image192.svg"/><Relationship Id="rId23" Type="http://schemas.openxmlformats.org/officeDocument/2006/relationships/image" Target="../media/image197.png"/><Relationship Id="rId28" Type="http://schemas.openxmlformats.org/officeDocument/2006/relationships/image" Target="../media/image202.png"/><Relationship Id="rId10" Type="http://schemas.openxmlformats.org/officeDocument/2006/relationships/image" Target="../media/image188.svg"/><Relationship Id="rId19" Type="http://schemas.openxmlformats.org/officeDocument/2006/relationships/image" Target="../media/image108.png"/><Relationship Id="rId4" Type="http://schemas.openxmlformats.org/officeDocument/2006/relationships/image" Target="../media/image88.svg"/><Relationship Id="rId9" Type="http://schemas.openxmlformats.org/officeDocument/2006/relationships/image" Target="../media/image187.png"/><Relationship Id="rId14" Type="http://schemas.openxmlformats.org/officeDocument/2006/relationships/image" Target="../media/image191.png"/><Relationship Id="rId22" Type="http://schemas.openxmlformats.org/officeDocument/2006/relationships/image" Target="../media/image196.svg"/><Relationship Id="rId27" Type="http://schemas.openxmlformats.org/officeDocument/2006/relationships/image" Target="../media/image20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microsoft.com/office/2007/relationships/hdphoto" Target="../media/hdphoto18.wdp"/><Relationship Id="rId18" Type="http://schemas.openxmlformats.org/officeDocument/2006/relationships/image" Target="../media/image104.png"/><Relationship Id="rId3" Type="http://schemas.openxmlformats.org/officeDocument/2006/relationships/image" Target="../media/image204.png"/><Relationship Id="rId7" Type="http://schemas.microsoft.com/office/2007/relationships/hdphoto" Target="../media/hdphoto7.wdp"/><Relationship Id="rId12" Type="http://schemas.openxmlformats.org/officeDocument/2006/relationships/image" Target="../media/image207.png"/><Relationship Id="rId17" Type="http://schemas.openxmlformats.org/officeDocument/2006/relationships/image" Target="../media/image209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56.png"/><Relationship Id="rId20" Type="http://schemas.openxmlformats.org/officeDocument/2006/relationships/image" Target="../media/image21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0.png"/><Relationship Id="rId11" Type="http://schemas.openxmlformats.org/officeDocument/2006/relationships/image" Target="../media/image55.svg"/><Relationship Id="rId5" Type="http://schemas.openxmlformats.org/officeDocument/2006/relationships/image" Target="../media/image206.png"/><Relationship Id="rId15" Type="http://schemas.openxmlformats.org/officeDocument/2006/relationships/image" Target="../media/image101.png"/><Relationship Id="rId10" Type="http://schemas.openxmlformats.org/officeDocument/2006/relationships/image" Target="../media/image54.png"/><Relationship Id="rId19" Type="http://schemas.microsoft.com/office/2007/relationships/hdphoto" Target="../media/hdphoto9.wdp"/><Relationship Id="rId4" Type="http://schemas.openxmlformats.org/officeDocument/2006/relationships/image" Target="../media/image205.png"/><Relationship Id="rId9" Type="http://schemas.microsoft.com/office/2007/relationships/hdphoto" Target="../media/hdphoto8.wdp"/><Relationship Id="rId14" Type="http://schemas.openxmlformats.org/officeDocument/2006/relationships/image" Target="../media/image20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svg"/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14.svg"/><Relationship Id="rId5" Type="http://schemas.openxmlformats.org/officeDocument/2006/relationships/image" Target="../media/image213.png"/><Relationship Id="rId10" Type="http://schemas.openxmlformats.org/officeDocument/2006/relationships/image" Target="../media/image218.svg"/><Relationship Id="rId4" Type="http://schemas.openxmlformats.org/officeDocument/2006/relationships/image" Target="../media/image212.svg"/><Relationship Id="rId9" Type="http://schemas.openxmlformats.org/officeDocument/2006/relationships/image" Target="../media/image2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219.png"/><Relationship Id="rId7" Type="http://schemas.openxmlformats.org/officeDocument/2006/relationships/image" Target="../media/image223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22.png"/><Relationship Id="rId11" Type="http://schemas.openxmlformats.org/officeDocument/2006/relationships/image" Target="../media/image227.svg"/><Relationship Id="rId5" Type="http://schemas.openxmlformats.org/officeDocument/2006/relationships/image" Target="../media/image221.png"/><Relationship Id="rId10" Type="http://schemas.openxmlformats.org/officeDocument/2006/relationships/image" Target="../media/image226.png"/><Relationship Id="rId4" Type="http://schemas.openxmlformats.org/officeDocument/2006/relationships/image" Target="../media/image220.png"/><Relationship Id="rId9" Type="http://schemas.openxmlformats.org/officeDocument/2006/relationships/image" Target="../media/image22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13" Type="http://schemas.openxmlformats.org/officeDocument/2006/relationships/image" Target="../media/image237.png"/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12" Type="http://schemas.microsoft.com/office/2007/relationships/hdphoto" Target="../media/hdphoto19.wdp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40.sv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31.png"/><Relationship Id="rId11" Type="http://schemas.openxmlformats.org/officeDocument/2006/relationships/image" Target="../media/image236.png"/><Relationship Id="rId5" Type="http://schemas.openxmlformats.org/officeDocument/2006/relationships/image" Target="../media/image230.svg"/><Relationship Id="rId15" Type="http://schemas.openxmlformats.org/officeDocument/2006/relationships/image" Target="../media/image239.png"/><Relationship Id="rId10" Type="http://schemas.openxmlformats.org/officeDocument/2006/relationships/image" Target="../media/image235.png"/><Relationship Id="rId4" Type="http://schemas.openxmlformats.org/officeDocument/2006/relationships/image" Target="../media/image229.png"/><Relationship Id="rId9" Type="http://schemas.openxmlformats.org/officeDocument/2006/relationships/image" Target="../media/image234.png"/><Relationship Id="rId14" Type="http://schemas.openxmlformats.org/officeDocument/2006/relationships/image" Target="../media/image23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13" Type="http://schemas.openxmlformats.org/officeDocument/2006/relationships/image" Target="../media/image240.svg"/><Relationship Id="rId3" Type="http://schemas.openxmlformats.org/officeDocument/2006/relationships/image" Target="../media/image10.png"/><Relationship Id="rId7" Type="http://schemas.openxmlformats.org/officeDocument/2006/relationships/image" Target="../media/image241.png"/><Relationship Id="rId12" Type="http://schemas.openxmlformats.org/officeDocument/2006/relationships/image" Target="../media/image2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32.png"/><Relationship Id="rId11" Type="http://schemas.microsoft.com/office/2007/relationships/hdphoto" Target="../media/hdphoto19.wdp"/><Relationship Id="rId5" Type="http://schemas.openxmlformats.org/officeDocument/2006/relationships/image" Target="../media/image230.svg"/><Relationship Id="rId10" Type="http://schemas.openxmlformats.org/officeDocument/2006/relationships/image" Target="../media/image244.png"/><Relationship Id="rId4" Type="http://schemas.openxmlformats.org/officeDocument/2006/relationships/image" Target="../media/image229.png"/><Relationship Id="rId9" Type="http://schemas.openxmlformats.org/officeDocument/2006/relationships/image" Target="../media/image2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7" Type="http://schemas.openxmlformats.org/officeDocument/2006/relationships/image" Target="../media/image249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48.png"/><Relationship Id="rId5" Type="http://schemas.openxmlformats.org/officeDocument/2006/relationships/image" Target="../media/image247.svg"/><Relationship Id="rId4" Type="http://schemas.openxmlformats.org/officeDocument/2006/relationships/image" Target="../media/image2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45.png"/><Relationship Id="rId7" Type="http://schemas.openxmlformats.org/officeDocument/2006/relationships/image" Target="../media/image251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50.png"/><Relationship Id="rId5" Type="http://schemas.openxmlformats.org/officeDocument/2006/relationships/image" Target="../media/image247.svg"/><Relationship Id="rId4" Type="http://schemas.openxmlformats.org/officeDocument/2006/relationships/image" Target="../media/image246.png"/><Relationship Id="rId9" Type="http://schemas.openxmlformats.org/officeDocument/2006/relationships/image" Target="../media/image25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245.png"/><Relationship Id="rId7" Type="http://schemas.openxmlformats.org/officeDocument/2006/relationships/image" Target="../media/image255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54.png"/><Relationship Id="rId11" Type="http://schemas.openxmlformats.org/officeDocument/2006/relationships/image" Target="../media/image253.svg"/><Relationship Id="rId5" Type="http://schemas.openxmlformats.org/officeDocument/2006/relationships/image" Target="../media/image247.svg"/><Relationship Id="rId10" Type="http://schemas.openxmlformats.org/officeDocument/2006/relationships/image" Target="../media/image252.png"/><Relationship Id="rId4" Type="http://schemas.openxmlformats.org/officeDocument/2006/relationships/image" Target="../media/image246.png"/><Relationship Id="rId9" Type="http://schemas.openxmlformats.org/officeDocument/2006/relationships/image" Target="../media/image257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svg"/><Relationship Id="rId13" Type="http://schemas.openxmlformats.org/officeDocument/2006/relationships/image" Target="../media/image21.png"/><Relationship Id="rId18" Type="http://schemas.openxmlformats.org/officeDocument/2006/relationships/image" Target="../media/image265.svg"/><Relationship Id="rId3" Type="http://schemas.openxmlformats.org/officeDocument/2006/relationships/image" Target="../media/image258.png"/><Relationship Id="rId7" Type="http://schemas.openxmlformats.org/officeDocument/2006/relationships/image" Target="../media/image260.png"/><Relationship Id="rId12" Type="http://schemas.openxmlformats.org/officeDocument/2006/relationships/image" Target="../media/image20.svg"/><Relationship Id="rId17" Type="http://schemas.openxmlformats.org/officeDocument/2006/relationships/image" Target="../media/image264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63.svg"/><Relationship Id="rId20" Type="http://schemas.openxmlformats.org/officeDocument/2006/relationships/image" Target="../media/image267.sv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27.svg"/><Relationship Id="rId11" Type="http://schemas.openxmlformats.org/officeDocument/2006/relationships/image" Target="../media/image19.png"/><Relationship Id="rId5" Type="http://schemas.openxmlformats.org/officeDocument/2006/relationships/image" Target="../media/image226.png"/><Relationship Id="rId15" Type="http://schemas.openxmlformats.org/officeDocument/2006/relationships/image" Target="../media/image262.png"/><Relationship Id="rId10" Type="http://schemas.openxmlformats.org/officeDocument/2006/relationships/image" Target="../media/image18.svg"/><Relationship Id="rId19" Type="http://schemas.openxmlformats.org/officeDocument/2006/relationships/image" Target="../media/image266.png"/><Relationship Id="rId4" Type="http://schemas.openxmlformats.org/officeDocument/2006/relationships/image" Target="../media/image259.sv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68.png"/><Relationship Id="rId21" Type="http://schemas.openxmlformats.org/officeDocument/2006/relationships/image" Target="../media/image102.png"/><Relationship Id="rId42" Type="http://schemas.openxmlformats.org/officeDocument/2006/relationships/image" Target="../media/image114.png"/><Relationship Id="rId47" Type="http://schemas.openxmlformats.org/officeDocument/2006/relationships/image" Target="../media/image66.png"/><Relationship Id="rId63" Type="http://schemas.openxmlformats.org/officeDocument/2006/relationships/image" Target="../media/image284.svg"/><Relationship Id="rId68" Type="http://schemas.openxmlformats.org/officeDocument/2006/relationships/image" Target="../media/image289.png"/><Relationship Id="rId84" Type="http://schemas.openxmlformats.org/officeDocument/2006/relationships/image" Target="../media/image305.svg"/><Relationship Id="rId89" Type="http://schemas.openxmlformats.org/officeDocument/2006/relationships/image" Target="../media/image310.png"/><Relationship Id="rId16" Type="http://schemas.microsoft.com/office/2007/relationships/hdphoto" Target="../media/hdphoto6.wdp"/><Relationship Id="rId11" Type="http://schemas.openxmlformats.org/officeDocument/2006/relationships/image" Target="../media/image96.png"/><Relationship Id="rId32" Type="http://schemas.microsoft.com/office/2007/relationships/hdphoto" Target="../media/hdphoto10.wdp"/><Relationship Id="rId37" Type="http://schemas.microsoft.com/office/2007/relationships/hdphoto" Target="../media/hdphoto13.wdp"/><Relationship Id="rId53" Type="http://schemas.openxmlformats.org/officeDocument/2006/relationships/image" Target="../media/image274.svg"/><Relationship Id="rId58" Type="http://schemas.openxmlformats.org/officeDocument/2006/relationships/image" Target="../media/image279.png"/><Relationship Id="rId74" Type="http://schemas.openxmlformats.org/officeDocument/2006/relationships/image" Target="../media/image295.png"/><Relationship Id="rId79" Type="http://schemas.openxmlformats.org/officeDocument/2006/relationships/image" Target="../media/image300.svg"/><Relationship Id="rId5" Type="http://schemas.microsoft.com/office/2007/relationships/hdphoto" Target="../media/hdphoto4.wdp"/><Relationship Id="rId90" Type="http://schemas.openxmlformats.org/officeDocument/2006/relationships/image" Target="../media/image311.svg"/><Relationship Id="rId95" Type="http://schemas.openxmlformats.org/officeDocument/2006/relationships/image" Target="../media/image316.png"/><Relationship Id="rId22" Type="http://schemas.microsoft.com/office/2007/relationships/hdphoto" Target="../media/hdphoto8.wdp"/><Relationship Id="rId27" Type="http://schemas.openxmlformats.org/officeDocument/2006/relationships/image" Target="../media/image104.png"/><Relationship Id="rId43" Type="http://schemas.openxmlformats.org/officeDocument/2006/relationships/image" Target="../media/image115.png"/><Relationship Id="rId48" Type="http://schemas.openxmlformats.org/officeDocument/2006/relationships/image" Target="../media/image269.png"/><Relationship Id="rId64" Type="http://schemas.openxmlformats.org/officeDocument/2006/relationships/image" Target="../media/image285.png"/><Relationship Id="rId69" Type="http://schemas.openxmlformats.org/officeDocument/2006/relationships/image" Target="../media/image290.svg"/><Relationship Id="rId80" Type="http://schemas.openxmlformats.org/officeDocument/2006/relationships/image" Target="../media/image301.png"/><Relationship Id="rId85" Type="http://schemas.openxmlformats.org/officeDocument/2006/relationships/image" Target="../media/image306.png"/><Relationship Id="rId3" Type="http://schemas.openxmlformats.org/officeDocument/2006/relationships/image" Target="../media/image91.png"/><Relationship Id="rId12" Type="http://schemas.openxmlformats.org/officeDocument/2006/relationships/image" Target="../media/image97.svg"/><Relationship Id="rId17" Type="http://schemas.openxmlformats.org/officeDocument/2006/relationships/image" Target="../media/image57.png"/><Relationship Id="rId25" Type="http://schemas.openxmlformats.org/officeDocument/2006/relationships/image" Target="../media/image56.png"/><Relationship Id="rId33" Type="http://schemas.openxmlformats.org/officeDocument/2006/relationships/image" Target="../media/image108.png"/><Relationship Id="rId38" Type="http://schemas.openxmlformats.org/officeDocument/2006/relationships/image" Target="../media/image112.png"/><Relationship Id="rId46" Type="http://schemas.microsoft.com/office/2007/relationships/hdphoto" Target="../media/hdphoto16.wdp"/><Relationship Id="rId59" Type="http://schemas.openxmlformats.org/officeDocument/2006/relationships/image" Target="../media/image280.svg"/><Relationship Id="rId67" Type="http://schemas.openxmlformats.org/officeDocument/2006/relationships/image" Target="../media/image288.svg"/><Relationship Id="rId20" Type="http://schemas.openxmlformats.org/officeDocument/2006/relationships/image" Target="../media/image101.png"/><Relationship Id="rId41" Type="http://schemas.microsoft.com/office/2007/relationships/hdphoto" Target="../media/hdphoto12.wdp"/><Relationship Id="rId54" Type="http://schemas.openxmlformats.org/officeDocument/2006/relationships/image" Target="../media/image275.png"/><Relationship Id="rId62" Type="http://schemas.openxmlformats.org/officeDocument/2006/relationships/image" Target="../media/image283.png"/><Relationship Id="rId70" Type="http://schemas.openxmlformats.org/officeDocument/2006/relationships/image" Target="../media/image291.png"/><Relationship Id="rId75" Type="http://schemas.openxmlformats.org/officeDocument/2006/relationships/image" Target="../media/image296.svg"/><Relationship Id="rId83" Type="http://schemas.openxmlformats.org/officeDocument/2006/relationships/image" Target="../media/image304.png"/><Relationship Id="rId88" Type="http://schemas.openxmlformats.org/officeDocument/2006/relationships/image" Target="../media/image309.svg"/><Relationship Id="rId91" Type="http://schemas.openxmlformats.org/officeDocument/2006/relationships/image" Target="../media/image312.png"/><Relationship Id="rId96" Type="http://schemas.openxmlformats.org/officeDocument/2006/relationships/image" Target="../media/image317.sv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4.png"/><Relationship Id="rId15" Type="http://schemas.openxmlformats.org/officeDocument/2006/relationships/image" Target="../media/image99.png"/><Relationship Id="rId23" Type="http://schemas.openxmlformats.org/officeDocument/2006/relationships/image" Target="../media/image54.png"/><Relationship Id="rId28" Type="http://schemas.microsoft.com/office/2007/relationships/hdphoto" Target="../media/hdphoto9.wdp"/><Relationship Id="rId36" Type="http://schemas.openxmlformats.org/officeDocument/2006/relationships/image" Target="../media/image111.png"/><Relationship Id="rId49" Type="http://schemas.openxmlformats.org/officeDocument/2006/relationships/image" Target="../media/image270.svg"/><Relationship Id="rId57" Type="http://schemas.openxmlformats.org/officeDocument/2006/relationships/image" Target="../media/image278.svg"/><Relationship Id="rId10" Type="http://schemas.openxmlformats.org/officeDocument/2006/relationships/image" Target="../media/image95.svg"/><Relationship Id="rId31" Type="http://schemas.openxmlformats.org/officeDocument/2006/relationships/image" Target="../media/image107.png"/><Relationship Id="rId44" Type="http://schemas.microsoft.com/office/2007/relationships/hdphoto" Target="../media/hdphoto15.wdp"/><Relationship Id="rId52" Type="http://schemas.openxmlformats.org/officeDocument/2006/relationships/image" Target="../media/image273.png"/><Relationship Id="rId60" Type="http://schemas.openxmlformats.org/officeDocument/2006/relationships/image" Target="../media/image281.png"/><Relationship Id="rId65" Type="http://schemas.openxmlformats.org/officeDocument/2006/relationships/image" Target="../media/image286.svg"/><Relationship Id="rId73" Type="http://schemas.openxmlformats.org/officeDocument/2006/relationships/image" Target="../media/image294.svg"/><Relationship Id="rId78" Type="http://schemas.openxmlformats.org/officeDocument/2006/relationships/image" Target="../media/image299.png"/><Relationship Id="rId81" Type="http://schemas.openxmlformats.org/officeDocument/2006/relationships/image" Target="../media/image302.png"/><Relationship Id="rId86" Type="http://schemas.openxmlformats.org/officeDocument/2006/relationships/image" Target="../media/image307.svg"/><Relationship Id="rId94" Type="http://schemas.openxmlformats.org/officeDocument/2006/relationships/image" Target="../media/image315.svg"/><Relationship Id="rId4" Type="http://schemas.openxmlformats.org/officeDocument/2006/relationships/image" Target="../media/image92.png"/><Relationship Id="rId9" Type="http://schemas.openxmlformats.org/officeDocument/2006/relationships/image" Target="../media/image94.png"/><Relationship Id="rId13" Type="http://schemas.openxmlformats.org/officeDocument/2006/relationships/image" Target="../media/image98.png"/><Relationship Id="rId18" Type="http://schemas.openxmlformats.org/officeDocument/2006/relationships/image" Target="../media/image100.png"/><Relationship Id="rId39" Type="http://schemas.microsoft.com/office/2007/relationships/hdphoto" Target="../media/hdphoto14.wdp"/><Relationship Id="rId34" Type="http://schemas.microsoft.com/office/2007/relationships/hdphoto" Target="../media/hdphoto11.wdp"/><Relationship Id="rId50" Type="http://schemas.openxmlformats.org/officeDocument/2006/relationships/image" Target="../media/image271.png"/><Relationship Id="rId55" Type="http://schemas.openxmlformats.org/officeDocument/2006/relationships/image" Target="../media/image276.svg"/><Relationship Id="rId76" Type="http://schemas.openxmlformats.org/officeDocument/2006/relationships/image" Target="../media/image297.png"/><Relationship Id="rId97" Type="http://schemas.openxmlformats.org/officeDocument/2006/relationships/image" Target="../media/image318.png"/><Relationship Id="rId7" Type="http://schemas.microsoft.com/office/2007/relationships/hdphoto" Target="../media/hdphoto2.wdp"/><Relationship Id="rId71" Type="http://schemas.openxmlformats.org/officeDocument/2006/relationships/image" Target="../media/image292.svg"/><Relationship Id="rId92" Type="http://schemas.openxmlformats.org/officeDocument/2006/relationships/image" Target="../media/image313.svg"/><Relationship Id="rId2" Type="http://schemas.openxmlformats.org/officeDocument/2006/relationships/notesSlide" Target="../notesSlides/notesSlide21.xml"/><Relationship Id="rId29" Type="http://schemas.openxmlformats.org/officeDocument/2006/relationships/image" Target="../media/image105.png"/><Relationship Id="rId24" Type="http://schemas.openxmlformats.org/officeDocument/2006/relationships/image" Target="../media/image55.svg"/><Relationship Id="rId40" Type="http://schemas.openxmlformats.org/officeDocument/2006/relationships/image" Target="../media/image110.png"/><Relationship Id="rId45" Type="http://schemas.openxmlformats.org/officeDocument/2006/relationships/image" Target="../media/image116.png"/><Relationship Id="rId66" Type="http://schemas.openxmlformats.org/officeDocument/2006/relationships/image" Target="../media/image287.png"/><Relationship Id="rId87" Type="http://schemas.openxmlformats.org/officeDocument/2006/relationships/image" Target="../media/image308.png"/><Relationship Id="rId61" Type="http://schemas.openxmlformats.org/officeDocument/2006/relationships/image" Target="../media/image282.svg"/><Relationship Id="rId82" Type="http://schemas.openxmlformats.org/officeDocument/2006/relationships/image" Target="../media/image303.svg"/><Relationship Id="rId19" Type="http://schemas.microsoft.com/office/2007/relationships/hdphoto" Target="../media/hdphoto7.wdp"/><Relationship Id="rId14" Type="http://schemas.microsoft.com/office/2007/relationships/hdphoto" Target="../media/hdphoto5.wdp"/><Relationship Id="rId30" Type="http://schemas.openxmlformats.org/officeDocument/2006/relationships/image" Target="../media/image106.png"/><Relationship Id="rId35" Type="http://schemas.openxmlformats.org/officeDocument/2006/relationships/image" Target="../media/image109.png"/><Relationship Id="rId56" Type="http://schemas.openxmlformats.org/officeDocument/2006/relationships/image" Target="../media/image277.png"/><Relationship Id="rId77" Type="http://schemas.openxmlformats.org/officeDocument/2006/relationships/image" Target="../media/image298.svg"/><Relationship Id="rId8" Type="http://schemas.openxmlformats.org/officeDocument/2006/relationships/image" Target="../media/image93.png"/><Relationship Id="rId51" Type="http://schemas.openxmlformats.org/officeDocument/2006/relationships/image" Target="../media/image272.svg"/><Relationship Id="rId72" Type="http://schemas.openxmlformats.org/officeDocument/2006/relationships/image" Target="../media/image293.png"/><Relationship Id="rId93" Type="http://schemas.openxmlformats.org/officeDocument/2006/relationships/image" Target="../media/image314.png"/><Relationship Id="rId98" Type="http://schemas.openxmlformats.org/officeDocument/2006/relationships/image" Target="../media/image319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svg"/><Relationship Id="rId3" Type="http://schemas.openxmlformats.org/officeDocument/2006/relationships/hyperlink" Target="https://www.kasten.io/7-critical-reasons-for-kubernetes-backup" TargetMode="External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www.kasten.io/try-kasten-k10" TargetMode="External"/><Relationship Id="rId11" Type="http://schemas.openxmlformats.org/officeDocument/2006/relationships/image" Target="../media/image324.png"/><Relationship Id="rId5" Type="http://schemas.openxmlformats.org/officeDocument/2006/relationships/hyperlink" Target="https://us02web.zoom.us/s/85354560054" TargetMode="External"/><Relationship Id="rId10" Type="http://schemas.openxmlformats.org/officeDocument/2006/relationships/image" Target="../media/image323.svg"/><Relationship Id="rId4" Type="http://schemas.openxmlformats.org/officeDocument/2006/relationships/hyperlink" Target="http://www.kasten.io/resources" TargetMode="External"/><Relationship Id="rId9" Type="http://schemas.openxmlformats.org/officeDocument/2006/relationships/image" Target="../media/image3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svg"/><Relationship Id="rId3" Type="http://schemas.openxmlformats.org/officeDocument/2006/relationships/image" Target="../media/image325.png"/><Relationship Id="rId7" Type="http://schemas.openxmlformats.org/officeDocument/2006/relationships/image" Target="../media/image3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28.svg"/><Relationship Id="rId5" Type="http://schemas.openxmlformats.org/officeDocument/2006/relationships/image" Target="../media/image327.png"/><Relationship Id="rId10" Type="http://schemas.openxmlformats.org/officeDocument/2006/relationships/image" Target="../media/image332.svg"/><Relationship Id="rId4" Type="http://schemas.openxmlformats.org/officeDocument/2006/relationships/image" Target="../media/image326.svg"/><Relationship Id="rId9" Type="http://schemas.openxmlformats.org/officeDocument/2006/relationships/image" Target="../media/image3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kasten.io/posts/why-vm-based-data-management-doesnt-work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35.png"/><Relationship Id="rId4" Type="http://schemas.openxmlformats.org/officeDocument/2006/relationships/image" Target="../media/image334.sv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3.png"/><Relationship Id="rId18" Type="http://schemas.openxmlformats.org/officeDocument/2006/relationships/image" Target="../media/image66.png"/><Relationship Id="rId26" Type="http://schemas.microsoft.com/office/2007/relationships/hdphoto" Target="../media/hdphoto25.wdp"/><Relationship Id="rId39" Type="http://schemas.openxmlformats.org/officeDocument/2006/relationships/image" Target="../media/image156.png"/><Relationship Id="rId21" Type="http://schemas.openxmlformats.org/officeDocument/2006/relationships/image" Target="../media/image346.png"/><Relationship Id="rId34" Type="http://schemas.openxmlformats.org/officeDocument/2006/relationships/image" Target="../media/image350.png"/><Relationship Id="rId42" Type="http://schemas.openxmlformats.org/officeDocument/2006/relationships/image" Target="../media/image163.svg"/><Relationship Id="rId7" Type="http://schemas.openxmlformats.org/officeDocument/2006/relationships/image" Target="../media/image339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345.png"/><Relationship Id="rId20" Type="http://schemas.microsoft.com/office/2007/relationships/hdphoto" Target="../media/hdphoto5.wdp"/><Relationship Id="rId29" Type="http://schemas.openxmlformats.org/officeDocument/2006/relationships/image" Target="../media/image102.png"/><Relationship Id="rId41" Type="http://schemas.openxmlformats.org/officeDocument/2006/relationships/image" Target="../media/image16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38.png"/><Relationship Id="rId11" Type="http://schemas.openxmlformats.org/officeDocument/2006/relationships/image" Target="../media/image342.png"/><Relationship Id="rId24" Type="http://schemas.microsoft.com/office/2007/relationships/hdphoto" Target="../media/hdphoto24.wdp"/><Relationship Id="rId32" Type="http://schemas.openxmlformats.org/officeDocument/2006/relationships/image" Target="../media/image55.svg"/><Relationship Id="rId37" Type="http://schemas.openxmlformats.org/officeDocument/2006/relationships/image" Target="../media/image154.png"/><Relationship Id="rId40" Type="http://schemas.openxmlformats.org/officeDocument/2006/relationships/image" Target="../media/image157.svg"/><Relationship Id="rId5" Type="http://schemas.openxmlformats.org/officeDocument/2006/relationships/image" Target="../media/image337.png"/><Relationship Id="rId15" Type="http://schemas.openxmlformats.org/officeDocument/2006/relationships/image" Target="../media/image344.png"/><Relationship Id="rId23" Type="http://schemas.openxmlformats.org/officeDocument/2006/relationships/image" Target="../media/image348.png"/><Relationship Id="rId28" Type="http://schemas.microsoft.com/office/2007/relationships/hdphoto" Target="../media/hdphoto7.wdp"/><Relationship Id="rId36" Type="http://schemas.microsoft.com/office/2007/relationships/hdphoto" Target="../media/hdphoto9.wdp"/><Relationship Id="rId10" Type="http://schemas.openxmlformats.org/officeDocument/2006/relationships/image" Target="../media/image233.png"/><Relationship Id="rId19" Type="http://schemas.openxmlformats.org/officeDocument/2006/relationships/image" Target="../media/image98.png"/><Relationship Id="rId31" Type="http://schemas.openxmlformats.org/officeDocument/2006/relationships/image" Target="../media/image54.png"/><Relationship Id="rId44" Type="http://schemas.openxmlformats.org/officeDocument/2006/relationships/image" Target="../media/image161.svg"/><Relationship Id="rId4" Type="http://schemas.microsoft.com/office/2007/relationships/hdphoto" Target="../media/hdphoto20.wdp"/><Relationship Id="rId9" Type="http://schemas.openxmlformats.org/officeDocument/2006/relationships/image" Target="../media/image341.png"/><Relationship Id="rId14" Type="http://schemas.microsoft.com/office/2007/relationships/hdphoto" Target="../media/hdphoto22.wdp"/><Relationship Id="rId22" Type="http://schemas.openxmlformats.org/officeDocument/2006/relationships/image" Target="../media/image347.png"/><Relationship Id="rId27" Type="http://schemas.openxmlformats.org/officeDocument/2006/relationships/image" Target="../media/image100.png"/><Relationship Id="rId30" Type="http://schemas.microsoft.com/office/2007/relationships/hdphoto" Target="../media/hdphoto8.wdp"/><Relationship Id="rId35" Type="http://schemas.openxmlformats.org/officeDocument/2006/relationships/image" Target="../media/image104.png"/><Relationship Id="rId43" Type="http://schemas.openxmlformats.org/officeDocument/2006/relationships/image" Target="../media/image160.png"/><Relationship Id="rId8" Type="http://schemas.openxmlformats.org/officeDocument/2006/relationships/image" Target="../media/image340.svg"/><Relationship Id="rId3" Type="http://schemas.openxmlformats.org/officeDocument/2006/relationships/image" Target="../media/image336.png"/><Relationship Id="rId12" Type="http://schemas.microsoft.com/office/2007/relationships/hdphoto" Target="../media/hdphoto21.wdp"/><Relationship Id="rId17" Type="http://schemas.microsoft.com/office/2007/relationships/hdphoto" Target="../media/hdphoto23.wdp"/><Relationship Id="rId25" Type="http://schemas.openxmlformats.org/officeDocument/2006/relationships/image" Target="../media/image349.png"/><Relationship Id="rId33" Type="http://schemas.openxmlformats.org/officeDocument/2006/relationships/image" Target="../media/image56.png"/><Relationship Id="rId38" Type="http://schemas.openxmlformats.org/officeDocument/2006/relationships/image" Target="../media/image155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png"/><Relationship Id="rId3" Type="http://schemas.openxmlformats.org/officeDocument/2006/relationships/image" Target="../media/image351.png"/><Relationship Id="rId7" Type="http://schemas.openxmlformats.org/officeDocument/2006/relationships/image" Target="../media/image355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54.png"/><Relationship Id="rId11" Type="http://schemas.openxmlformats.org/officeDocument/2006/relationships/image" Target="../media/image359.svg"/><Relationship Id="rId5" Type="http://schemas.openxmlformats.org/officeDocument/2006/relationships/image" Target="../media/image353.svg"/><Relationship Id="rId10" Type="http://schemas.openxmlformats.org/officeDocument/2006/relationships/image" Target="../media/image358.png"/><Relationship Id="rId4" Type="http://schemas.openxmlformats.org/officeDocument/2006/relationships/image" Target="../media/image352.png"/><Relationship Id="rId9" Type="http://schemas.openxmlformats.org/officeDocument/2006/relationships/image" Target="../media/image35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svg"/><Relationship Id="rId13" Type="http://schemas.openxmlformats.org/officeDocument/2006/relationships/image" Target="../media/image264.png"/><Relationship Id="rId3" Type="http://schemas.openxmlformats.org/officeDocument/2006/relationships/image" Target="../media/image360.png"/><Relationship Id="rId7" Type="http://schemas.openxmlformats.org/officeDocument/2006/relationships/image" Target="../media/image364.png"/><Relationship Id="rId12" Type="http://schemas.openxmlformats.org/officeDocument/2006/relationships/image" Target="../media/image369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63.svg"/><Relationship Id="rId11" Type="http://schemas.openxmlformats.org/officeDocument/2006/relationships/image" Target="../media/image368.png"/><Relationship Id="rId5" Type="http://schemas.openxmlformats.org/officeDocument/2006/relationships/image" Target="../media/image362.png"/><Relationship Id="rId10" Type="http://schemas.openxmlformats.org/officeDocument/2006/relationships/image" Target="../media/image367.svg"/><Relationship Id="rId4" Type="http://schemas.openxmlformats.org/officeDocument/2006/relationships/image" Target="../media/image361.svg"/><Relationship Id="rId9" Type="http://schemas.openxmlformats.org/officeDocument/2006/relationships/image" Target="../media/image366.png"/><Relationship Id="rId14" Type="http://schemas.openxmlformats.org/officeDocument/2006/relationships/image" Target="../media/image265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13" Type="http://schemas.openxmlformats.org/officeDocument/2006/relationships/image" Target="../media/image378.png"/><Relationship Id="rId18" Type="http://schemas.openxmlformats.org/officeDocument/2006/relationships/image" Target="../media/image383.svg"/><Relationship Id="rId3" Type="http://schemas.openxmlformats.org/officeDocument/2006/relationships/image" Target="../media/image205.png"/><Relationship Id="rId7" Type="http://schemas.openxmlformats.org/officeDocument/2006/relationships/image" Target="../media/image373.svg"/><Relationship Id="rId12" Type="http://schemas.openxmlformats.org/officeDocument/2006/relationships/image" Target="../media/image377.svg"/><Relationship Id="rId17" Type="http://schemas.openxmlformats.org/officeDocument/2006/relationships/image" Target="../media/image382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381.sv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72.png"/><Relationship Id="rId11" Type="http://schemas.openxmlformats.org/officeDocument/2006/relationships/image" Target="../media/image376.png"/><Relationship Id="rId5" Type="http://schemas.openxmlformats.org/officeDocument/2006/relationships/image" Target="../media/image371.svg"/><Relationship Id="rId15" Type="http://schemas.openxmlformats.org/officeDocument/2006/relationships/image" Target="../media/image380.png"/><Relationship Id="rId10" Type="http://schemas.openxmlformats.org/officeDocument/2006/relationships/image" Target="../media/image57.png"/><Relationship Id="rId4" Type="http://schemas.openxmlformats.org/officeDocument/2006/relationships/image" Target="../media/image370.png"/><Relationship Id="rId9" Type="http://schemas.openxmlformats.org/officeDocument/2006/relationships/image" Target="../media/image375.svg"/><Relationship Id="rId14" Type="http://schemas.openxmlformats.org/officeDocument/2006/relationships/image" Target="../media/image37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13" Type="http://schemas.openxmlformats.org/officeDocument/2006/relationships/image" Target="../media/image378.png"/><Relationship Id="rId18" Type="http://schemas.openxmlformats.org/officeDocument/2006/relationships/image" Target="../media/image381.svg"/><Relationship Id="rId3" Type="http://schemas.openxmlformats.org/officeDocument/2006/relationships/image" Target="../media/image205.png"/><Relationship Id="rId21" Type="http://schemas.openxmlformats.org/officeDocument/2006/relationships/image" Target="../media/image386.png"/><Relationship Id="rId7" Type="http://schemas.openxmlformats.org/officeDocument/2006/relationships/image" Target="../media/image373.svg"/><Relationship Id="rId12" Type="http://schemas.openxmlformats.org/officeDocument/2006/relationships/image" Target="../media/image377.svg"/><Relationship Id="rId17" Type="http://schemas.openxmlformats.org/officeDocument/2006/relationships/image" Target="../media/image380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385.svg"/><Relationship Id="rId20" Type="http://schemas.openxmlformats.org/officeDocument/2006/relationships/image" Target="../media/image383.sv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72.png"/><Relationship Id="rId11" Type="http://schemas.openxmlformats.org/officeDocument/2006/relationships/image" Target="../media/image376.png"/><Relationship Id="rId5" Type="http://schemas.openxmlformats.org/officeDocument/2006/relationships/image" Target="../media/image371.svg"/><Relationship Id="rId15" Type="http://schemas.openxmlformats.org/officeDocument/2006/relationships/image" Target="../media/image384.png"/><Relationship Id="rId10" Type="http://schemas.openxmlformats.org/officeDocument/2006/relationships/image" Target="../media/image57.png"/><Relationship Id="rId19" Type="http://schemas.openxmlformats.org/officeDocument/2006/relationships/image" Target="../media/image382.png"/><Relationship Id="rId4" Type="http://schemas.openxmlformats.org/officeDocument/2006/relationships/image" Target="../media/image370.png"/><Relationship Id="rId9" Type="http://schemas.openxmlformats.org/officeDocument/2006/relationships/image" Target="../media/image375.svg"/><Relationship Id="rId14" Type="http://schemas.openxmlformats.org/officeDocument/2006/relationships/image" Target="../media/image379.png"/><Relationship Id="rId22" Type="http://schemas.openxmlformats.org/officeDocument/2006/relationships/image" Target="../media/image387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png"/><Relationship Id="rId13" Type="http://schemas.openxmlformats.org/officeDocument/2006/relationships/image" Target="../media/image378.png"/><Relationship Id="rId18" Type="http://schemas.openxmlformats.org/officeDocument/2006/relationships/image" Target="../media/image384.png"/><Relationship Id="rId3" Type="http://schemas.openxmlformats.org/officeDocument/2006/relationships/image" Target="../media/image205.png"/><Relationship Id="rId21" Type="http://schemas.openxmlformats.org/officeDocument/2006/relationships/image" Target="../media/image381.svg"/><Relationship Id="rId7" Type="http://schemas.openxmlformats.org/officeDocument/2006/relationships/image" Target="../media/image373.svg"/><Relationship Id="rId12" Type="http://schemas.openxmlformats.org/officeDocument/2006/relationships/image" Target="../media/image57.png"/><Relationship Id="rId17" Type="http://schemas.openxmlformats.org/officeDocument/2006/relationships/image" Target="../media/image379.png"/><Relationship Id="rId25" Type="http://schemas.openxmlformats.org/officeDocument/2006/relationships/image" Target="../media/image387.sv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390.png"/><Relationship Id="rId20" Type="http://schemas.openxmlformats.org/officeDocument/2006/relationships/image" Target="../media/image38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72.png"/><Relationship Id="rId11" Type="http://schemas.openxmlformats.org/officeDocument/2006/relationships/image" Target="../media/image375.svg"/><Relationship Id="rId24" Type="http://schemas.openxmlformats.org/officeDocument/2006/relationships/image" Target="../media/image386.png"/><Relationship Id="rId5" Type="http://schemas.openxmlformats.org/officeDocument/2006/relationships/image" Target="../media/image371.svg"/><Relationship Id="rId15" Type="http://schemas.openxmlformats.org/officeDocument/2006/relationships/image" Target="../media/image389.png"/><Relationship Id="rId23" Type="http://schemas.openxmlformats.org/officeDocument/2006/relationships/image" Target="../media/image383.svg"/><Relationship Id="rId10" Type="http://schemas.openxmlformats.org/officeDocument/2006/relationships/image" Target="../media/image374.png"/><Relationship Id="rId19" Type="http://schemas.openxmlformats.org/officeDocument/2006/relationships/image" Target="../media/image385.svg"/><Relationship Id="rId4" Type="http://schemas.openxmlformats.org/officeDocument/2006/relationships/image" Target="../media/image370.png"/><Relationship Id="rId9" Type="http://schemas.openxmlformats.org/officeDocument/2006/relationships/image" Target="../media/image377.svg"/><Relationship Id="rId14" Type="http://schemas.openxmlformats.org/officeDocument/2006/relationships/image" Target="../media/image388.png"/><Relationship Id="rId22" Type="http://schemas.openxmlformats.org/officeDocument/2006/relationships/image" Target="../media/image382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png"/><Relationship Id="rId18" Type="http://schemas.openxmlformats.org/officeDocument/2006/relationships/image" Target="../media/image38.svg"/><Relationship Id="rId26" Type="http://schemas.openxmlformats.org/officeDocument/2006/relationships/image" Target="../media/image46.png"/><Relationship Id="rId39" Type="http://schemas.openxmlformats.org/officeDocument/2006/relationships/image" Target="../media/image59.svg"/><Relationship Id="rId21" Type="http://schemas.openxmlformats.org/officeDocument/2006/relationships/image" Target="../media/image41.png"/><Relationship Id="rId34" Type="http://schemas.openxmlformats.org/officeDocument/2006/relationships/image" Target="../media/image54.png"/><Relationship Id="rId42" Type="http://schemas.openxmlformats.org/officeDocument/2006/relationships/image" Target="../media/image6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6.svg"/><Relationship Id="rId20" Type="http://schemas.openxmlformats.org/officeDocument/2006/relationships/image" Target="../media/image40.svg"/><Relationship Id="rId29" Type="http://schemas.openxmlformats.org/officeDocument/2006/relationships/image" Target="../media/image49.svg"/><Relationship Id="rId41" Type="http://schemas.openxmlformats.org/officeDocument/2006/relationships/image" Target="../media/image61.sv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32" Type="http://schemas.openxmlformats.org/officeDocument/2006/relationships/image" Target="../media/image52.png"/><Relationship Id="rId37" Type="http://schemas.openxmlformats.org/officeDocument/2006/relationships/image" Target="../media/image57.png"/><Relationship Id="rId40" Type="http://schemas.openxmlformats.org/officeDocument/2006/relationships/image" Target="../media/image60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36" Type="http://schemas.openxmlformats.org/officeDocument/2006/relationships/image" Target="../media/image56.png"/><Relationship Id="rId10" Type="http://schemas.openxmlformats.org/officeDocument/2006/relationships/image" Target="../media/image30.svg"/><Relationship Id="rId19" Type="http://schemas.openxmlformats.org/officeDocument/2006/relationships/image" Target="../media/image39.png"/><Relationship Id="rId31" Type="http://schemas.openxmlformats.org/officeDocument/2006/relationships/image" Target="../media/image51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image" Target="../media/image34.svg"/><Relationship Id="rId22" Type="http://schemas.openxmlformats.org/officeDocument/2006/relationships/image" Target="../media/image42.svg"/><Relationship Id="rId27" Type="http://schemas.openxmlformats.org/officeDocument/2006/relationships/image" Target="../media/image47.svg"/><Relationship Id="rId30" Type="http://schemas.openxmlformats.org/officeDocument/2006/relationships/image" Target="../media/image50.png"/><Relationship Id="rId35" Type="http://schemas.openxmlformats.org/officeDocument/2006/relationships/image" Target="../media/image55.svg"/><Relationship Id="rId43" Type="http://schemas.openxmlformats.org/officeDocument/2006/relationships/image" Target="../media/image63.svg"/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12" Type="http://schemas.openxmlformats.org/officeDocument/2006/relationships/image" Target="../media/image32.svg"/><Relationship Id="rId17" Type="http://schemas.openxmlformats.org/officeDocument/2006/relationships/image" Target="../media/image37.png"/><Relationship Id="rId25" Type="http://schemas.openxmlformats.org/officeDocument/2006/relationships/image" Target="../media/image45.svg"/><Relationship Id="rId33" Type="http://schemas.openxmlformats.org/officeDocument/2006/relationships/image" Target="../media/image53.svg"/><Relationship Id="rId38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svg"/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6" Type="http://schemas.microsoft.com/office/2007/relationships/hdphoto" Target="../media/hdphoto3.wdp"/><Relationship Id="rId11" Type="http://schemas.openxmlformats.org/officeDocument/2006/relationships/image" Target="../media/image70.svg"/><Relationship Id="rId5" Type="http://schemas.openxmlformats.org/officeDocument/2006/relationships/image" Target="../media/image65.png"/><Relationship Id="rId10" Type="http://schemas.openxmlformats.org/officeDocument/2006/relationships/image" Target="../media/image69.png"/><Relationship Id="rId4" Type="http://schemas.microsoft.com/office/2007/relationships/hdphoto" Target="../media/hdphoto2.wdp"/><Relationship Id="rId9" Type="http://schemas.openxmlformats.org/officeDocument/2006/relationships/image" Target="../media/image6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1.png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86.png"/><Relationship Id="rId7" Type="http://schemas.openxmlformats.org/officeDocument/2006/relationships/image" Target="../media/image68.sv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7.png"/><Relationship Id="rId11" Type="http://schemas.openxmlformats.org/officeDocument/2006/relationships/image" Target="../media/image90.svg"/><Relationship Id="rId5" Type="http://schemas.openxmlformats.org/officeDocument/2006/relationships/image" Target="../media/image88.svg"/><Relationship Id="rId10" Type="http://schemas.openxmlformats.org/officeDocument/2006/relationships/image" Target="../media/image89.png"/><Relationship Id="rId4" Type="http://schemas.openxmlformats.org/officeDocument/2006/relationships/image" Target="../media/image87.png"/><Relationship Id="rId9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8.png"/><Relationship Id="rId18" Type="http://schemas.openxmlformats.org/officeDocument/2006/relationships/image" Target="../media/image100.png"/><Relationship Id="rId26" Type="http://schemas.openxmlformats.org/officeDocument/2006/relationships/image" Target="../media/image103.png"/><Relationship Id="rId39" Type="http://schemas.openxmlformats.org/officeDocument/2006/relationships/image" Target="../media/image111.png"/><Relationship Id="rId21" Type="http://schemas.openxmlformats.org/officeDocument/2006/relationships/image" Target="../media/image102.png"/><Relationship Id="rId34" Type="http://schemas.openxmlformats.org/officeDocument/2006/relationships/image" Target="../media/image108.png"/><Relationship Id="rId42" Type="http://schemas.microsoft.com/office/2007/relationships/hdphoto" Target="../media/hdphoto14.wdp"/><Relationship Id="rId47" Type="http://schemas.openxmlformats.org/officeDocument/2006/relationships/image" Target="../media/image116.png"/><Relationship Id="rId7" Type="http://schemas.microsoft.com/office/2007/relationships/hdphoto" Target="../media/hdphoto2.wdp"/><Relationship Id="rId2" Type="http://schemas.openxmlformats.org/officeDocument/2006/relationships/notesSlide" Target="../notesSlides/notesSlide8.xml"/><Relationship Id="rId16" Type="http://schemas.microsoft.com/office/2007/relationships/hdphoto" Target="../media/hdphoto6.wdp"/><Relationship Id="rId29" Type="http://schemas.openxmlformats.org/officeDocument/2006/relationships/image" Target="../media/image6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4.png"/><Relationship Id="rId11" Type="http://schemas.openxmlformats.org/officeDocument/2006/relationships/image" Target="../media/image96.png"/><Relationship Id="rId24" Type="http://schemas.openxmlformats.org/officeDocument/2006/relationships/image" Target="../media/image55.svg"/><Relationship Id="rId32" Type="http://schemas.openxmlformats.org/officeDocument/2006/relationships/image" Target="../media/image107.png"/><Relationship Id="rId37" Type="http://schemas.openxmlformats.org/officeDocument/2006/relationships/image" Target="../media/image110.png"/><Relationship Id="rId40" Type="http://schemas.microsoft.com/office/2007/relationships/hdphoto" Target="../media/hdphoto13.wdp"/><Relationship Id="rId45" Type="http://schemas.openxmlformats.org/officeDocument/2006/relationships/image" Target="../media/image115.png"/><Relationship Id="rId5" Type="http://schemas.microsoft.com/office/2007/relationships/hdphoto" Target="../media/hdphoto4.wdp"/><Relationship Id="rId15" Type="http://schemas.openxmlformats.org/officeDocument/2006/relationships/image" Target="../media/image99.png"/><Relationship Id="rId23" Type="http://schemas.openxmlformats.org/officeDocument/2006/relationships/image" Target="../media/image54.png"/><Relationship Id="rId28" Type="http://schemas.microsoft.com/office/2007/relationships/hdphoto" Target="../media/hdphoto9.wdp"/><Relationship Id="rId36" Type="http://schemas.openxmlformats.org/officeDocument/2006/relationships/image" Target="../media/image109.png"/><Relationship Id="rId10" Type="http://schemas.openxmlformats.org/officeDocument/2006/relationships/image" Target="../media/image95.svg"/><Relationship Id="rId19" Type="http://schemas.microsoft.com/office/2007/relationships/hdphoto" Target="../media/hdphoto7.wdp"/><Relationship Id="rId31" Type="http://schemas.openxmlformats.org/officeDocument/2006/relationships/image" Target="../media/image106.png"/><Relationship Id="rId44" Type="http://schemas.openxmlformats.org/officeDocument/2006/relationships/image" Target="../media/image114.png"/><Relationship Id="rId4" Type="http://schemas.openxmlformats.org/officeDocument/2006/relationships/image" Target="../media/image92.png"/><Relationship Id="rId9" Type="http://schemas.openxmlformats.org/officeDocument/2006/relationships/image" Target="../media/image94.png"/><Relationship Id="rId14" Type="http://schemas.microsoft.com/office/2007/relationships/hdphoto" Target="../media/hdphoto5.wdp"/><Relationship Id="rId22" Type="http://schemas.microsoft.com/office/2007/relationships/hdphoto" Target="../media/hdphoto8.wdp"/><Relationship Id="rId27" Type="http://schemas.openxmlformats.org/officeDocument/2006/relationships/image" Target="../media/image104.png"/><Relationship Id="rId30" Type="http://schemas.openxmlformats.org/officeDocument/2006/relationships/image" Target="../media/image105.png"/><Relationship Id="rId35" Type="http://schemas.microsoft.com/office/2007/relationships/hdphoto" Target="../media/hdphoto11.wdp"/><Relationship Id="rId43" Type="http://schemas.openxmlformats.org/officeDocument/2006/relationships/image" Target="../media/image113.png"/><Relationship Id="rId48" Type="http://schemas.microsoft.com/office/2007/relationships/hdphoto" Target="../media/hdphoto16.wdp"/><Relationship Id="rId8" Type="http://schemas.openxmlformats.org/officeDocument/2006/relationships/image" Target="../media/image93.png"/><Relationship Id="rId3" Type="http://schemas.openxmlformats.org/officeDocument/2006/relationships/image" Target="../media/image91.png"/><Relationship Id="rId12" Type="http://schemas.openxmlformats.org/officeDocument/2006/relationships/image" Target="../media/image97.svg"/><Relationship Id="rId17" Type="http://schemas.openxmlformats.org/officeDocument/2006/relationships/image" Target="../media/image57.png"/><Relationship Id="rId25" Type="http://schemas.openxmlformats.org/officeDocument/2006/relationships/image" Target="../media/image56.png"/><Relationship Id="rId33" Type="http://schemas.microsoft.com/office/2007/relationships/hdphoto" Target="../media/hdphoto10.wdp"/><Relationship Id="rId38" Type="http://schemas.microsoft.com/office/2007/relationships/hdphoto" Target="../media/hdphoto12.wdp"/><Relationship Id="rId46" Type="http://schemas.microsoft.com/office/2007/relationships/hdphoto" Target="../media/hdphoto15.wdp"/><Relationship Id="rId20" Type="http://schemas.openxmlformats.org/officeDocument/2006/relationships/image" Target="../media/image101.png"/><Relationship Id="rId41" Type="http://schemas.openxmlformats.org/officeDocument/2006/relationships/image" Target="../media/image1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2D424290-8426-49B9-A224-211AD386C6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5" t="3912" r="11448" b="7230"/>
          <a:stretch/>
        </p:blipFill>
        <p:spPr>
          <a:xfrm>
            <a:off x="2206116" y="673100"/>
            <a:ext cx="6937884" cy="4292173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CBCCF8-78EE-4DA8-8E9C-1AA2112678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8775" y="2410251"/>
            <a:ext cx="7769225" cy="830997"/>
          </a:xfrm>
        </p:spPr>
        <p:txBody>
          <a:bodyPr/>
          <a:lstStyle/>
          <a:p>
            <a:r>
              <a:rPr lang="en-US" sz="4400" dirty="0"/>
              <a:t>Kubernetes </a:t>
            </a:r>
            <a:r>
              <a:rPr lang="ko-KR" altLang="en-US" sz="4400" dirty="0"/>
              <a:t>백업과</a:t>
            </a:r>
            <a:endParaRPr lang="en-US" altLang="ko-KR" sz="4400" dirty="0"/>
          </a:p>
          <a:p>
            <a:r>
              <a:rPr lang="ko-KR" altLang="en-US" sz="4400" dirty="0"/>
              <a:t>어플리케이션 이동성</a:t>
            </a:r>
            <a:endParaRPr lang="en-US" sz="44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AAE863-9E5C-4290-BFF4-321B389AE626}"/>
              </a:ext>
            </a:extLst>
          </p:cNvPr>
          <p:cNvGrpSpPr/>
          <p:nvPr/>
        </p:nvGrpSpPr>
        <p:grpSpPr>
          <a:xfrm>
            <a:off x="358775" y="433767"/>
            <a:ext cx="3541528" cy="350236"/>
            <a:chOff x="306572" y="644656"/>
            <a:chExt cx="4491134" cy="44414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58B1F78-B94A-4D71-9879-C5A5DFDBE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6572" y="686382"/>
              <a:ext cx="2000049" cy="360696"/>
            </a:xfrm>
            <a:prstGeom prst="rect">
              <a:avLst/>
            </a:prstGeom>
          </p:spPr>
        </p:pic>
        <p:pic>
          <p:nvPicPr>
            <p:cNvPr id="9" name="Google Shape;618;p7">
              <a:extLst>
                <a:ext uri="{FF2B5EF4-FFF2-40B4-BE49-F238E27FC236}">
                  <a16:creationId xmlns:a16="http://schemas.microsoft.com/office/drawing/2014/main" id="{2AC870BE-B61E-4951-8AD8-AE42115F4C73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  <a:biLevel thresh="25000"/>
            </a:blip>
            <a:srcRect/>
            <a:stretch/>
          </p:blipFill>
          <p:spPr>
            <a:xfrm>
              <a:off x="2760826" y="644656"/>
              <a:ext cx="2036880" cy="444147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54578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3" name="Google Shape;833;p10"/>
          <p:cNvPicPr preferRelativeResize="0"/>
          <p:nvPr/>
        </p:nvPicPr>
        <p:blipFill rotWithShape="1">
          <a:blip r:embed="rId3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888538" y="222358"/>
            <a:ext cx="3352800" cy="344911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10"/>
          <p:cNvSpPr txBox="1"/>
          <p:nvPr/>
        </p:nvSpPr>
        <p:spPr>
          <a:xfrm>
            <a:off x="3584010" y="585997"/>
            <a:ext cx="1961856" cy="230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SELECTED FEATURES</a:t>
            </a:r>
            <a:endParaRPr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743" name="Group 742">
            <a:extLst>
              <a:ext uri="{FF2B5EF4-FFF2-40B4-BE49-F238E27FC236}">
                <a16:creationId xmlns:a16="http://schemas.microsoft.com/office/drawing/2014/main" id="{00404A96-D3AD-444A-9D20-974C5CB75333}"/>
              </a:ext>
            </a:extLst>
          </p:cNvPr>
          <p:cNvGrpSpPr/>
          <p:nvPr/>
        </p:nvGrpSpPr>
        <p:grpSpPr>
          <a:xfrm>
            <a:off x="4757710" y="894803"/>
            <a:ext cx="2063211" cy="3904462"/>
            <a:chOff x="4757710" y="894803"/>
            <a:chExt cx="2063211" cy="3904462"/>
          </a:xfrm>
        </p:grpSpPr>
        <p:sp>
          <p:nvSpPr>
            <p:cNvPr id="754" name="Google Shape;754;p10"/>
            <p:cNvSpPr txBox="1"/>
            <p:nvPr/>
          </p:nvSpPr>
          <p:spPr>
            <a:xfrm>
              <a:off x="4757710" y="894803"/>
              <a:ext cx="2019940" cy="2308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ko-KR" altLang="en-US" sz="1200" dirty="0">
                  <a:solidFill>
                    <a:srgbClr val="00E29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백업</a:t>
              </a:r>
              <a:r>
                <a:rPr lang="en-US" altLang="ko-KR" sz="1200" dirty="0">
                  <a:solidFill>
                    <a:srgbClr val="00E29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, </a:t>
              </a:r>
              <a:r>
                <a:rPr lang="ko-KR" altLang="en-US" sz="1200" dirty="0">
                  <a:solidFill>
                    <a:srgbClr val="00E29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재해복구</a:t>
              </a:r>
              <a:r>
                <a:rPr lang="en-US" altLang="ko-KR" sz="1200" dirty="0">
                  <a:solidFill>
                    <a:srgbClr val="00E29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,</a:t>
              </a:r>
              <a:r>
                <a:rPr lang="ko-KR" altLang="en-US" sz="1200" dirty="0">
                  <a:solidFill>
                    <a:srgbClr val="00E29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이동성</a:t>
              </a:r>
              <a:endParaRPr sz="12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97" name="Google Shape;797;p10"/>
            <p:cNvSpPr txBox="1"/>
            <p:nvPr/>
          </p:nvSpPr>
          <p:spPr>
            <a:xfrm>
              <a:off x="5277870" y="1295787"/>
              <a:ext cx="1543051" cy="2000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Policy-based Operations</a:t>
              </a:r>
              <a:endParaRPr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98" name="Google Shape;798;p10"/>
            <p:cNvSpPr txBox="1"/>
            <p:nvPr/>
          </p:nvSpPr>
          <p:spPr>
            <a:xfrm>
              <a:off x="5277870" y="1809379"/>
              <a:ext cx="1018068" cy="2000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Manual Actions</a:t>
              </a:r>
              <a:endParaRPr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01" name="Google Shape;801;p10"/>
            <p:cNvSpPr txBox="1"/>
            <p:nvPr/>
          </p:nvSpPr>
          <p:spPr>
            <a:xfrm>
              <a:off x="5277869" y="3672985"/>
              <a:ext cx="1427635" cy="2000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End-to-End Encryption</a:t>
              </a:r>
              <a:endParaRPr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06" name="Google Shape;806;p10"/>
            <p:cNvSpPr txBox="1"/>
            <p:nvPr/>
          </p:nvSpPr>
          <p:spPr>
            <a:xfrm>
              <a:off x="5277870" y="2209045"/>
              <a:ext cx="953948" cy="2000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GFS Retention</a:t>
              </a:r>
              <a:endParaRPr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07" name="Google Shape;807;p10"/>
            <p:cNvSpPr txBox="1"/>
            <p:nvPr/>
          </p:nvSpPr>
          <p:spPr>
            <a:xfrm>
              <a:off x="5277870" y="2708505"/>
              <a:ext cx="1483740" cy="2000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Independent Schedules</a:t>
              </a:r>
              <a:endParaRPr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08" name="Google Shape;808;p10"/>
            <p:cNvSpPr txBox="1"/>
            <p:nvPr/>
          </p:nvSpPr>
          <p:spPr>
            <a:xfrm>
              <a:off x="5277870" y="3227961"/>
              <a:ext cx="1250503" cy="2000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Application Cloning</a:t>
              </a:r>
              <a:endParaRPr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12" name="Google Shape;812;p10"/>
            <p:cNvSpPr txBox="1"/>
            <p:nvPr/>
          </p:nvSpPr>
          <p:spPr>
            <a:xfrm>
              <a:off x="5277869" y="4534179"/>
              <a:ext cx="1396376" cy="2000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Blueprint Extensibility</a:t>
              </a:r>
              <a:endParaRPr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13" name="Google Shape;813;p10"/>
            <p:cNvSpPr txBox="1"/>
            <p:nvPr/>
          </p:nvSpPr>
          <p:spPr>
            <a:xfrm>
              <a:off x="5277869" y="4102546"/>
              <a:ext cx="1180772" cy="2000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Application Hooks</a:t>
              </a:r>
              <a:endParaRPr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2D34413E-0EBD-4D76-8EB1-107753A38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759336" y="1227788"/>
              <a:ext cx="365509" cy="336033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968D4896-EA10-4B8E-AF8C-E15B510D2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785865" y="3171753"/>
              <a:ext cx="312451" cy="312451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C6AF390-F477-49C2-BE10-1CA13CAB4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777022" y="3646254"/>
              <a:ext cx="330137" cy="253498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7BA6A6AF-6AB3-408C-A828-8713BFFCE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844819" y="4049286"/>
              <a:ext cx="194544" cy="306555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921127F-65DF-496F-856E-0BED336B1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809447" y="4469128"/>
              <a:ext cx="265288" cy="330137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B0D42044-5D2B-4331-9574-73A1BA98E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797656" y="2643454"/>
              <a:ext cx="288870" cy="330137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95EA7712-3CD0-4C7F-BE74-62BA4A2C6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790668" y="2157640"/>
              <a:ext cx="302846" cy="302846"/>
            </a:xfrm>
            <a:prstGeom prst="rect">
              <a:avLst/>
            </a:prstGeom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5B518277-B56B-4ED7-A8E0-7D4B0E78A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793234" y="1760540"/>
              <a:ext cx="297713" cy="297713"/>
            </a:xfrm>
            <a:prstGeom prst="rect">
              <a:avLst/>
            </a:prstGeom>
          </p:spPr>
        </p:pic>
      </p:grpSp>
      <p:grpSp>
        <p:nvGrpSpPr>
          <p:cNvPr id="742" name="Group 741">
            <a:extLst>
              <a:ext uri="{FF2B5EF4-FFF2-40B4-BE49-F238E27FC236}">
                <a16:creationId xmlns:a16="http://schemas.microsoft.com/office/drawing/2014/main" id="{3F184904-57D4-4FEB-83DA-0F06EBE59A89}"/>
              </a:ext>
            </a:extLst>
          </p:cNvPr>
          <p:cNvGrpSpPr/>
          <p:nvPr/>
        </p:nvGrpSpPr>
        <p:grpSpPr>
          <a:xfrm>
            <a:off x="2510367" y="891812"/>
            <a:ext cx="2046600" cy="3901558"/>
            <a:chOff x="2510367" y="891812"/>
            <a:chExt cx="2046600" cy="3901558"/>
          </a:xfrm>
        </p:grpSpPr>
        <p:sp>
          <p:nvSpPr>
            <p:cNvPr id="778" name="Google Shape;778;p10"/>
            <p:cNvSpPr txBox="1"/>
            <p:nvPr/>
          </p:nvSpPr>
          <p:spPr>
            <a:xfrm>
              <a:off x="2989069" y="1295787"/>
              <a:ext cx="1260121" cy="2000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Auto App Discovery</a:t>
              </a:r>
              <a:endParaRPr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79" name="Google Shape;779;p10"/>
            <p:cNvSpPr txBox="1"/>
            <p:nvPr/>
          </p:nvSpPr>
          <p:spPr>
            <a:xfrm>
              <a:off x="2989069" y="1809379"/>
              <a:ext cx="1142300" cy="2000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Full Spec Capture</a:t>
              </a:r>
              <a:endParaRPr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83" name="Google Shape;783;p10"/>
            <p:cNvSpPr txBox="1"/>
            <p:nvPr/>
          </p:nvSpPr>
          <p:spPr>
            <a:xfrm>
              <a:off x="2990089" y="4102546"/>
              <a:ext cx="962764" cy="2000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Global Catalog</a:t>
              </a:r>
              <a:endParaRPr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84" name="Google Shape;784;p10"/>
            <p:cNvSpPr txBox="1"/>
            <p:nvPr/>
          </p:nvSpPr>
          <p:spPr>
            <a:xfrm>
              <a:off x="2989070" y="4534179"/>
              <a:ext cx="685444" cy="2000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Query API</a:t>
              </a:r>
              <a:endParaRPr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90" name="Google Shape;790;p10"/>
            <p:cNvSpPr txBox="1"/>
            <p:nvPr/>
          </p:nvSpPr>
          <p:spPr>
            <a:xfrm>
              <a:off x="2989069" y="2209045"/>
              <a:ext cx="1108637" cy="2000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Spec Transforms</a:t>
              </a:r>
              <a:endParaRPr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91" name="Google Shape;791;p10"/>
            <p:cNvSpPr txBox="1"/>
            <p:nvPr/>
          </p:nvSpPr>
          <p:spPr>
            <a:xfrm>
              <a:off x="2989069" y="2708505"/>
              <a:ext cx="1566295" cy="2000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Global Resource Capture</a:t>
              </a:r>
              <a:endParaRPr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92" name="Google Shape;792;p10"/>
            <p:cNvSpPr txBox="1"/>
            <p:nvPr/>
          </p:nvSpPr>
          <p:spPr>
            <a:xfrm>
              <a:off x="2989069" y="3227961"/>
              <a:ext cx="1456489" cy="2000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Include/Exclude Filters</a:t>
              </a:r>
              <a:endParaRPr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93" name="Google Shape;793;p10"/>
            <p:cNvSpPr txBox="1"/>
            <p:nvPr/>
          </p:nvSpPr>
          <p:spPr>
            <a:xfrm>
              <a:off x="2989069" y="3672985"/>
              <a:ext cx="1567898" cy="2000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Infrastructure Portability</a:t>
              </a:r>
              <a:endParaRPr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15" name="Google Shape;815;p10"/>
            <p:cNvSpPr txBox="1"/>
            <p:nvPr/>
          </p:nvSpPr>
          <p:spPr>
            <a:xfrm>
              <a:off x="2549170" y="891812"/>
              <a:ext cx="1944391" cy="2308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ko-KR" altLang="en-US" sz="1200" dirty="0">
                  <a:solidFill>
                    <a:srgbClr val="00E29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메타데이터 운영</a:t>
              </a:r>
              <a:endParaRPr sz="12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1579C4ED-DD61-4192-96AE-AEF11FB04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569320" y="4475024"/>
              <a:ext cx="259393" cy="318346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6451A64F-D208-4F4C-B652-A7EAA5F91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539843" y="4064024"/>
              <a:ext cx="318346" cy="277079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FB3016F3-F032-40E3-8C73-5EC7522CB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533948" y="2643454"/>
              <a:ext cx="330137" cy="330137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902F7830-BEC0-42C3-83A5-351618605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572267" y="1744328"/>
              <a:ext cx="253498" cy="330137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C91E35B3-A7F4-418C-A338-23CC6181B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2533948" y="1230737"/>
              <a:ext cx="330137" cy="330137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C2659588-9E0C-4EC4-B262-269329131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2533947" y="2143994"/>
              <a:ext cx="330138" cy="330138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B4883BC-8AA9-4924-96BF-D8D5DA12D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551634" y="3180596"/>
              <a:ext cx="294765" cy="294765"/>
            </a:xfrm>
            <a:prstGeom prst="rect">
              <a:avLst/>
            </a:prstGeom>
          </p:spPr>
        </p:pic>
        <p:pic>
          <p:nvPicPr>
            <p:cNvPr id="736" name="Graphic 735">
              <a:extLst>
                <a:ext uri="{FF2B5EF4-FFF2-40B4-BE49-F238E27FC236}">
                  <a16:creationId xmlns:a16="http://schemas.microsoft.com/office/drawing/2014/main" id="{25BAE290-D1C4-419A-9625-C1C0838B6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510367" y="3655097"/>
              <a:ext cx="377299" cy="235812"/>
            </a:xfrm>
            <a:prstGeom prst="rect">
              <a:avLst/>
            </a:prstGeom>
          </p:spPr>
        </p:pic>
      </p:grpSp>
      <p:grpSp>
        <p:nvGrpSpPr>
          <p:cNvPr id="741" name="Group 740">
            <a:extLst>
              <a:ext uri="{FF2B5EF4-FFF2-40B4-BE49-F238E27FC236}">
                <a16:creationId xmlns:a16="http://schemas.microsoft.com/office/drawing/2014/main" id="{472174DF-E664-453A-934E-11DD1F104DD5}"/>
              </a:ext>
            </a:extLst>
          </p:cNvPr>
          <p:cNvGrpSpPr/>
          <p:nvPr/>
        </p:nvGrpSpPr>
        <p:grpSpPr>
          <a:xfrm>
            <a:off x="262519" y="891812"/>
            <a:ext cx="2022504" cy="3916497"/>
            <a:chOff x="262519" y="891812"/>
            <a:chExt cx="2022504" cy="3916497"/>
          </a:xfrm>
        </p:grpSpPr>
        <p:sp>
          <p:nvSpPr>
            <p:cNvPr id="759" name="Google Shape;759;p10"/>
            <p:cNvSpPr txBox="1"/>
            <p:nvPr/>
          </p:nvSpPr>
          <p:spPr>
            <a:xfrm>
              <a:off x="741169" y="1295787"/>
              <a:ext cx="1212031" cy="2000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Volume Snapshots</a:t>
              </a:r>
              <a:endParaRPr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60" name="Google Shape;760;p10"/>
            <p:cNvSpPr txBox="1"/>
            <p:nvPr/>
          </p:nvSpPr>
          <p:spPr>
            <a:xfrm>
              <a:off x="741169" y="1809379"/>
              <a:ext cx="1095813" cy="2000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Durable Backups</a:t>
              </a:r>
              <a:endParaRPr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66" name="Google Shape;766;p10"/>
            <p:cNvSpPr txBox="1"/>
            <p:nvPr/>
          </p:nvSpPr>
          <p:spPr>
            <a:xfrm>
              <a:off x="749605" y="3227961"/>
              <a:ext cx="1487748" cy="2000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App-Consistent Backup</a:t>
              </a:r>
              <a:endParaRPr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67" name="Google Shape;767;p10"/>
            <p:cNvSpPr txBox="1"/>
            <p:nvPr/>
          </p:nvSpPr>
          <p:spPr>
            <a:xfrm>
              <a:off x="741170" y="3672985"/>
              <a:ext cx="1228061" cy="2000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Logical DB Capture</a:t>
              </a:r>
              <a:endParaRPr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68" name="Google Shape;768;p10"/>
            <p:cNvSpPr txBox="1"/>
            <p:nvPr/>
          </p:nvSpPr>
          <p:spPr>
            <a:xfrm>
              <a:off x="741170" y="4534179"/>
              <a:ext cx="1543853" cy="2000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Log and Replica Capture</a:t>
              </a:r>
              <a:endParaRPr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69" name="Google Shape;769;p10"/>
            <p:cNvSpPr txBox="1"/>
            <p:nvPr/>
          </p:nvSpPr>
          <p:spPr>
            <a:xfrm>
              <a:off x="741170" y="4102546"/>
              <a:ext cx="1493358" cy="2000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Managed Data Services</a:t>
              </a:r>
              <a:endParaRPr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72" name="Google Shape;772;p10"/>
            <p:cNvSpPr txBox="1"/>
            <p:nvPr/>
          </p:nvSpPr>
          <p:spPr>
            <a:xfrm>
              <a:off x="741169" y="2209045"/>
              <a:ext cx="1515800" cy="2000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Change Block Tracking</a:t>
              </a:r>
              <a:r>
                <a:rPr lang="en-US" sz="1000" baseline="30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*</a:t>
              </a:r>
              <a:endParaRPr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73" name="Google Shape;773;p10"/>
            <p:cNvSpPr txBox="1"/>
            <p:nvPr/>
          </p:nvSpPr>
          <p:spPr>
            <a:xfrm>
              <a:off x="741169" y="2708505"/>
              <a:ext cx="1408399" cy="2000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en-US" sz="1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Dedup</a:t>
              </a:r>
              <a:r>
                <a:rPr 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 &amp; Compression</a:t>
              </a:r>
              <a:endParaRPr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14" name="Google Shape;814;p10"/>
            <p:cNvSpPr txBox="1"/>
            <p:nvPr/>
          </p:nvSpPr>
          <p:spPr>
            <a:xfrm>
              <a:off x="300966" y="891812"/>
              <a:ext cx="1907010" cy="2308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ko-KR" altLang="en-US" sz="1200" dirty="0">
                  <a:solidFill>
                    <a:srgbClr val="00E29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데이터 운영</a:t>
              </a:r>
              <a:endParaRPr sz="12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AD4ABE5-2B1E-42B6-94A9-BCEA02103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300966" y="1247526"/>
              <a:ext cx="296558" cy="296558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80101D85-02B6-4F83-B328-8B0549C4A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310706" y="2669983"/>
              <a:ext cx="277079" cy="277079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191849C5-57A1-45CE-ADE6-248A04B12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301863" y="3180596"/>
              <a:ext cx="294765" cy="294765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F728DA9-9801-478F-B412-FEC607694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281229" y="3578459"/>
              <a:ext cx="336032" cy="389089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D3B15CCD-F586-4335-830D-9DD95B9EC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281229" y="1744328"/>
              <a:ext cx="336032" cy="330137"/>
            </a:xfrm>
            <a:prstGeom prst="rect">
              <a:avLst/>
            </a:prstGeom>
          </p:spPr>
        </p:pic>
        <p:pic>
          <p:nvPicPr>
            <p:cNvPr id="737" name="Graphic 736">
              <a:extLst>
                <a:ext uri="{FF2B5EF4-FFF2-40B4-BE49-F238E27FC236}">
                  <a16:creationId xmlns:a16="http://schemas.microsoft.com/office/drawing/2014/main" id="{0424F0BA-2EBD-406F-A6E0-A7A523733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>
              <a:off x="275133" y="4460084"/>
              <a:ext cx="348225" cy="348225"/>
            </a:xfrm>
            <a:prstGeom prst="rect">
              <a:avLst/>
            </a:prstGeom>
          </p:spPr>
        </p:pic>
        <p:pic>
          <p:nvPicPr>
            <p:cNvPr id="738" name="Graphic 737">
              <a:extLst>
                <a:ext uri="{FF2B5EF4-FFF2-40B4-BE49-F238E27FC236}">
                  <a16:creationId xmlns:a16="http://schemas.microsoft.com/office/drawing/2014/main" id="{84BD3BAF-1C0A-4540-9A9A-B8FE307F7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/>
            </a:stretch>
          </p:blipFill>
          <p:spPr>
            <a:xfrm>
              <a:off x="294547" y="4047865"/>
              <a:ext cx="309397" cy="309397"/>
            </a:xfrm>
            <a:prstGeom prst="rect">
              <a:avLst/>
            </a:prstGeom>
          </p:spPr>
        </p:pic>
        <p:pic>
          <p:nvPicPr>
            <p:cNvPr id="739" name="Graphic 738">
              <a:extLst>
                <a:ext uri="{FF2B5EF4-FFF2-40B4-BE49-F238E27FC236}">
                  <a16:creationId xmlns:a16="http://schemas.microsoft.com/office/drawing/2014/main" id="{0515067C-6DCA-42A9-8262-B257B1A7F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tretch>
              <a:fillRect/>
            </a:stretch>
          </p:blipFill>
          <p:spPr>
            <a:xfrm>
              <a:off x="262519" y="2122337"/>
              <a:ext cx="373452" cy="373452"/>
            </a:xfrm>
            <a:prstGeom prst="rect">
              <a:avLst/>
            </a:prstGeom>
          </p:spPr>
        </p:pic>
      </p:grpSp>
      <p:grpSp>
        <p:nvGrpSpPr>
          <p:cNvPr id="744" name="Group 743">
            <a:extLst>
              <a:ext uri="{FF2B5EF4-FFF2-40B4-BE49-F238E27FC236}">
                <a16:creationId xmlns:a16="http://schemas.microsoft.com/office/drawing/2014/main" id="{B944E5FC-3F98-43D6-80E1-6D027111577B}"/>
              </a:ext>
            </a:extLst>
          </p:cNvPr>
          <p:cNvGrpSpPr/>
          <p:nvPr/>
        </p:nvGrpSpPr>
        <p:grpSpPr>
          <a:xfrm>
            <a:off x="7054048" y="894886"/>
            <a:ext cx="1946055" cy="3943816"/>
            <a:chOff x="7054048" y="894886"/>
            <a:chExt cx="1946055" cy="3943816"/>
          </a:xfrm>
        </p:grpSpPr>
        <p:sp>
          <p:nvSpPr>
            <p:cNvPr id="751" name="Google Shape;751;p10"/>
            <p:cNvSpPr txBox="1"/>
            <p:nvPr/>
          </p:nvSpPr>
          <p:spPr>
            <a:xfrm>
              <a:off x="7054048" y="894886"/>
              <a:ext cx="1914142" cy="2308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ko-KR" altLang="en-US" sz="1200" dirty="0">
                  <a:solidFill>
                    <a:srgbClr val="00E29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운영 지원</a:t>
              </a:r>
              <a:endParaRPr sz="12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19" name="Google Shape;819;p10"/>
            <p:cNvSpPr txBox="1"/>
            <p:nvPr/>
          </p:nvSpPr>
          <p:spPr>
            <a:xfrm>
              <a:off x="7622161" y="1295787"/>
              <a:ext cx="1377942" cy="2000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Enterprise Dashboard</a:t>
              </a:r>
              <a:endParaRPr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20" name="Google Shape;820;p10"/>
            <p:cNvSpPr txBox="1"/>
            <p:nvPr/>
          </p:nvSpPr>
          <p:spPr>
            <a:xfrm>
              <a:off x="7622161" y="1690305"/>
              <a:ext cx="1030090" cy="2000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API-first Design</a:t>
              </a:r>
              <a:endParaRPr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25" name="Google Shape;825;p10"/>
            <p:cNvSpPr txBox="1"/>
            <p:nvPr/>
          </p:nvSpPr>
          <p:spPr>
            <a:xfrm>
              <a:off x="7622162" y="2096057"/>
              <a:ext cx="1259319" cy="2000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Logging Integration</a:t>
              </a:r>
              <a:endParaRPr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26" name="Google Shape;826;p10"/>
            <p:cNvSpPr txBox="1"/>
            <p:nvPr/>
          </p:nvSpPr>
          <p:spPr>
            <a:xfrm>
              <a:off x="7622162" y="2501808"/>
              <a:ext cx="739946" cy="2000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Monitoring</a:t>
              </a:r>
              <a:endParaRPr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27" name="Google Shape;827;p10"/>
            <p:cNvSpPr txBox="1"/>
            <p:nvPr/>
          </p:nvSpPr>
          <p:spPr>
            <a:xfrm>
              <a:off x="7622162" y="2859179"/>
              <a:ext cx="560410" cy="2000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Alerting</a:t>
              </a:r>
              <a:endParaRPr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31" name="Google Shape;831;p10"/>
            <p:cNvSpPr txBox="1"/>
            <p:nvPr/>
          </p:nvSpPr>
          <p:spPr>
            <a:xfrm>
              <a:off x="7622162" y="3227961"/>
              <a:ext cx="972382" cy="2000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Authentication</a:t>
              </a:r>
              <a:endParaRPr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32" name="Google Shape;832;p10"/>
            <p:cNvSpPr txBox="1"/>
            <p:nvPr/>
          </p:nvSpPr>
          <p:spPr>
            <a:xfrm>
              <a:off x="7622162" y="3672985"/>
              <a:ext cx="1188787" cy="2000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RBAC/Self Service</a:t>
              </a:r>
              <a:endParaRPr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36" name="Google Shape;836;p10"/>
            <p:cNvSpPr txBox="1"/>
            <p:nvPr/>
          </p:nvSpPr>
          <p:spPr>
            <a:xfrm>
              <a:off x="7622161" y="4534179"/>
              <a:ext cx="734336" cy="2000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DR and HA</a:t>
              </a:r>
              <a:endParaRPr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38" name="Google Shape;838;p10"/>
            <p:cNvSpPr txBox="1"/>
            <p:nvPr/>
          </p:nvSpPr>
          <p:spPr>
            <a:xfrm>
              <a:off x="7626894" y="4102546"/>
              <a:ext cx="1038105" cy="2000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Air Gap Support</a:t>
              </a:r>
              <a:endParaRPr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2470BE29-28EA-4099-9BA6-A14B9D24C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96DAC541-7B7A-43D3-8B79-37D633B846F1}">
                  <asvg:svgBlip xmlns:asvg="http://schemas.microsoft.com/office/drawing/2016/SVG/main" r:embed="rId54"/>
                </a:ext>
              </a:extLst>
            </a:blip>
            <a:stretch>
              <a:fillRect/>
            </a:stretch>
          </p:blipFill>
          <p:spPr>
            <a:xfrm>
              <a:off x="7118407" y="1269056"/>
              <a:ext cx="353718" cy="253498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B0D4FFB5-C3D0-4939-8F74-564E47FA8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>
              <a:extLst>
                <a:ext uri="{96DAC541-7B7A-43D3-8B79-37D633B846F1}">
                  <asvg:svgBlip xmlns:asvg="http://schemas.microsoft.com/office/drawing/2016/SVG/main" r:embed="rId56"/>
                </a:ext>
              </a:extLst>
            </a:blip>
            <a:stretch>
              <a:fillRect/>
            </a:stretch>
          </p:blipFill>
          <p:spPr>
            <a:xfrm>
              <a:off x="7136093" y="1660650"/>
              <a:ext cx="318347" cy="324242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BDF86B69-163C-420B-8858-AF3491496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>
              <a:extLst>
                <a:ext uri="{96DAC541-7B7A-43D3-8B79-37D633B846F1}">
                  <asvg:svgBlip xmlns:asvg="http://schemas.microsoft.com/office/drawing/2016/SVG/main" r:embed="rId58"/>
                </a:ext>
              </a:extLst>
            </a:blip>
            <a:stretch>
              <a:fillRect/>
            </a:stretch>
          </p:blipFill>
          <p:spPr>
            <a:xfrm>
              <a:off x="7138498" y="2462005"/>
              <a:ext cx="313539" cy="313539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3979D1C3-C454-46D0-9F2B-847535645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>
              <a:extLst>
                <a:ext uri="{96DAC541-7B7A-43D3-8B79-37D633B846F1}">
                  <asvg:svgBlip xmlns:asvg="http://schemas.microsoft.com/office/drawing/2016/SVG/main" r:embed="rId60"/>
                </a:ext>
              </a:extLst>
            </a:blip>
            <a:stretch>
              <a:fillRect/>
            </a:stretch>
          </p:blipFill>
          <p:spPr>
            <a:xfrm>
              <a:off x="7133146" y="2829156"/>
              <a:ext cx="324241" cy="288869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9C76D240-D17E-495A-B425-441668C83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>
              <a:extLst>
                <a:ext uri="{96DAC541-7B7A-43D3-8B79-37D633B846F1}">
                  <asvg:svgBlip xmlns:asvg="http://schemas.microsoft.com/office/drawing/2016/SVG/main" r:embed="rId62"/>
                </a:ext>
              </a:extLst>
            </a:blip>
            <a:stretch>
              <a:fillRect/>
            </a:stretch>
          </p:blipFill>
          <p:spPr>
            <a:xfrm>
              <a:off x="7127251" y="4063659"/>
              <a:ext cx="336032" cy="336032"/>
            </a:xfrm>
            <a:prstGeom prst="rect">
              <a:avLst/>
            </a:prstGeom>
          </p:spPr>
        </p:pic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A3B8B1E4-E25F-4346-939A-25A7AE380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>
              <a:extLst>
                <a:ext uri="{96DAC541-7B7A-43D3-8B79-37D633B846F1}">
                  <asvg:svgBlip xmlns:asvg="http://schemas.microsoft.com/office/drawing/2016/SVG/main" r:embed="rId64"/>
                </a:ext>
              </a:extLst>
            </a:blip>
            <a:stretch>
              <a:fillRect/>
            </a:stretch>
          </p:blipFill>
          <p:spPr>
            <a:xfrm>
              <a:off x="7177360" y="3610882"/>
              <a:ext cx="235812" cy="324242"/>
            </a:xfrm>
            <a:prstGeom prst="rect">
              <a:avLst/>
            </a:prstGeom>
          </p:spPr>
        </p:pic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982B6EFB-2716-48CE-96FC-9EDA481EB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>
              <a:extLst>
                <a:ext uri="{96DAC541-7B7A-43D3-8B79-37D633B846F1}">
                  <asvg:svgBlip xmlns:asvg="http://schemas.microsoft.com/office/drawing/2016/SVG/main" r:embed="rId66"/>
                </a:ext>
              </a:extLst>
            </a:blip>
            <a:stretch>
              <a:fillRect/>
            </a:stretch>
          </p:blipFill>
          <p:spPr>
            <a:xfrm>
              <a:off x="7127251" y="3186126"/>
              <a:ext cx="336032" cy="341927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084FFED7-2326-4B6B-91DD-7E62594B8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>
              <a:extLst>
                <a:ext uri="{96DAC541-7B7A-43D3-8B79-37D633B846F1}">
                  <asvg:svgBlip xmlns:asvg="http://schemas.microsoft.com/office/drawing/2016/SVG/main" r:embed="rId68"/>
                </a:ext>
              </a:extLst>
            </a:blip>
            <a:stretch>
              <a:fillRect/>
            </a:stretch>
          </p:blipFill>
          <p:spPr>
            <a:xfrm>
              <a:off x="7156348" y="2066730"/>
              <a:ext cx="277838" cy="288129"/>
            </a:xfrm>
            <a:prstGeom prst="rect">
              <a:avLst/>
            </a:prstGeom>
          </p:spPr>
        </p:pic>
        <p:pic>
          <p:nvPicPr>
            <p:cNvPr id="740" name="Graphic 739">
              <a:extLst>
                <a:ext uri="{FF2B5EF4-FFF2-40B4-BE49-F238E27FC236}">
                  <a16:creationId xmlns:a16="http://schemas.microsoft.com/office/drawing/2014/main" id="{ADF60C9B-29F9-4370-951C-6302EA03D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>
              <a:extLs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tretch>
              <a:fillRect/>
            </a:stretch>
          </p:blipFill>
          <p:spPr>
            <a:xfrm>
              <a:off x="7111568" y="4477866"/>
              <a:ext cx="367397" cy="36083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D8E886-371A-4A25-B081-59E54A59B0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ln w="44450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r>
              <a:rPr lang="ko-KR" altLang="en-US" dirty="0"/>
              <a:t>솔루션 상세 설명</a:t>
            </a:r>
            <a:endParaRPr lang="en-US" dirty="0"/>
          </a:p>
        </p:txBody>
      </p:sp>
      <p:pic>
        <p:nvPicPr>
          <p:cNvPr id="5" name="Picture 4" descr="A picture containing clock, table, light&#10;&#10;Description automatically generated">
            <a:extLst>
              <a:ext uri="{FF2B5EF4-FFF2-40B4-BE49-F238E27FC236}">
                <a16:creationId xmlns:a16="http://schemas.microsoft.com/office/drawing/2014/main" id="{F5A9900D-4D11-429C-AD3E-57EF89144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-184576"/>
            <a:ext cx="373424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5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2"/>
          <p:cNvSpPr/>
          <p:nvPr/>
        </p:nvSpPr>
        <p:spPr>
          <a:xfrm>
            <a:off x="1943099" y="1847850"/>
            <a:ext cx="846083" cy="514022"/>
          </a:xfrm>
          <a:prstGeom prst="rect">
            <a:avLst/>
          </a:prstGeom>
          <a:solidFill>
            <a:srgbClr val="00B492"/>
          </a:solidFill>
          <a:ln>
            <a:noFill/>
          </a:ln>
          <a:effectLst/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Application Blueprint</a:t>
            </a:r>
            <a:endParaRPr sz="11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"/>
            </a:endParaRPr>
          </a:p>
        </p:txBody>
      </p:sp>
      <p:sp>
        <p:nvSpPr>
          <p:cNvPr id="857" name="Google Shape;857;p12"/>
          <p:cNvSpPr/>
          <p:nvPr/>
        </p:nvSpPr>
        <p:spPr>
          <a:xfrm>
            <a:off x="5029856" y="1847851"/>
            <a:ext cx="799443" cy="1475670"/>
          </a:xfrm>
          <a:prstGeom prst="rect">
            <a:avLst/>
          </a:prstGeom>
          <a:solidFill>
            <a:srgbClr val="00B492"/>
          </a:solidFill>
          <a:ln>
            <a:noFill/>
          </a:ln>
          <a:effectLst/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/>
            <a:endParaRPr sz="1400"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"/>
            </a:endParaRPr>
          </a:p>
        </p:txBody>
      </p:sp>
      <p:sp>
        <p:nvSpPr>
          <p:cNvPr id="858" name="Google Shape;858;p12"/>
          <p:cNvSpPr/>
          <p:nvPr/>
        </p:nvSpPr>
        <p:spPr>
          <a:xfrm>
            <a:off x="5354866" y="3294993"/>
            <a:ext cx="474433" cy="572157"/>
          </a:xfrm>
          <a:prstGeom prst="rect">
            <a:avLst/>
          </a:prstGeom>
          <a:solidFill>
            <a:srgbClr val="00B492"/>
          </a:solidFill>
          <a:ln>
            <a:noFill/>
          </a:ln>
          <a:effectLst/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/>
            <a:endParaRPr sz="1400"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"/>
            </a:endParaRPr>
          </a:p>
        </p:txBody>
      </p:sp>
      <p:sp>
        <p:nvSpPr>
          <p:cNvPr id="860" name="Google Shape;860;p12"/>
          <p:cNvSpPr txBox="1">
            <a:spLocks noGrp="1"/>
          </p:cNvSpPr>
          <p:nvPr>
            <p:ph type="title"/>
          </p:nvPr>
        </p:nvSpPr>
        <p:spPr>
          <a:xfrm>
            <a:off x="359999" y="171451"/>
            <a:ext cx="8425225" cy="84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3200" dirty="0">
                <a:solidFill>
                  <a:schemeClr val="accent1"/>
                </a:solidFill>
              </a:rPr>
              <a:t>K10 </a:t>
            </a:r>
            <a:r>
              <a:rPr lang="ko-KR" altLang="en-US" sz="3200" dirty="0">
                <a:solidFill>
                  <a:schemeClr val="accent1"/>
                </a:solidFill>
              </a:rPr>
              <a:t>아키텍처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ko-KR" altLang="en-US" sz="2000" dirty="0">
                <a:solidFill>
                  <a:schemeClr val="bg1"/>
                </a:solidFill>
              </a:rPr>
              <a:t>높은 수준의 개요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862" name="Google Shape;862;p12"/>
          <p:cNvSpPr/>
          <p:nvPr/>
        </p:nvSpPr>
        <p:spPr>
          <a:xfrm>
            <a:off x="998483" y="3981450"/>
            <a:ext cx="4830816" cy="457200"/>
          </a:xfrm>
          <a:prstGeom prst="rect">
            <a:avLst/>
          </a:prstGeom>
          <a:solidFill>
            <a:srgbClr val="00B492"/>
          </a:solidFill>
          <a:ln>
            <a:noFill/>
          </a:ln>
          <a:effectLst/>
        </p:spPr>
        <p:txBody>
          <a:bodyPr spcFirstLastPara="1" wrap="square" lIns="828000" tIns="22850" rIns="45713" bIns="22850" anchor="ctr" anchorCtr="0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Virtual or Physical Infrastructure</a:t>
            </a:r>
            <a:endParaRPr sz="3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63" name="Google Shape;863;p12"/>
          <p:cNvSpPr/>
          <p:nvPr/>
        </p:nvSpPr>
        <p:spPr>
          <a:xfrm>
            <a:off x="998482" y="3409950"/>
            <a:ext cx="4304899" cy="457200"/>
          </a:xfrm>
          <a:prstGeom prst="rect">
            <a:avLst/>
          </a:prstGeom>
          <a:solidFill>
            <a:srgbClr val="00B492"/>
          </a:solidFill>
          <a:ln>
            <a:noFill/>
          </a:ln>
          <a:effectLst/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Container Orchestration Platform</a:t>
            </a:r>
            <a:endParaRPr sz="3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64" name="Google Shape;864;p12"/>
          <p:cNvSpPr/>
          <p:nvPr/>
        </p:nvSpPr>
        <p:spPr>
          <a:xfrm>
            <a:off x="990599" y="2691475"/>
            <a:ext cx="870135" cy="489875"/>
          </a:xfrm>
          <a:prstGeom prst="rect">
            <a:avLst/>
          </a:prstGeom>
          <a:solidFill>
            <a:srgbClr val="003738"/>
          </a:solidFill>
          <a:ln w="12700">
            <a:solidFill>
              <a:schemeClr val="accent2"/>
            </a:solidFill>
          </a:ln>
          <a:effectLst/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Lift-and-Shift App</a:t>
            </a:r>
            <a:endParaRPr sz="3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865" name="Google Shape;865;p12"/>
          <p:cNvGrpSpPr/>
          <p:nvPr/>
        </p:nvGrpSpPr>
        <p:grpSpPr>
          <a:xfrm>
            <a:off x="2895599" y="2582748"/>
            <a:ext cx="947738" cy="598603"/>
            <a:chOff x="7096124" y="4959098"/>
            <a:chExt cx="1895476" cy="1197205"/>
          </a:xfrm>
          <a:solidFill>
            <a:srgbClr val="003738"/>
          </a:solidFill>
          <a:effectLst/>
        </p:grpSpPr>
        <p:sp>
          <p:nvSpPr>
            <p:cNvPr id="866" name="Google Shape;866;p12"/>
            <p:cNvSpPr/>
            <p:nvPr/>
          </p:nvSpPr>
          <p:spPr>
            <a:xfrm>
              <a:off x="7299434" y="4959098"/>
              <a:ext cx="1692166" cy="978408"/>
            </a:xfrm>
            <a:prstGeom prst="rect">
              <a:avLst/>
            </a:prstGeom>
            <a:grpFill/>
            <a:ln w="12700">
              <a:solidFill>
                <a:schemeClr val="accent2"/>
              </a:solidFill>
            </a:ln>
            <a:effectLst/>
          </p:spPr>
          <p:txBody>
            <a:bodyPr spcFirstLastPara="1" wrap="square" lIns="45713" tIns="22850" rIns="45713" bIns="22850" anchor="ctr" anchorCtr="0">
              <a:noAutofit/>
            </a:bodyPr>
            <a:lstStyle/>
            <a:p>
              <a:pPr algn="ctr"/>
              <a:endParaRPr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endParaRPr>
            </a:p>
          </p:txBody>
        </p:sp>
        <p:sp>
          <p:nvSpPr>
            <p:cNvPr id="867" name="Google Shape;867;p12"/>
            <p:cNvSpPr/>
            <p:nvPr/>
          </p:nvSpPr>
          <p:spPr>
            <a:xfrm>
              <a:off x="7203140" y="5063951"/>
              <a:ext cx="1692166" cy="978408"/>
            </a:xfrm>
            <a:prstGeom prst="rect">
              <a:avLst/>
            </a:prstGeom>
            <a:grpFill/>
            <a:ln w="12700">
              <a:solidFill>
                <a:schemeClr val="accent2"/>
              </a:solidFill>
            </a:ln>
            <a:effectLst/>
          </p:spPr>
          <p:txBody>
            <a:bodyPr spcFirstLastPara="1" wrap="square" lIns="45713" tIns="22850" rIns="45713" bIns="22850" anchor="ctr" anchorCtr="0">
              <a:noAutofit/>
            </a:bodyPr>
            <a:lstStyle/>
            <a:p>
              <a:pPr algn="ctr"/>
              <a:endParaRPr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endParaRPr>
            </a:p>
          </p:txBody>
        </p:sp>
        <p:sp>
          <p:nvSpPr>
            <p:cNvPr id="868" name="Google Shape;868;p12"/>
            <p:cNvSpPr/>
            <p:nvPr/>
          </p:nvSpPr>
          <p:spPr>
            <a:xfrm>
              <a:off x="7096124" y="5176554"/>
              <a:ext cx="1692166" cy="979749"/>
            </a:xfrm>
            <a:prstGeom prst="rect">
              <a:avLst/>
            </a:prstGeom>
            <a:grpFill/>
            <a:ln w="12700">
              <a:solidFill>
                <a:schemeClr val="accent2"/>
              </a:solidFill>
            </a:ln>
            <a:effectLst/>
          </p:spPr>
          <p:txBody>
            <a:bodyPr spcFirstLastPara="1" wrap="square" lIns="45713" tIns="22850" rIns="45713" bIns="22850" anchor="ctr" anchorCtr="0">
              <a:no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Cloud</a:t>
              </a:r>
              <a:br>
                <a:rPr lang="en-US" sz="11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</a:br>
              <a:r>
                <a:rPr lang="en-US" sz="11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Native App</a:t>
              </a:r>
              <a:endParaRPr sz="1100" baseline="30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endParaRPr>
            </a:p>
          </p:txBody>
        </p:sp>
      </p:grpSp>
      <p:sp>
        <p:nvSpPr>
          <p:cNvPr id="870" name="Google Shape;870;p12"/>
          <p:cNvSpPr/>
          <p:nvPr/>
        </p:nvSpPr>
        <p:spPr>
          <a:xfrm>
            <a:off x="1945480" y="2691475"/>
            <a:ext cx="846083" cy="489875"/>
          </a:xfrm>
          <a:prstGeom prst="rect">
            <a:avLst/>
          </a:prstGeom>
          <a:solidFill>
            <a:srgbClr val="003738"/>
          </a:solidFill>
          <a:ln w="12700">
            <a:solidFill>
              <a:schemeClr val="accent2"/>
            </a:solidFill>
          </a:ln>
          <a:effectLst/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Lift-and-Shift App</a:t>
            </a:r>
            <a:endParaRPr sz="3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71" name="Google Shape;871;p12"/>
          <p:cNvSpPr/>
          <p:nvPr/>
        </p:nvSpPr>
        <p:spPr>
          <a:xfrm rot="5400000">
            <a:off x="3342953" y="-653683"/>
            <a:ext cx="86218" cy="4876801"/>
          </a:xfrm>
          <a:custGeom>
            <a:avLst/>
            <a:gdLst>
              <a:gd name="connsiteX0" fmla="*/ 86218 w 86218"/>
              <a:gd name="connsiteY0" fmla="*/ 4876801 h 4876801"/>
              <a:gd name="connsiteX1" fmla="*/ 0 w 86218"/>
              <a:gd name="connsiteY1" fmla="*/ 4869616 h 4876801"/>
              <a:gd name="connsiteX2" fmla="*/ 0 w 86218"/>
              <a:gd name="connsiteY2" fmla="*/ 7185 h 4876801"/>
              <a:gd name="connsiteX3" fmla="*/ 86218 w 86218"/>
              <a:gd name="connsiteY3" fmla="*/ 0 h 4876801"/>
              <a:gd name="connsiteX4" fmla="*/ 86218 w 86218"/>
              <a:gd name="connsiteY4" fmla="*/ 4876801 h 4876801"/>
              <a:gd name="connsiteX0" fmla="*/ 86218 w 86218"/>
              <a:gd name="connsiteY0" fmla="*/ 4876801 h 4876801"/>
              <a:gd name="connsiteX1" fmla="*/ 0 w 86218"/>
              <a:gd name="connsiteY1" fmla="*/ 4869616 h 4876801"/>
              <a:gd name="connsiteX2" fmla="*/ 0 w 86218"/>
              <a:gd name="connsiteY2" fmla="*/ 7185 h 4876801"/>
              <a:gd name="connsiteX3" fmla="*/ 86218 w 86218"/>
              <a:gd name="connsiteY3" fmla="*/ 0 h 4876801"/>
              <a:gd name="connsiteX0" fmla="*/ 86218 w 86218"/>
              <a:gd name="connsiteY0" fmla="*/ 4876801 h 4876801"/>
              <a:gd name="connsiteX1" fmla="*/ 0 w 86218"/>
              <a:gd name="connsiteY1" fmla="*/ 4869616 h 4876801"/>
              <a:gd name="connsiteX2" fmla="*/ 0 w 86218"/>
              <a:gd name="connsiteY2" fmla="*/ 7185 h 4876801"/>
              <a:gd name="connsiteX3" fmla="*/ 86218 w 86218"/>
              <a:gd name="connsiteY3" fmla="*/ 0 h 4876801"/>
              <a:gd name="connsiteX4" fmla="*/ 86218 w 86218"/>
              <a:gd name="connsiteY4" fmla="*/ 4876801 h 4876801"/>
              <a:gd name="connsiteX0" fmla="*/ 0 w 86218"/>
              <a:gd name="connsiteY0" fmla="*/ 4869616 h 4876801"/>
              <a:gd name="connsiteX1" fmla="*/ 0 w 86218"/>
              <a:gd name="connsiteY1" fmla="*/ 7185 h 4876801"/>
              <a:gd name="connsiteX2" fmla="*/ 86218 w 86218"/>
              <a:gd name="connsiteY2" fmla="*/ 0 h 4876801"/>
              <a:gd name="connsiteX0" fmla="*/ 86218 w 86218"/>
              <a:gd name="connsiteY0" fmla="*/ 4876801 h 4876801"/>
              <a:gd name="connsiteX1" fmla="*/ 0 w 86218"/>
              <a:gd name="connsiteY1" fmla="*/ 4869616 h 4876801"/>
              <a:gd name="connsiteX2" fmla="*/ 0 w 86218"/>
              <a:gd name="connsiteY2" fmla="*/ 7185 h 4876801"/>
              <a:gd name="connsiteX3" fmla="*/ 86218 w 86218"/>
              <a:gd name="connsiteY3" fmla="*/ 0 h 4876801"/>
              <a:gd name="connsiteX4" fmla="*/ 86218 w 86218"/>
              <a:gd name="connsiteY4" fmla="*/ 4876801 h 4876801"/>
              <a:gd name="connsiteX0" fmla="*/ 0 w 86218"/>
              <a:gd name="connsiteY0" fmla="*/ 4869616 h 4876801"/>
              <a:gd name="connsiteX1" fmla="*/ 0 w 86218"/>
              <a:gd name="connsiteY1" fmla="*/ 7185 h 4876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218" h="4876801" stroke="0" extrusionOk="0">
                <a:moveTo>
                  <a:pt x="86218" y="4876801"/>
                </a:moveTo>
                <a:cubicBezTo>
                  <a:pt x="38601" y="4876801"/>
                  <a:pt x="0" y="4873584"/>
                  <a:pt x="0" y="4869616"/>
                </a:cubicBezTo>
                <a:lnTo>
                  <a:pt x="0" y="7185"/>
                </a:lnTo>
                <a:cubicBezTo>
                  <a:pt x="0" y="3217"/>
                  <a:pt x="38601" y="0"/>
                  <a:pt x="86218" y="0"/>
                </a:cubicBezTo>
                <a:lnTo>
                  <a:pt x="86218" y="4876801"/>
                </a:lnTo>
                <a:close/>
              </a:path>
              <a:path w="86218" h="4876801" fill="none">
                <a:moveTo>
                  <a:pt x="0" y="4869616"/>
                </a:moveTo>
                <a:lnTo>
                  <a:pt x="0" y="7185"/>
                </a:lnTo>
              </a:path>
            </a:pathLst>
          </a:custGeom>
          <a:noFill/>
          <a:ln w="19050" cap="rnd" cmpd="sng">
            <a:solidFill>
              <a:schemeClr val="accent2"/>
            </a:solidFill>
            <a:prstDash val="sysDot"/>
            <a:bevel/>
            <a:headEnd type="none" w="sm" len="sm"/>
            <a:tailEnd type="none" w="sm" len="sm"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/>
            <a:endParaRPr sz="1350"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"/>
            </a:endParaRPr>
          </a:p>
        </p:txBody>
      </p:sp>
      <p:sp>
        <p:nvSpPr>
          <p:cNvPr id="873" name="Google Shape;873;p12"/>
          <p:cNvSpPr/>
          <p:nvPr/>
        </p:nvSpPr>
        <p:spPr>
          <a:xfrm>
            <a:off x="3967778" y="1847850"/>
            <a:ext cx="846083" cy="514022"/>
          </a:xfrm>
          <a:prstGeom prst="rect">
            <a:avLst/>
          </a:prstGeom>
          <a:solidFill>
            <a:srgbClr val="00B492"/>
          </a:solidFill>
          <a:ln>
            <a:noFill/>
          </a:ln>
          <a:effectLst/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+mn-lt"/>
                <a:sym typeface="Roboto"/>
              </a:rPr>
              <a:t>Application Blueprint</a:t>
            </a:r>
            <a:endParaRPr sz="1100" dirty="0">
              <a:solidFill>
                <a:schemeClr val="bg1"/>
              </a:solidFill>
              <a:latin typeface="+mn-lt"/>
              <a:sym typeface="Roboto"/>
            </a:endParaRPr>
          </a:p>
        </p:txBody>
      </p:sp>
      <p:grpSp>
        <p:nvGrpSpPr>
          <p:cNvPr id="874" name="Google Shape;874;p12"/>
          <p:cNvGrpSpPr/>
          <p:nvPr/>
        </p:nvGrpSpPr>
        <p:grpSpPr>
          <a:xfrm>
            <a:off x="3962399" y="2582748"/>
            <a:ext cx="947738" cy="598603"/>
            <a:chOff x="7096124" y="4959098"/>
            <a:chExt cx="1895476" cy="1197205"/>
          </a:xfrm>
          <a:solidFill>
            <a:srgbClr val="003738"/>
          </a:solidFill>
          <a:effectLst/>
        </p:grpSpPr>
        <p:sp>
          <p:nvSpPr>
            <p:cNvPr id="875" name="Google Shape;875;p12"/>
            <p:cNvSpPr/>
            <p:nvPr/>
          </p:nvSpPr>
          <p:spPr>
            <a:xfrm>
              <a:off x="7299434" y="4959098"/>
              <a:ext cx="1692166" cy="978408"/>
            </a:xfrm>
            <a:prstGeom prst="rect">
              <a:avLst/>
            </a:prstGeom>
            <a:grpFill/>
            <a:ln w="12700">
              <a:solidFill>
                <a:schemeClr val="accent2"/>
              </a:solidFill>
            </a:ln>
            <a:effectLst/>
          </p:spPr>
          <p:txBody>
            <a:bodyPr spcFirstLastPara="1" wrap="square" lIns="45713" tIns="22850" rIns="45713" bIns="22850" anchor="ctr" anchorCtr="0">
              <a:noAutofit/>
            </a:bodyPr>
            <a:lstStyle/>
            <a:p>
              <a:pPr algn="ctr"/>
              <a:endParaRPr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endParaRPr>
            </a:p>
          </p:txBody>
        </p:sp>
        <p:sp>
          <p:nvSpPr>
            <p:cNvPr id="876" name="Google Shape;876;p12"/>
            <p:cNvSpPr/>
            <p:nvPr/>
          </p:nvSpPr>
          <p:spPr>
            <a:xfrm>
              <a:off x="7203140" y="5063951"/>
              <a:ext cx="1692166" cy="978408"/>
            </a:xfrm>
            <a:prstGeom prst="rect">
              <a:avLst/>
            </a:prstGeom>
            <a:grpFill/>
            <a:ln w="12700">
              <a:solidFill>
                <a:schemeClr val="accent2"/>
              </a:solidFill>
            </a:ln>
            <a:effectLst/>
          </p:spPr>
          <p:txBody>
            <a:bodyPr spcFirstLastPara="1" wrap="square" lIns="45713" tIns="22850" rIns="45713" bIns="22850" anchor="ctr" anchorCtr="0">
              <a:noAutofit/>
            </a:bodyPr>
            <a:lstStyle/>
            <a:p>
              <a:pPr algn="ctr"/>
              <a:endParaRPr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endParaRPr>
            </a:p>
          </p:txBody>
        </p:sp>
        <p:sp>
          <p:nvSpPr>
            <p:cNvPr id="877" name="Google Shape;877;p12"/>
            <p:cNvSpPr/>
            <p:nvPr/>
          </p:nvSpPr>
          <p:spPr>
            <a:xfrm>
              <a:off x="7096124" y="5176553"/>
              <a:ext cx="1692166" cy="979750"/>
            </a:xfrm>
            <a:prstGeom prst="rect">
              <a:avLst/>
            </a:prstGeom>
            <a:grpFill/>
            <a:ln w="12700">
              <a:solidFill>
                <a:schemeClr val="accent2"/>
              </a:solidFill>
            </a:ln>
            <a:effectLst/>
          </p:spPr>
          <p:txBody>
            <a:bodyPr spcFirstLastPara="1" wrap="square" lIns="45713" tIns="22850" rIns="45713" bIns="22850" anchor="ctr" anchorCtr="0">
              <a:no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Cloud Native App</a:t>
              </a:r>
              <a:endParaRPr sz="35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880" name="Google Shape;880;p12"/>
          <p:cNvSpPr/>
          <p:nvPr/>
        </p:nvSpPr>
        <p:spPr>
          <a:xfrm>
            <a:off x="2151603" y="2424117"/>
            <a:ext cx="190500" cy="190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3</a:t>
            </a:r>
            <a:endParaRPr sz="1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"/>
            </a:endParaRPr>
          </a:p>
        </p:txBody>
      </p:sp>
      <p:sp>
        <p:nvSpPr>
          <p:cNvPr id="881" name="Google Shape;881;p12"/>
          <p:cNvSpPr/>
          <p:nvPr/>
        </p:nvSpPr>
        <p:spPr>
          <a:xfrm>
            <a:off x="5010639" y="3266565"/>
            <a:ext cx="190500" cy="190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1</a:t>
            </a:r>
            <a:endParaRPr sz="1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780306-5D73-1742-9CAE-9CFA4E79E850}"/>
              </a:ext>
            </a:extLst>
          </p:cNvPr>
          <p:cNvGrpSpPr/>
          <p:nvPr/>
        </p:nvGrpSpPr>
        <p:grpSpPr>
          <a:xfrm>
            <a:off x="6185130" y="1217526"/>
            <a:ext cx="2806398" cy="814851"/>
            <a:chOff x="6185130" y="1217526"/>
            <a:chExt cx="2806398" cy="814851"/>
          </a:xfrm>
        </p:grpSpPr>
        <p:sp>
          <p:nvSpPr>
            <p:cNvPr id="884" name="Google Shape;884;p12"/>
            <p:cNvSpPr txBox="1"/>
            <p:nvPr/>
          </p:nvSpPr>
          <p:spPr>
            <a:xfrm>
              <a:off x="6499199" y="1524566"/>
              <a:ext cx="2492329" cy="5078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Kubernetes API</a:t>
              </a:r>
              <a:r>
                <a:rPr lang="ko-KR" alt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를 사용하여 어플리케이션 및 기본 구성 요소를 검색하고 수명주기</a:t>
              </a:r>
              <a:r>
                <a:rPr lang="en-US" altLang="ko-KR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(</a:t>
              </a:r>
              <a:r>
                <a:rPr lang="en-US" altLang="ko-KR" sz="1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LifeCycle</a:t>
              </a:r>
              <a:r>
                <a:rPr lang="en-US" altLang="ko-KR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)</a:t>
              </a:r>
              <a:r>
                <a:rPr lang="ko-KR" alt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를 관리합니다</a:t>
              </a:r>
              <a:r>
                <a:rPr lang="en-US" altLang="ko-KR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.</a:t>
              </a:r>
              <a:endParaRPr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endParaRPr>
            </a:p>
          </p:txBody>
        </p:sp>
        <p:sp>
          <p:nvSpPr>
            <p:cNvPr id="885" name="Google Shape;885;p12"/>
            <p:cNvSpPr txBox="1"/>
            <p:nvPr/>
          </p:nvSpPr>
          <p:spPr>
            <a:xfrm>
              <a:off x="6476928" y="1217526"/>
              <a:ext cx="2268082" cy="2923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ko-KR" altLang="en-US" sz="1600" dirty="0" err="1">
                  <a:solidFill>
                    <a:srgbClr val="00E29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오케스트레이터</a:t>
              </a:r>
              <a:r>
                <a:rPr lang="ko-KR" altLang="en-US" sz="1600" dirty="0">
                  <a:solidFill>
                    <a:srgbClr val="00E29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 </a:t>
              </a:r>
              <a:r>
                <a:rPr lang="en-US" sz="1600" dirty="0">
                  <a:solidFill>
                    <a:srgbClr val="00E29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APIs</a:t>
              </a:r>
              <a:endParaRPr sz="16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endParaRPr>
            </a:p>
          </p:txBody>
        </p:sp>
        <p:sp>
          <p:nvSpPr>
            <p:cNvPr id="886" name="Google Shape;886;p12"/>
            <p:cNvSpPr/>
            <p:nvPr/>
          </p:nvSpPr>
          <p:spPr>
            <a:xfrm>
              <a:off x="6185130" y="1262909"/>
              <a:ext cx="274320" cy="27432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ctr" anchorCtr="0">
              <a:no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1</a:t>
              </a:r>
              <a:endParaRPr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63B8142-340E-9147-B369-F44FE23D30B6}"/>
              </a:ext>
            </a:extLst>
          </p:cNvPr>
          <p:cNvGrpSpPr/>
          <p:nvPr/>
        </p:nvGrpSpPr>
        <p:grpSpPr>
          <a:xfrm>
            <a:off x="6185130" y="3798234"/>
            <a:ext cx="2806398" cy="838114"/>
            <a:chOff x="6185130" y="3798234"/>
            <a:chExt cx="2806398" cy="838114"/>
          </a:xfrm>
        </p:grpSpPr>
        <p:sp>
          <p:nvSpPr>
            <p:cNvPr id="888" name="Google Shape;888;p12"/>
            <p:cNvSpPr txBox="1"/>
            <p:nvPr/>
          </p:nvSpPr>
          <p:spPr>
            <a:xfrm>
              <a:off x="6499199" y="4128537"/>
              <a:ext cx="2492329" cy="5078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사용하기 쉬운 </a:t>
              </a:r>
              <a:r>
                <a:rPr lang="en-US" altLang="ko-KR" sz="1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BluePrints</a:t>
              </a:r>
              <a:r>
                <a:rPr lang="en-US" altLang="ko-KR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(</a:t>
              </a:r>
              <a:r>
                <a:rPr lang="ko-KR" alt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청사진</a:t>
              </a:r>
              <a:r>
                <a:rPr lang="en-US" altLang="ko-KR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)</a:t>
              </a:r>
              <a:r>
                <a:rPr lang="ko-KR" alt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을 통해 </a:t>
              </a:r>
              <a:r>
                <a:rPr lang="ko-KR" altLang="en-US" sz="1000" dirty="0">
                  <a:solidFill>
                    <a:srgbClr val="00E296"/>
                  </a:solidFill>
                  <a:latin typeface="Tahoma" panose="020B0604030504040204" pitchFamily="34" charset="0"/>
                  <a:cs typeface="Tahoma" panose="020B0604030504040204" pitchFamily="34" charset="0"/>
                  <a:sym typeface="Roboto"/>
                </a:rPr>
                <a:t>선택적</a:t>
              </a:r>
              <a:r>
                <a:rPr lang="ko-KR" alt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 에이전트 없는 애플리케이션 중심 </a:t>
              </a:r>
              <a:r>
                <a:rPr lang="en-US" altLang="ko-KR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Hook</a:t>
              </a:r>
              <a:r>
                <a:rPr lang="ko-KR" alt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를 호출 할 수 있습니다</a:t>
              </a:r>
              <a:r>
                <a:rPr lang="en-US" altLang="ko-KR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.</a:t>
              </a:r>
              <a:endParaRPr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endParaRPr>
            </a:p>
          </p:txBody>
        </p:sp>
        <p:sp>
          <p:nvSpPr>
            <p:cNvPr id="889" name="Google Shape;889;p12"/>
            <p:cNvSpPr txBox="1"/>
            <p:nvPr/>
          </p:nvSpPr>
          <p:spPr>
            <a:xfrm>
              <a:off x="6476927" y="3807051"/>
              <a:ext cx="2492329" cy="2923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ko-KR" altLang="en-US" sz="1600">
                  <a:solidFill>
                    <a:srgbClr val="00E29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어플리케이션 프레임워크</a:t>
              </a:r>
              <a:endParaRPr sz="16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endParaRPr>
            </a:p>
          </p:txBody>
        </p:sp>
        <p:sp>
          <p:nvSpPr>
            <p:cNvPr id="890" name="Google Shape;890;p12"/>
            <p:cNvSpPr/>
            <p:nvPr/>
          </p:nvSpPr>
          <p:spPr>
            <a:xfrm>
              <a:off x="6185130" y="3798234"/>
              <a:ext cx="274320" cy="27432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ctr" anchorCtr="0">
              <a:no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3</a:t>
              </a:r>
              <a:endParaRPr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D19D32-BA37-1A46-98B8-E18D57F41DC7}"/>
              </a:ext>
            </a:extLst>
          </p:cNvPr>
          <p:cNvGrpSpPr/>
          <p:nvPr/>
        </p:nvGrpSpPr>
        <p:grpSpPr>
          <a:xfrm>
            <a:off x="6185130" y="2277132"/>
            <a:ext cx="2806398" cy="1276516"/>
            <a:chOff x="6185130" y="2130552"/>
            <a:chExt cx="2806398" cy="1276516"/>
          </a:xfrm>
        </p:grpSpPr>
        <p:sp>
          <p:nvSpPr>
            <p:cNvPr id="892" name="Google Shape;892;p12"/>
            <p:cNvSpPr txBox="1"/>
            <p:nvPr/>
          </p:nvSpPr>
          <p:spPr>
            <a:xfrm>
              <a:off x="6499199" y="2437592"/>
              <a:ext cx="2492329" cy="9694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ko-KR" altLang="en-US" sz="1000" dirty="0">
                  <a:solidFill>
                    <a:srgbClr val="00E296"/>
                  </a:solidFill>
                  <a:latin typeface="Tahoma" panose="020B0604030504040204" pitchFamily="34" charset="0"/>
                  <a:cs typeface="Tahoma" panose="020B0604030504040204" pitchFamily="34" charset="0"/>
                  <a:sym typeface="Roboto"/>
                </a:rPr>
                <a:t>스토리지 계층 제약이 없습니다</a:t>
              </a:r>
              <a:r>
                <a:rPr lang="en-US" altLang="ko-KR" sz="1000" dirty="0">
                  <a:solidFill>
                    <a:srgbClr val="00E29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. </a:t>
              </a:r>
              <a:r>
                <a:rPr lang="ko-KR" alt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다음을 위해 인프라 별 </a:t>
              </a:r>
              <a:r>
                <a:rPr lang="en-US" altLang="ko-KR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API</a:t>
              </a:r>
              <a:r>
                <a:rPr lang="ko-KR" alt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와 통합 </a:t>
              </a:r>
              <a:r>
                <a:rPr lang="en-US" altLang="ko-KR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:</a:t>
              </a:r>
            </a:p>
            <a:p>
              <a:r>
                <a:rPr lang="ko-KR" altLang="en-US" sz="1000" dirty="0">
                  <a:solidFill>
                    <a:srgbClr val="00E296"/>
                  </a:solidFill>
                  <a:latin typeface="Tahoma" panose="020B0604030504040204" pitchFamily="34" charset="0"/>
                  <a:cs typeface="Tahoma" panose="020B0604030504040204" pitchFamily="34" charset="0"/>
                  <a:sym typeface="Roboto"/>
                </a:rPr>
                <a:t>블록 스토리지 공급자</a:t>
              </a:r>
              <a:r>
                <a:rPr lang="en-US" altLang="ko-KR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-</a:t>
              </a:r>
              <a:r>
                <a:rPr lang="ko-KR" alt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스냅 샷 기능</a:t>
              </a:r>
              <a:r>
                <a:rPr lang="en-US" altLang="ko-KR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, </a:t>
              </a:r>
              <a:r>
                <a:rPr lang="ko-KR" alt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스냅 샷 및 블록 복사</a:t>
              </a:r>
            </a:p>
            <a:p>
              <a:r>
                <a:rPr lang="ko-KR" altLang="en-US" sz="1000" dirty="0">
                  <a:solidFill>
                    <a:srgbClr val="00E296"/>
                  </a:solidFill>
                  <a:latin typeface="Tahoma" panose="020B0604030504040204" pitchFamily="34" charset="0"/>
                  <a:cs typeface="Tahoma" panose="020B0604030504040204" pitchFamily="34" charset="0"/>
                  <a:sym typeface="Roboto"/>
                </a:rPr>
                <a:t>개체 </a:t>
              </a:r>
              <a:r>
                <a:rPr lang="en-US" altLang="ko-KR" sz="1000" dirty="0">
                  <a:solidFill>
                    <a:srgbClr val="00E296"/>
                  </a:solidFill>
                  <a:latin typeface="Tahoma" panose="020B0604030504040204" pitchFamily="34" charset="0"/>
                  <a:cs typeface="Tahoma" panose="020B0604030504040204" pitchFamily="34" charset="0"/>
                  <a:sym typeface="Roboto"/>
                </a:rPr>
                <a:t>/ </a:t>
              </a:r>
              <a:r>
                <a:rPr lang="ko-KR" altLang="en-US" sz="1000" dirty="0">
                  <a:solidFill>
                    <a:srgbClr val="00E296"/>
                  </a:solidFill>
                  <a:latin typeface="Tahoma" panose="020B0604030504040204" pitchFamily="34" charset="0"/>
                  <a:cs typeface="Tahoma" panose="020B0604030504040204" pitchFamily="34" charset="0"/>
                  <a:sym typeface="Roboto"/>
                </a:rPr>
                <a:t>파일 공급자</a:t>
              </a:r>
              <a:r>
                <a:rPr lang="en-US" altLang="ko-KR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-S3 </a:t>
              </a:r>
              <a:r>
                <a:rPr lang="ko-KR" alt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호환 개체 저장소 또는 </a:t>
              </a:r>
              <a:r>
                <a:rPr lang="en-US" altLang="ko-KR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NFS</a:t>
              </a:r>
              <a:r>
                <a:rPr lang="ko-KR" alt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와 같은 기타 파일 저장소</a:t>
              </a:r>
              <a:endParaRPr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93" name="Google Shape;893;p12"/>
            <p:cNvSpPr txBox="1"/>
            <p:nvPr/>
          </p:nvSpPr>
          <p:spPr>
            <a:xfrm>
              <a:off x="6476928" y="2130552"/>
              <a:ext cx="2268082" cy="2923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ko-KR" altLang="en-US" sz="1600" dirty="0" err="1">
                  <a:solidFill>
                    <a:srgbClr val="00E29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인프라스트럭처</a:t>
              </a:r>
              <a:r>
                <a:rPr lang="en-US" sz="1600" dirty="0">
                  <a:solidFill>
                    <a:srgbClr val="00E29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 APIs</a:t>
              </a:r>
              <a:endParaRPr sz="16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endParaRPr>
            </a:p>
          </p:txBody>
        </p:sp>
        <p:sp>
          <p:nvSpPr>
            <p:cNvPr id="894" name="Google Shape;894;p12"/>
            <p:cNvSpPr/>
            <p:nvPr/>
          </p:nvSpPr>
          <p:spPr>
            <a:xfrm>
              <a:off x="6185130" y="2175935"/>
              <a:ext cx="274320" cy="27432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ctr" anchorCtr="0">
              <a:no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2</a:t>
              </a:r>
              <a:endParaRPr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endParaRPr>
            </a:p>
          </p:txBody>
        </p:sp>
      </p:grpSp>
      <p:sp>
        <p:nvSpPr>
          <p:cNvPr id="896" name="Google Shape;896;p12"/>
          <p:cNvSpPr/>
          <p:nvPr/>
        </p:nvSpPr>
        <p:spPr>
          <a:xfrm>
            <a:off x="5295899" y="3821651"/>
            <a:ext cx="190500" cy="190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2</a:t>
            </a:r>
            <a:endParaRPr sz="1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"/>
            </a:endParaRPr>
          </a:p>
        </p:txBody>
      </p:sp>
      <p:sp>
        <p:nvSpPr>
          <p:cNvPr id="897" name="Google Shape;897;p12"/>
          <p:cNvSpPr/>
          <p:nvPr/>
        </p:nvSpPr>
        <p:spPr>
          <a:xfrm>
            <a:off x="4199726" y="2383929"/>
            <a:ext cx="190500" cy="190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/>
            <a:r>
              <a:rPr lang="en-US" sz="9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3</a:t>
            </a:r>
            <a:endParaRPr sz="1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AF865DE-CAEA-4666-8AC0-30ED27B3C018}"/>
              </a:ext>
            </a:extLst>
          </p:cNvPr>
          <p:cNvGrpSpPr/>
          <p:nvPr/>
        </p:nvGrpSpPr>
        <p:grpSpPr>
          <a:xfrm>
            <a:off x="1021791" y="1237166"/>
            <a:ext cx="4679507" cy="413649"/>
            <a:chOff x="1021791" y="1237166"/>
            <a:chExt cx="4679507" cy="413649"/>
          </a:xfrm>
        </p:grpSpPr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217D18E2-20AA-444E-8F35-765A6740C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26280" y="1302957"/>
              <a:ext cx="368696" cy="243603"/>
            </a:xfrm>
            <a:prstGeom prst="rect">
              <a:avLst/>
            </a:prstGeom>
          </p:spPr>
        </p:pic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6D8C0E63-5DC8-4FD1-BCBA-23CEDBB5D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1791" y="1238995"/>
              <a:ext cx="362112" cy="368696"/>
            </a:xfrm>
            <a:prstGeom prst="rect">
              <a:avLst/>
            </a:prstGeom>
          </p:spPr>
        </p:pic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FDF27F6E-2333-4CF4-9E59-360DAC248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29662" y="1271892"/>
              <a:ext cx="371636" cy="378923"/>
            </a:xfrm>
            <a:prstGeom prst="rect">
              <a:avLst/>
            </a:prstGeom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14A131AD-9C7E-4836-AF1B-0312E4F7F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485942" y="1237166"/>
              <a:ext cx="362112" cy="392288"/>
            </a:xfrm>
            <a:prstGeom prst="rect">
              <a:avLst/>
            </a:prstGeom>
          </p:spPr>
        </p:pic>
      </p:grpSp>
      <p:pic>
        <p:nvPicPr>
          <p:cNvPr id="67" name="Picture 66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EBCE79E7-229E-41D9-9ECE-D39D46AB1B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14397" y="2489849"/>
            <a:ext cx="647165" cy="369342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9727462-9EA6-404A-8E24-C37C8219D0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41853" y="4120907"/>
            <a:ext cx="279318" cy="23442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6169C7E-CDDD-4ABA-A17A-0D85A15C08A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983786" y="4132245"/>
            <a:ext cx="289292" cy="22943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E14434E-399D-48C4-B49C-B83CFB19E1E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471874" y="4093228"/>
            <a:ext cx="219464" cy="274330"/>
          </a:xfrm>
          <a:prstGeom prst="rect">
            <a:avLst/>
          </a:prstGeom>
        </p:spPr>
      </p:pic>
      <p:pic>
        <p:nvPicPr>
          <p:cNvPr id="71" name="Picture 70" descr="A picture containing drawing&#10;&#10;Description automatically generated">
            <a:extLst>
              <a:ext uri="{FF2B5EF4-FFF2-40B4-BE49-F238E27FC236}">
                <a16:creationId xmlns:a16="http://schemas.microsoft.com/office/drawing/2014/main" id="{7F642577-5957-4E14-988D-2E565A14F271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75562"/>
          <a:stretch/>
        </p:blipFill>
        <p:spPr>
          <a:xfrm>
            <a:off x="697706" y="3561304"/>
            <a:ext cx="248260" cy="219413"/>
          </a:xfrm>
          <a:prstGeom prst="rect">
            <a:avLst/>
          </a:prstGeom>
        </p:spPr>
      </p:pic>
      <p:pic>
        <p:nvPicPr>
          <p:cNvPr id="72" name="Google Shape;681;p9">
            <a:extLst>
              <a:ext uri="{FF2B5EF4-FFF2-40B4-BE49-F238E27FC236}">
                <a16:creationId xmlns:a16="http://schemas.microsoft.com/office/drawing/2014/main" id="{9C8518C8-0B26-412E-A684-7F837112D222}"/>
              </a:ext>
            </a:extLst>
          </p:cNvPr>
          <p:cNvPicPr preferRelativeResize="0"/>
          <p:nvPr/>
        </p:nvPicPr>
        <p:blipFill rotWithShape="1">
          <a:blip r:embed="rId19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69400"/>
          <a:stretch/>
        </p:blipFill>
        <p:spPr>
          <a:xfrm>
            <a:off x="715739" y="4290345"/>
            <a:ext cx="180975" cy="153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2A61B873-E53D-43E3-999A-FD2773BA71D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70508" y="4021895"/>
            <a:ext cx="180975" cy="1619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7C511D0-5FAE-4827-B500-051BECF6060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39961" y="4034725"/>
            <a:ext cx="219075" cy="13335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00FDC604-D9C3-4F77-9DFA-5D6C4DF592E5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r="56204"/>
          <a:stretch/>
        </p:blipFill>
        <p:spPr>
          <a:xfrm>
            <a:off x="728293" y="4002909"/>
            <a:ext cx="168421" cy="180637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D2D0C3EA-2B7D-4AB5-8441-09BF5EF0AF6C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rcRect r="62051"/>
          <a:stretch/>
        </p:blipFill>
        <p:spPr>
          <a:xfrm>
            <a:off x="139510" y="4315945"/>
            <a:ext cx="248423" cy="9717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B99909A-24C0-4368-AEAD-8C1B864C500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92282" y="4251845"/>
            <a:ext cx="139255" cy="186805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243F19F-CEAA-48A7-B8FC-391121F09013}"/>
              </a:ext>
            </a:extLst>
          </p:cNvPr>
          <p:cNvSpPr/>
          <p:nvPr/>
        </p:nvSpPr>
        <p:spPr bwMode="auto">
          <a:xfrm>
            <a:off x="5486399" y="3742929"/>
            <a:ext cx="0" cy="333375"/>
          </a:xfrm>
          <a:custGeom>
            <a:avLst/>
            <a:gdLst>
              <a:gd name="connsiteX0" fmla="*/ 0 w 0"/>
              <a:gd name="connsiteY0" fmla="*/ 0 h 333375"/>
              <a:gd name="connsiteX1" fmla="*/ 0 w 0"/>
              <a:gd name="connsiteY1" fmla="*/ 333375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33375">
                <a:moveTo>
                  <a:pt x="0" y="0"/>
                </a:moveTo>
                <a:lnTo>
                  <a:pt x="0" y="333375"/>
                </a:lnTo>
              </a:path>
            </a:pathLst>
          </a:custGeom>
          <a:noFill/>
          <a:ln w="12700">
            <a:solidFill>
              <a:schemeClr val="bg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3B7DF28-A368-4894-A879-FEF5EA4F7125}"/>
              </a:ext>
            </a:extLst>
          </p:cNvPr>
          <p:cNvSpPr/>
          <p:nvPr/>
        </p:nvSpPr>
        <p:spPr bwMode="auto">
          <a:xfrm>
            <a:off x="5215927" y="3181350"/>
            <a:ext cx="0" cy="333375"/>
          </a:xfrm>
          <a:custGeom>
            <a:avLst/>
            <a:gdLst>
              <a:gd name="connsiteX0" fmla="*/ 0 w 0"/>
              <a:gd name="connsiteY0" fmla="*/ 0 h 333375"/>
              <a:gd name="connsiteX1" fmla="*/ 0 w 0"/>
              <a:gd name="connsiteY1" fmla="*/ 333375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33375">
                <a:moveTo>
                  <a:pt x="0" y="0"/>
                </a:moveTo>
                <a:lnTo>
                  <a:pt x="0" y="333375"/>
                </a:lnTo>
              </a:path>
            </a:pathLst>
          </a:custGeom>
          <a:noFill/>
          <a:ln w="12700">
            <a:solidFill>
              <a:schemeClr val="bg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D01BB52A-8D8C-4EC2-9660-B22C652D6B54}"/>
              </a:ext>
            </a:extLst>
          </p:cNvPr>
          <p:cNvSpPr/>
          <p:nvPr/>
        </p:nvSpPr>
        <p:spPr bwMode="auto">
          <a:xfrm>
            <a:off x="4420153" y="2254250"/>
            <a:ext cx="45719" cy="527379"/>
          </a:xfrm>
          <a:custGeom>
            <a:avLst/>
            <a:gdLst>
              <a:gd name="connsiteX0" fmla="*/ 0 w 0"/>
              <a:gd name="connsiteY0" fmla="*/ 0 h 333375"/>
              <a:gd name="connsiteX1" fmla="*/ 0 w 0"/>
              <a:gd name="connsiteY1" fmla="*/ 333375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33375">
                <a:moveTo>
                  <a:pt x="0" y="0"/>
                </a:moveTo>
                <a:lnTo>
                  <a:pt x="0" y="333375"/>
                </a:lnTo>
              </a:path>
            </a:pathLst>
          </a:custGeom>
          <a:noFill/>
          <a:ln w="12700">
            <a:solidFill>
              <a:schemeClr val="bg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618DD0A3-BBD5-456E-A824-C4FFBB0E54DC}"/>
              </a:ext>
            </a:extLst>
          </p:cNvPr>
          <p:cNvSpPr/>
          <p:nvPr/>
        </p:nvSpPr>
        <p:spPr bwMode="auto">
          <a:xfrm>
            <a:off x="2390250" y="2254250"/>
            <a:ext cx="45719" cy="527379"/>
          </a:xfrm>
          <a:custGeom>
            <a:avLst/>
            <a:gdLst>
              <a:gd name="connsiteX0" fmla="*/ 0 w 0"/>
              <a:gd name="connsiteY0" fmla="*/ 0 h 333375"/>
              <a:gd name="connsiteX1" fmla="*/ 0 w 0"/>
              <a:gd name="connsiteY1" fmla="*/ 333375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33375">
                <a:moveTo>
                  <a:pt x="0" y="0"/>
                </a:moveTo>
                <a:lnTo>
                  <a:pt x="0" y="333375"/>
                </a:lnTo>
              </a:path>
            </a:pathLst>
          </a:custGeom>
          <a:noFill/>
          <a:ln w="12700">
            <a:solidFill>
              <a:schemeClr val="bg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8DBC3E73-3611-4DA7-91AD-85C32856C98B}"/>
              </a:ext>
            </a:extLst>
          </p:cNvPr>
          <p:cNvSpPr/>
          <p:nvPr/>
        </p:nvSpPr>
        <p:spPr bwMode="auto">
          <a:xfrm rot="16200000">
            <a:off x="4922342" y="1918811"/>
            <a:ext cx="45719" cy="527379"/>
          </a:xfrm>
          <a:custGeom>
            <a:avLst/>
            <a:gdLst>
              <a:gd name="connsiteX0" fmla="*/ 0 w 0"/>
              <a:gd name="connsiteY0" fmla="*/ 0 h 333375"/>
              <a:gd name="connsiteX1" fmla="*/ 0 w 0"/>
              <a:gd name="connsiteY1" fmla="*/ 333375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33375">
                <a:moveTo>
                  <a:pt x="0" y="0"/>
                </a:moveTo>
                <a:lnTo>
                  <a:pt x="0" y="333375"/>
                </a:lnTo>
              </a:path>
            </a:pathLst>
          </a:custGeom>
          <a:noFill/>
          <a:ln w="12700">
            <a:solidFill>
              <a:schemeClr val="bg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0BC13AC5-AAB1-42B8-86AE-CA5BFE436222}"/>
              </a:ext>
            </a:extLst>
          </p:cNvPr>
          <p:cNvSpPr/>
          <p:nvPr/>
        </p:nvSpPr>
        <p:spPr bwMode="auto">
          <a:xfrm rot="16200000">
            <a:off x="3836450" y="616860"/>
            <a:ext cx="60874" cy="2542645"/>
          </a:xfrm>
          <a:custGeom>
            <a:avLst/>
            <a:gdLst>
              <a:gd name="connsiteX0" fmla="*/ 0 w 0"/>
              <a:gd name="connsiteY0" fmla="*/ 0 h 333375"/>
              <a:gd name="connsiteX1" fmla="*/ 0 w 0"/>
              <a:gd name="connsiteY1" fmla="*/ 333375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33375">
                <a:moveTo>
                  <a:pt x="0" y="0"/>
                </a:moveTo>
                <a:lnTo>
                  <a:pt x="0" y="333375"/>
                </a:lnTo>
              </a:path>
            </a:pathLst>
          </a:custGeom>
          <a:noFill/>
          <a:ln w="12700">
            <a:solidFill>
              <a:schemeClr val="bg1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311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5" grpId="0" animBg="1"/>
      <p:bldP spid="56" grpId="0" animBg="1"/>
      <p:bldP spid="57" grpId="0" animBg="1"/>
      <p:bldP spid="58" grpId="0" animBg="1"/>
      <p:bldP spid="5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3"/>
          <p:cNvSpPr txBox="1">
            <a:spLocks noGrp="1"/>
          </p:cNvSpPr>
          <p:nvPr>
            <p:ph type="title"/>
          </p:nvPr>
        </p:nvSpPr>
        <p:spPr>
          <a:xfrm>
            <a:off x="359999" y="171451"/>
            <a:ext cx="8425225" cy="84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>
              <a:buClr>
                <a:schemeClr val="accent1"/>
              </a:buClr>
            </a:pPr>
            <a:r>
              <a:rPr lang="ko-KR" altLang="en-US" sz="3200" dirty="0">
                <a:solidFill>
                  <a:schemeClr val="accent1"/>
                </a:solidFill>
              </a:rPr>
              <a:t>다중 계층 데이터 수집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ko-KR" altLang="en-US" sz="2000" dirty="0">
                <a:solidFill>
                  <a:schemeClr val="bg1"/>
                </a:solidFill>
              </a:rPr>
              <a:t>강력한 확장성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간편한 구현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29" name="Google Shape;259;p24">
            <a:extLst>
              <a:ext uri="{FF2B5EF4-FFF2-40B4-BE49-F238E27FC236}">
                <a16:creationId xmlns:a16="http://schemas.microsoft.com/office/drawing/2014/main" id="{C1D65417-DEC9-4D4C-BDAC-4EEA985035A8}"/>
              </a:ext>
            </a:extLst>
          </p:cNvPr>
          <p:cNvSpPr/>
          <p:nvPr/>
        </p:nvSpPr>
        <p:spPr>
          <a:xfrm>
            <a:off x="4681905" y="1624603"/>
            <a:ext cx="2244835" cy="2861800"/>
          </a:xfrm>
          <a:prstGeom prst="roundRect">
            <a:avLst>
              <a:gd name="adj" fmla="val 7381"/>
            </a:avLst>
          </a:prstGeom>
          <a:noFill/>
          <a:ln w="19050" cap="flat" cmpd="sng">
            <a:solidFill>
              <a:schemeClr val="bg1"/>
            </a:solidFill>
            <a:prstDash val="sys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" name="Google Shape;272;p24">
            <a:extLst>
              <a:ext uri="{FF2B5EF4-FFF2-40B4-BE49-F238E27FC236}">
                <a16:creationId xmlns:a16="http://schemas.microsoft.com/office/drawing/2014/main" id="{C4E4C64B-51E3-4F9A-84DF-ADF685B6E5D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924" y="1883648"/>
            <a:ext cx="519904" cy="51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277;p24">
            <a:extLst>
              <a:ext uri="{FF2B5EF4-FFF2-40B4-BE49-F238E27FC236}">
                <a16:creationId xmlns:a16="http://schemas.microsoft.com/office/drawing/2014/main" id="{9F667B50-7A3D-4586-8881-D04DCB88AAE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7755" y="1538264"/>
            <a:ext cx="356525" cy="345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272;p24">
            <a:extLst>
              <a:ext uri="{FF2B5EF4-FFF2-40B4-BE49-F238E27FC236}">
                <a16:creationId xmlns:a16="http://schemas.microsoft.com/office/drawing/2014/main" id="{190699CB-C81C-479D-82E2-4C4B8867AE0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5455" y="1883648"/>
            <a:ext cx="519904" cy="51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649;p35">
            <a:extLst>
              <a:ext uri="{FF2B5EF4-FFF2-40B4-BE49-F238E27FC236}">
                <a16:creationId xmlns:a16="http://schemas.microsoft.com/office/drawing/2014/main" id="{5407A1B2-6A12-4BC2-99D4-69E13C1F8DB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8924" y="3726576"/>
            <a:ext cx="519904" cy="519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649;p35">
            <a:extLst>
              <a:ext uri="{FF2B5EF4-FFF2-40B4-BE49-F238E27FC236}">
                <a16:creationId xmlns:a16="http://schemas.microsoft.com/office/drawing/2014/main" id="{48547FFC-CAE2-4E25-810C-914CF9C98AB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5455" y="3726576"/>
            <a:ext cx="519904" cy="519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727;p9">
            <a:extLst>
              <a:ext uri="{FF2B5EF4-FFF2-40B4-BE49-F238E27FC236}">
                <a16:creationId xmlns:a16="http://schemas.microsoft.com/office/drawing/2014/main" id="{0EB8C7FD-C646-4352-9860-2F7455FD5BB8}"/>
              </a:ext>
            </a:extLst>
          </p:cNvPr>
          <p:cNvPicPr preferRelativeResize="0"/>
          <p:nvPr/>
        </p:nvPicPr>
        <p:blipFill rotWithShape="1">
          <a:blip r:embed="rId6">
            <a:alphaModFix/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66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5031062" y="2962146"/>
            <a:ext cx="584534" cy="3977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D73D447-7444-42D7-9C1E-97587372FFA3}"/>
              </a:ext>
            </a:extLst>
          </p:cNvPr>
          <p:cNvGrpSpPr/>
          <p:nvPr/>
        </p:nvGrpSpPr>
        <p:grpSpPr>
          <a:xfrm>
            <a:off x="6055589" y="2876287"/>
            <a:ext cx="445344" cy="506587"/>
            <a:chOff x="5050703" y="3049487"/>
            <a:chExt cx="627498" cy="713792"/>
          </a:xfrm>
        </p:grpSpPr>
        <p:pic>
          <p:nvPicPr>
            <p:cNvPr id="37" name="Google Shape;725;p9">
              <a:extLst>
                <a:ext uri="{FF2B5EF4-FFF2-40B4-BE49-F238E27FC236}">
                  <a16:creationId xmlns:a16="http://schemas.microsoft.com/office/drawing/2014/main" id="{9BBFE49B-8B6B-4C76-92FC-CB098058F7C8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 contrast="55000"/>
                      </a14:imgEffect>
                    </a14:imgLayer>
                  </a14:imgProps>
                </a:ext>
              </a:extLst>
            </a:blip>
            <a:srcRect t="78495"/>
            <a:stretch/>
          </p:blipFill>
          <p:spPr>
            <a:xfrm>
              <a:off x="5050703" y="3628333"/>
              <a:ext cx="627498" cy="1349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599D5568-EDBB-404E-93AE-3C5F6D685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071262" y="3049487"/>
              <a:ext cx="527228" cy="59637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2E818D8-688F-43B3-9E65-30AB25FE70E3}"/>
              </a:ext>
            </a:extLst>
          </p:cNvPr>
          <p:cNvSpPr txBox="1"/>
          <p:nvPr/>
        </p:nvSpPr>
        <p:spPr>
          <a:xfrm>
            <a:off x="5024617" y="2459456"/>
            <a:ext cx="588517" cy="10710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+mn-lt"/>
              </a:rPr>
              <a:t>Microservices I</a:t>
            </a:r>
            <a:endParaRPr lang="ru-RU" sz="8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A347A29-F7C8-4F0E-9B6B-2E34A7F07EBC}"/>
              </a:ext>
            </a:extLst>
          </p:cNvPr>
          <p:cNvSpPr txBox="1"/>
          <p:nvPr/>
        </p:nvSpPr>
        <p:spPr>
          <a:xfrm>
            <a:off x="5924413" y="2459456"/>
            <a:ext cx="621987" cy="10710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+mn-lt"/>
              </a:rPr>
              <a:t>Microservices II</a:t>
            </a:r>
            <a:endParaRPr lang="ru-RU" sz="8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01689D-5D55-420E-B235-76CFC042A180}"/>
              </a:ext>
            </a:extLst>
          </p:cNvPr>
          <p:cNvSpPr txBox="1"/>
          <p:nvPr/>
        </p:nvSpPr>
        <p:spPr>
          <a:xfrm>
            <a:off x="7153304" y="3931278"/>
            <a:ext cx="1032335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1100">
                <a:solidFill>
                  <a:schemeClr val="bg1"/>
                </a:solidFill>
                <a:latin typeface="+mn-lt"/>
              </a:rPr>
              <a:t>스토리지 스냅샷</a:t>
            </a:r>
            <a:endParaRPr lang="ru-RU" sz="11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F6F4E1A-6E9A-4335-B831-E3C8E0C1C0B5}"/>
              </a:ext>
            </a:extLst>
          </p:cNvPr>
          <p:cNvSpPr txBox="1"/>
          <p:nvPr/>
        </p:nvSpPr>
        <p:spPr>
          <a:xfrm>
            <a:off x="5251477" y="1398045"/>
            <a:ext cx="1077218" cy="1692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  <a:latin typeface="+mn-lt"/>
              </a:rPr>
              <a:t>클라우드 </a:t>
            </a:r>
            <a:r>
              <a:rPr lang="ko-KR" altLang="en-US" sz="1100">
                <a:solidFill>
                  <a:schemeClr val="bg1"/>
                </a:solidFill>
                <a:latin typeface="+mn-lt"/>
              </a:rPr>
              <a:t>자체 앱</a:t>
            </a:r>
            <a:endParaRPr lang="ru-RU" sz="11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AEFE8C1-B638-4711-AEF4-4B896D491CB9}"/>
              </a:ext>
            </a:extLst>
          </p:cNvPr>
          <p:cNvSpPr txBox="1"/>
          <p:nvPr/>
        </p:nvSpPr>
        <p:spPr>
          <a:xfrm>
            <a:off x="2863180" y="3021557"/>
            <a:ext cx="1498808" cy="33855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ko-KR" altLang="en-US" sz="1100" dirty="0">
                <a:solidFill>
                  <a:schemeClr val="bg1"/>
                </a:solidFill>
                <a:latin typeface="+mn-lt"/>
              </a:rPr>
              <a:t>데이터 서비스 별 도구</a:t>
            </a:r>
            <a:r>
              <a:rPr lang="en-US" sz="1100" dirty="0">
                <a:solidFill>
                  <a:schemeClr val="bg1"/>
                </a:solidFill>
                <a:latin typeface="+mn-lt"/>
              </a:rPr>
              <a:t>:</a:t>
            </a:r>
          </a:p>
          <a:p>
            <a:pPr algn="r"/>
            <a:r>
              <a:rPr lang="en-US" sz="1100" dirty="0">
                <a:solidFill>
                  <a:schemeClr val="bg1"/>
                </a:solidFill>
                <a:latin typeface="+mn-lt"/>
              </a:rPr>
              <a:t>EG. </a:t>
            </a:r>
            <a:r>
              <a:rPr lang="en-US" sz="1100" dirty="0" err="1">
                <a:solidFill>
                  <a:schemeClr val="bg1"/>
                </a:solidFill>
                <a:latin typeface="+mn-lt"/>
              </a:rPr>
              <a:t>MySQLDump</a:t>
            </a:r>
            <a:endParaRPr lang="ru-RU" sz="11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E53EA8C-08FE-4B5F-BF64-556D3A85F8A3}"/>
              </a:ext>
            </a:extLst>
          </p:cNvPr>
          <p:cNvSpPr txBox="1"/>
          <p:nvPr/>
        </p:nvSpPr>
        <p:spPr>
          <a:xfrm>
            <a:off x="7164628" y="3021557"/>
            <a:ext cx="1434688" cy="33855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데이터 서비스 별 도구</a:t>
            </a:r>
            <a:r>
              <a:rPr lang="en-US" sz="1100" dirty="0">
                <a:solidFill>
                  <a:schemeClr val="bg1"/>
                </a:solidFill>
                <a:latin typeface="+mn-lt"/>
              </a:rPr>
              <a:t>:</a:t>
            </a:r>
          </a:p>
          <a:p>
            <a:r>
              <a:rPr lang="en-US" sz="1100" dirty="0">
                <a:solidFill>
                  <a:schemeClr val="bg1"/>
                </a:solidFill>
                <a:latin typeface="+mn-lt"/>
              </a:rPr>
              <a:t>EG. </a:t>
            </a:r>
            <a:r>
              <a:rPr lang="en-US" sz="1100" dirty="0" err="1">
                <a:solidFill>
                  <a:schemeClr val="bg1"/>
                </a:solidFill>
                <a:latin typeface="+mn-lt"/>
              </a:rPr>
              <a:t>Wal_E</a:t>
            </a:r>
            <a:endParaRPr lang="ru-RU" sz="11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2BD1B94-CE9C-41B5-89C9-8918DFB0042E}"/>
              </a:ext>
            </a:extLst>
          </p:cNvPr>
          <p:cNvSpPr txBox="1"/>
          <p:nvPr/>
        </p:nvSpPr>
        <p:spPr>
          <a:xfrm>
            <a:off x="7164629" y="1275192"/>
            <a:ext cx="1774418" cy="33855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+mn-lt"/>
              </a:rPr>
              <a:t>1. </a:t>
            </a:r>
            <a:r>
              <a:rPr lang="ko-KR" altLang="en-US" sz="1100" dirty="0">
                <a:solidFill>
                  <a:schemeClr val="bg1"/>
                </a:solidFill>
                <a:latin typeface="+mn-lt"/>
              </a:rPr>
              <a:t>어플리케이션 구성 요소들을 검색</a:t>
            </a:r>
            <a:endParaRPr lang="ru-RU" sz="11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9B192BF-5E48-484A-A785-E2A7884C0C2A}"/>
              </a:ext>
            </a:extLst>
          </p:cNvPr>
          <p:cNvSpPr txBox="1"/>
          <p:nvPr/>
        </p:nvSpPr>
        <p:spPr>
          <a:xfrm>
            <a:off x="7164628" y="2043217"/>
            <a:ext cx="1774418" cy="84638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+mn-lt"/>
              </a:rPr>
              <a:t>2. </a:t>
            </a:r>
            <a:r>
              <a:rPr lang="ko-KR" altLang="en-US" sz="1100" dirty="0">
                <a:solidFill>
                  <a:schemeClr val="bg1"/>
                </a:solidFill>
                <a:latin typeface="+mn-lt"/>
              </a:rPr>
              <a:t>일관된 애플리케이션 유지 방식으로 데이터 서비스 및 스토리지 계층 전반에 걸친 최상의 도구 실행</a:t>
            </a:r>
            <a:endParaRPr lang="ru-RU" sz="11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ED0FE1E-F0EA-4248-83A0-578A21B7E8C6}"/>
              </a:ext>
            </a:extLst>
          </p:cNvPr>
          <p:cNvSpPr/>
          <p:nvPr/>
        </p:nvSpPr>
        <p:spPr bwMode="auto">
          <a:xfrm>
            <a:off x="6546400" y="4028982"/>
            <a:ext cx="543603" cy="0"/>
          </a:xfrm>
          <a:custGeom>
            <a:avLst/>
            <a:gdLst>
              <a:gd name="connsiteX0" fmla="*/ 0 w 624840"/>
              <a:gd name="connsiteY0" fmla="*/ 0 h 0"/>
              <a:gd name="connsiteX1" fmla="*/ 624840 w 6248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24840">
                <a:moveTo>
                  <a:pt x="0" y="0"/>
                </a:moveTo>
                <a:lnTo>
                  <a:pt x="624840" y="0"/>
                </a:lnTo>
              </a:path>
            </a:pathLst>
          </a:custGeom>
          <a:noFill/>
          <a:ln w="952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6E3C3A06-13BC-4497-A89B-B654BEE4E90B}"/>
              </a:ext>
            </a:extLst>
          </p:cNvPr>
          <p:cNvSpPr/>
          <p:nvPr/>
        </p:nvSpPr>
        <p:spPr bwMode="auto">
          <a:xfrm>
            <a:off x="6546400" y="3173803"/>
            <a:ext cx="543603" cy="0"/>
          </a:xfrm>
          <a:custGeom>
            <a:avLst/>
            <a:gdLst>
              <a:gd name="connsiteX0" fmla="*/ 0 w 624840"/>
              <a:gd name="connsiteY0" fmla="*/ 0 h 0"/>
              <a:gd name="connsiteX1" fmla="*/ 624840 w 6248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24840">
                <a:moveTo>
                  <a:pt x="0" y="0"/>
                </a:moveTo>
                <a:lnTo>
                  <a:pt x="624840" y="0"/>
                </a:lnTo>
              </a:path>
            </a:pathLst>
          </a:custGeom>
          <a:noFill/>
          <a:ln w="952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8D235386-FC1F-4746-9D7A-FB549759204A}"/>
              </a:ext>
            </a:extLst>
          </p:cNvPr>
          <p:cNvSpPr/>
          <p:nvPr/>
        </p:nvSpPr>
        <p:spPr bwMode="auto">
          <a:xfrm>
            <a:off x="4410103" y="3173803"/>
            <a:ext cx="543603" cy="0"/>
          </a:xfrm>
          <a:custGeom>
            <a:avLst/>
            <a:gdLst>
              <a:gd name="connsiteX0" fmla="*/ 0 w 624840"/>
              <a:gd name="connsiteY0" fmla="*/ 0 h 0"/>
              <a:gd name="connsiteX1" fmla="*/ 624840 w 62484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24840">
                <a:moveTo>
                  <a:pt x="0" y="0"/>
                </a:moveTo>
                <a:lnTo>
                  <a:pt x="624840" y="0"/>
                </a:lnTo>
              </a:path>
            </a:pathLst>
          </a:custGeom>
          <a:noFill/>
          <a:ln w="952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76B565-8032-4459-A93E-351F4CDF922B}"/>
              </a:ext>
            </a:extLst>
          </p:cNvPr>
          <p:cNvSpPr/>
          <p:nvPr/>
        </p:nvSpPr>
        <p:spPr bwMode="auto">
          <a:xfrm>
            <a:off x="6546400" y="2263249"/>
            <a:ext cx="556330" cy="740149"/>
          </a:xfrm>
          <a:custGeom>
            <a:avLst/>
            <a:gdLst>
              <a:gd name="connsiteX0" fmla="*/ 609600 w 609600"/>
              <a:gd name="connsiteY0" fmla="*/ 0 h 1950720"/>
              <a:gd name="connsiteX1" fmla="*/ 228600 w 609600"/>
              <a:gd name="connsiteY1" fmla="*/ 0 h 1950720"/>
              <a:gd name="connsiteX2" fmla="*/ 228600 w 609600"/>
              <a:gd name="connsiteY2" fmla="*/ 1950720 h 1950720"/>
              <a:gd name="connsiteX3" fmla="*/ 0 w 609600"/>
              <a:gd name="connsiteY3" fmla="*/ 1950720 h 1950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" h="1950720">
                <a:moveTo>
                  <a:pt x="609600" y="0"/>
                </a:moveTo>
                <a:lnTo>
                  <a:pt x="228600" y="0"/>
                </a:lnTo>
                <a:lnTo>
                  <a:pt x="228600" y="1950720"/>
                </a:lnTo>
                <a:lnTo>
                  <a:pt x="0" y="1950720"/>
                </a:lnTo>
              </a:path>
            </a:pathLst>
          </a:custGeom>
          <a:noFill/>
          <a:ln w="952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135CFE7-F035-4850-9780-C4ED243EEE06}"/>
              </a:ext>
            </a:extLst>
          </p:cNvPr>
          <p:cNvSpPr/>
          <p:nvPr/>
        </p:nvSpPr>
        <p:spPr bwMode="auto">
          <a:xfrm>
            <a:off x="6559127" y="2395069"/>
            <a:ext cx="543603" cy="1521215"/>
          </a:xfrm>
          <a:custGeom>
            <a:avLst/>
            <a:gdLst>
              <a:gd name="connsiteX0" fmla="*/ 624840 w 624840"/>
              <a:gd name="connsiteY0" fmla="*/ 0 h 1973580"/>
              <a:gd name="connsiteX1" fmla="*/ 335280 w 624840"/>
              <a:gd name="connsiteY1" fmla="*/ 0 h 1973580"/>
              <a:gd name="connsiteX2" fmla="*/ 335280 w 624840"/>
              <a:gd name="connsiteY2" fmla="*/ 1973580 h 1973580"/>
              <a:gd name="connsiteX3" fmla="*/ 0 w 624840"/>
              <a:gd name="connsiteY3" fmla="*/ 1973580 h 1973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40" h="1973580">
                <a:moveTo>
                  <a:pt x="624840" y="0"/>
                </a:moveTo>
                <a:lnTo>
                  <a:pt x="335280" y="0"/>
                </a:lnTo>
                <a:lnTo>
                  <a:pt x="335280" y="1973580"/>
                </a:lnTo>
                <a:lnTo>
                  <a:pt x="0" y="1973580"/>
                </a:lnTo>
              </a:path>
            </a:pathLst>
          </a:custGeom>
          <a:noFill/>
          <a:ln w="952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3EAD917-B0AC-4BDB-922F-AF36068E1EC0}"/>
              </a:ext>
            </a:extLst>
          </p:cNvPr>
          <p:cNvSpPr/>
          <p:nvPr/>
        </p:nvSpPr>
        <p:spPr bwMode="auto">
          <a:xfrm>
            <a:off x="6519352" y="1410409"/>
            <a:ext cx="583378" cy="656301"/>
          </a:xfrm>
          <a:custGeom>
            <a:avLst/>
            <a:gdLst>
              <a:gd name="connsiteX0" fmla="*/ 670560 w 670560"/>
              <a:gd name="connsiteY0" fmla="*/ 0 h 754380"/>
              <a:gd name="connsiteX1" fmla="*/ 152400 w 670560"/>
              <a:gd name="connsiteY1" fmla="*/ 0 h 754380"/>
              <a:gd name="connsiteX2" fmla="*/ 152400 w 670560"/>
              <a:gd name="connsiteY2" fmla="*/ 754380 h 754380"/>
              <a:gd name="connsiteX3" fmla="*/ 0 w 670560"/>
              <a:gd name="connsiteY3" fmla="*/ 754380 h 754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0560" h="754380">
                <a:moveTo>
                  <a:pt x="670560" y="0"/>
                </a:moveTo>
                <a:lnTo>
                  <a:pt x="152400" y="0"/>
                </a:lnTo>
                <a:lnTo>
                  <a:pt x="152400" y="754380"/>
                </a:lnTo>
                <a:lnTo>
                  <a:pt x="0" y="754380"/>
                </a:lnTo>
              </a:path>
            </a:pathLst>
          </a:custGeom>
          <a:noFill/>
          <a:ln w="952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657DD36-5935-4315-A556-4AB24B0561C4}"/>
              </a:ext>
            </a:extLst>
          </p:cNvPr>
          <p:cNvGrpSpPr/>
          <p:nvPr/>
        </p:nvGrpSpPr>
        <p:grpSpPr>
          <a:xfrm>
            <a:off x="136149" y="1277334"/>
            <a:ext cx="2378451" cy="3354051"/>
            <a:chOff x="115421" y="1277664"/>
            <a:chExt cx="2399179" cy="3383280"/>
          </a:xfrm>
        </p:grpSpPr>
        <p:pic>
          <p:nvPicPr>
            <p:cNvPr id="928" name="Google Shape;928;p13"/>
            <p:cNvPicPr preferRelativeResize="0">
              <a:picLocks noChangeAspect="1"/>
            </p:cNvPicPr>
            <p:nvPr/>
          </p:nvPicPr>
          <p:blipFill rotWithShape="1">
            <a:blip r:embed="rId12">
              <a:alphaModFix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00000" contrast="29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 flipH="1">
              <a:off x="1893814" y="3173308"/>
              <a:ext cx="276711" cy="2767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9" name="Google Shape;929;p13"/>
            <p:cNvSpPr txBox="1"/>
            <p:nvPr/>
          </p:nvSpPr>
          <p:spPr>
            <a:xfrm>
              <a:off x="1052656" y="3934356"/>
              <a:ext cx="1095172" cy="3231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Extensible blueprints</a:t>
              </a:r>
              <a:endParaRPr sz="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933" name="Google Shape;933;p13"/>
            <p:cNvPicPr preferRelativeResize="0"/>
            <p:nvPr/>
          </p:nvPicPr>
          <p:blipFill rotWithShape="1">
            <a:blip r:embed="rId14"/>
            <a:srcRect/>
            <a:stretch/>
          </p:blipFill>
          <p:spPr>
            <a:xfrm>
              <a:off x="1376176" y="2446372"/>
              <a:ext cx="495300" cy="4908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727;p9">
              <a:extLst>
                <a:ext uri="{FF2B5EF4-FFF2-40B4-BE49-F238E27FC236}">
                  <a16:creationId xmlns:a16="http://schemas.microsoft.com/office/drawing/2014/main" id="{1ED5C195-0C26-49D0-8EF9-9607E58F8E68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66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1257861" y="1509702"/>
              <a:ext cx="780102" cy="53079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F98B2AF9-1BB7-4F4D-B165-3AD83DF9C597}"/>
                </a:ext>
              </a:extLst>
            </p:cNvPr>
            <p:cNvGrpSpPr/>
            <p:nvPr/>
          </p:nvGrpSpPr>
          <p:grpSpPr>
            <a:xfrm>
              <a:off x="115421" y="3874597"/>
              <a:ext cx="1065884" cy="639067"/>
              <a:chOff x="6035794" y="810442"/>
              <a:chExt cx="1065884" cy="639067"/>
            </a:xfrm>
          </p:grpSpPr>
          <p:pic>
            <p:nvPicPr>
              <p:cNvPr id="72" name="Google Shape;731;p9">
                <a:extLst>
                  <a:ext uri="{FF2B5EF4-FFF2-40B4-BE49-F238E27FC236}">
                    <a16:creationId xmlns:a16="http://schemas.microsoft.com/office/drawing/2014/main" id="{F88BBEB9-E09E-42FD-87BA-877842E4834A}"/>
                  </a:ext>
                </a:extLst>
              </p:cNvPr>
              <p:cNvPicPr preferRelativeResize="0"/>
              <p:nvPr/>
            </p:nvPicPr>
            <p:blipFill rotWithShape="1">
              <a:blip r:embed="rId15"/>
              <a:srcRect/>
              <a:stretch/>
            </p:blipFill>
            <p:spPr>
              <a:xfrm>
                <a:off x="6365179" y="810442"/>
                <a:ext cx="407115" cy="40711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3" name="Google Shape;732;p9">
                <a:extLst>
                  <a:ext uri="{FF2B5EF4-FFF2-40B4-BE49-F238E27FC236}">
                    <a16:creationId xmlns:a16="http://schemas.microsoft.com/office/drawing/2014/main" id="{C9EEB874-C371-4E8C-A6BF-54B57A566BDA}"/>
                  </a:ext>
                </a:extLst>
              </p:cNvPr>
              <p:cNvSpPr/>
              <p:nvPr/>
            </p:nvSpPr>
            <p:spPr>
              <a:xfrm>
                <a:off x="6035794" y="1264863"/>
                <a:ext cx="1065884" cy="1846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13" tIns="22850" rIns="45713" bIns="22850" anchor="t" anchorCtr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 Condensed"/>
                  </a:rPr>
                  <a:t>Amazon RDS</a:t>
                </a:r>
                <a:endParaRPr sz="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5EE8DED-BA64-4504-ABAF-607EC2F5C7A8}"/>
                </a:ext>
              </a:extLst>
            </p:cNvPr>
            <p:cNvGrpSpPr/>
            <p:nvPr/>
          </p:nvGrpSpPr>
          <p:grpSpPr>
            <a:xfrm>
              <a:off x="340205" y="1277664"/>
              <a:ext cx="627498" cy="675622"/>
              <a:chOff x="2231353" y="752909"/>
              <a:chExt cx="627498" cy="675622"/>
            </a:xfrm>
          </p:grpSpPr>
          <p:pic>
            <p:nvPicPr>
              <p:cNvPr id="70" name="Google Shape;725;p9">
                <a:extLst>
                  <a:ext uri="{FF2B5EF4-FFF2-40B4-BE49-F238E27FC236}">
                    <a16:creationId xmlns:a16="http://schemas.microsoft.com/office/drawing/2014/main" id="{85FADFF0-A6EC-4E31-A90D-5D956D7FB9DF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 contrast="55000"/>
                        </a14:imgEffect>
                      </a14:imgLayer>
                    </a14:imgProps>
                  </a:ext>
                </a:extLst>
              </a:blip>
              <a:srcRect t="78495"/>
              <a:stretch/>
            </p:blipFill>
            <p:spPr>
              <a:xfrm>
                <a:off x="2231353" y="1293585"/>
                <a:ext cx="627498" cy="13494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4C5C9F86-A918-491B-A6D2-4C8D595FBA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271129" y="752909"/>
                <a:ext cx="493483" cy="558203"/>
              </a:xfrm>
              <a:prstGeom prst="rect">
                <a:avLst/>
              </a:prstGeom>
            </p:spPr>
          </p:pic>
        </p:grpSp>
        <p:pic>
          <p:nvPicPr>
            <p:cNvPr id="65" name="Picture 6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8A8A011-709E-409E-9475-47F55E545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94697" y="2153779"/>
              <a:ext cx="673006" cy="788704"/>
            </a:xfrm>
            <a:prstGeom prst="rect">
              <a:avLst/>
            </a:prstGeom>
          </p:spPr>
        </p:pic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A37F1B9-B424-4653-950C-35AF1F1029CA}"/>
                </a:ext>
              </a:extLst>
            </p:cNvPr>
            <p:cNvGrpSpPr/>
            <p:nvPr/>
          </p:nvGrpSpPr>
          <p:grpSpPr>
            <a:xfrm>
              <a:off x="270727" y="3051453"/>
              <a:ext cx="756002" cy="504720"/>
              <a:chOff x="5202969" y="887301"/>
              <a:chExt cx="520861" cy="347736"/>
            </a:xfrm>
          </p:grpSpPr>
          <p:pic>
            <p:nvPicPr>
              <p:cNvPr id="68" name="Google Shape;728;p9">
                <a:extLst>
                  <a:ext uri="{FF2B5EF4-FFF2-40B4-BE49-F238E27FC236}">
                    <a16:creationId xmlns:a16="http://schemas.microsoft.com/office/drawing/2014/main" id="{A0FF707E-6FED-4F24-AB73-F6CF3D1B3EF2}"/>
                  </a:ext>
                </a:extLst>
              </p:cNvPr>
              <p:cNvPicPr preferRelativeResize="0"/>
              <p:nvPr/>
            </p:nvPicPr>
            <p:blipFill rotWithShape="1">
              <a:blip r:embed="rId17"/>
              <a:srcRect/>
              <a:stretch/>
            </p:blipFill>
            <p:spPr>
              <a:xfrm>
                <a:off x="5202969" y="887301"/>
                <a:ext cx="520358" cy="3469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" name="Google Shape;728;p9">
                <a:extLst>
                  <a:ext uri="{FF2B5EF4-FFF2-40B4-BE49-F238E27FC236}">
                    <a16:creationId xmlns:a16="http://schemas.microsoft.com/office/drawing/2014/main" id="{EA23724D-A0F5-4E93-810F-F6684173370A}"/>
                  </a:ext>
                </a:extLst>
              </p:cNvPr>
              <p:cNvPicPr preferRelativeResize="0"/>
              <p:nvPr/>
            </p:nvPicPr>
            <p:blipFill rotWithShape="1">
              <a:blip r:embed="rId18">
                <a:alphaModFix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rcRect t="69057"/>
              <a:stretch/>
            </p:blipFill>
            <p:spPr>
              <a:xfrm>
                <a:off x="5203472" y="1127181"/>
                <a:ext cx="520358" cy="1078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816E056-8DB5-4480-9992-169DBF4B351B}"/>
                </a:ext>
              </a:extLst>
            </p:cNvPr>
            <p:cNvSpPr/>
            <p:nvPr/>
          </p:nvSpPr>
          <p:spPr bwMode="auto">
            <a:xfrm>
              <a:off x="2514600" y="1277664"/>
              <a:ext cx="0" cy="3383280"/>
            </a:xfrm>
            <a:custGeom>
              <a:avLst/>
              <a:gdLst>
                <a:gd name="connsiteX0" fmla="*/ 0 w 0"/>
                <a:gd name="connsiteY0" fmla="*/ 0 h 3383280"/>
                <a:gd name="connsiteX1" fmla="*/ 0 w 0"/>
                <a:gd name="connsiteY1" fmla="*/ 3383280 h 338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383280">
                  <a:moveTo>
                    <a:pt x="0" y="0"/>
                  </a:moveTo>
                  <a:lnTo>
                    <a:pt x="0" y="3383280"/>
                  </a:lnTo>
                </a:path>
              </a:pathLst>
            </a:custGeom>
            <a:noFill/>
            <a:ln w="12700">
              <a:gradFill>
                <a:gsLst>
                  <a:gs pos="0">
                    <a:schemeClr val="bg1">
                      <a:alpha val="0"/>
                    </a:schemeClr>
                  </a:gs>
                  <a:gs pos="52200">
                    <a:srgbClr val="FFFFFF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6" name="Picture 1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4D5036B7-AB77-49E2-93DD-B86BBB1F7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274970" y="3214567"/>
              <a:ext cx="662384" cy="66238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7" grpId="0"/>
      <p:bldP spid="41" grpId="0"/>
      <p:bldP spid="8" grpId="0"/>
      <p:bldP spid="8" grpId="1"/>
      <p:bldP spid="43" grpId="0"/>
      <p:bldP spid="43" grpId="1"/>
      <p:bldP spid="44" grpId="0"/>
      <p:bldP spid="44" grpId="1"/>
      <p:bldP spid="47" grpId="0"/>
      <p:bldP spid="47" grpId="1"/>
      <p:bldP spid="48" grpId="0"/>
      <p:bldP spid="49" grpId="0"/>
      <p:bldP spid="9" grpId="0" animBg="1"/>
      <p:bldP spid="9" grpId="1" animBg="1"/>
      <p:bldP spid="51" grpId="0" animBg="1"/>
      <p:bldP spid="51" grpId="1" animBg="1"/>
      <p:bldP spid="52" grpId="0" animBg="1"/>
      <p:bldP spid="52" grpId="1" animBg="1"/>
      <p:bldP spid="10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4"/>
          <p:cNvSpPr txBox="1">
            <a:spLocks noGrp="1"/>
          </p:cNvSpPr>
          <p:nvPr>
            <p:ph type="title"/>
          </p:nvPr>
        </p:nvSpPr>
        <p:spPr>
          <a:xfrm>
            <a:off x="359999" y="171451"/>
            <a:ext cx="8425225" cy="84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3200" dirty="0">
                <a:solidFill>
                  <a:schemeClr val="accent1"/>
                </a:solidFill>
              </a:rPr>
              <a:t>K10 </a:t>
            </a:r>
            <a:r>
              <a:rPr lang="ko-KR" altLang="en-US" sz="3200" dirty="0">
                <a:solidFill>
                  <a:schemeClr val="accent1"/>
                </a:solidFill>
              </a:rPr>
              <a:t>일관성 영역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ko-KR" altLang="en-US" sz="2000" dirty="0">
                <a:solidFill>
                  <a:schemeClr val="bg1"/>
                </a:solidFill>
              </a:rPr>
              <a:t>사용 가능한 옵션의 범위</a:t>
            </a:r>
            <a:endParaRPr sz="2000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C6655F8-7F63-4C08-839B-3AB9DF1BFA7A}"/>
              </a:ext>
            </a:extLst>
          </p:cNvPr>
          <p:cNvGrpSpPr/>
          <p:nvPr/>
        </p:nvGrpSpPr>
        <p:grpSpPr>
          <a:xfrm>
            <a:off x="2284956" y="1905675"/>
            <a:ext cx="1777492" cy="2227395"/>
            <a:chOff x="2284956" y="1905675"/>
            <a:chExt cx="1777492" cy="2227395"/>
          </a:xfrm>
        </p:grpSpPr>
        <p:sp>
          <p:nvSpPr>
            <p:cNvPr id="956" name="Google Shape;956;p14"/>
            <p:cNvSpPr txBox="1"/>
            <p:nvPr/>
          </p:nvSpPr>
          <p:spPr>
            <a:xfrm flipH="1">
              <a:off x="2344438" y="2853520"/>
              <a:ext cx="1658530" cy="600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E29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“App” consistent</a:t>
              </a:r>
              <a:endParaRPr sz="18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endParaRPr>
            </a:p>
          </p:txBody>
        </p:sp>
        <p:sp>
          <p:nvSpPr>
            <p:cNvPr id="957" name="Google Shape;957;p14"/>
            <p:cNvSpPr txBox="1"/>
            <p:nvPr/>
          </p:nvSpPr>
          <p:spPr>
            <a:xfrm flipH="1">
              <a:off x="2284956" y="3579092"/>
              <a:ext cx="1777492" cy="5539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pPr algn="ctr">
                <a:buClr>
                  <a:schemeClr val="dk2"/>
                </a:buClr>
                <a:buSzPts val="2000"/>
              </a:pPr>
              <a:r>
                <a:rPr lang="ko-KR" altLang="en-US" sz="11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데이터 서비스 고정</a:t>
              </a:r>
              <a:r>
                <a:rPr lang="en-US" altLang="ko-KR" sz="11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(freeze)</a:t>
              </a:r>
              <a:endParaRPr lang="ko-KR" altLang="en-US" sz="1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endParaRPr>
            </a:p>
            <a:p>
              <a:pPr algn="ctr">
                <a:buClr>
                  <a:schemeClr val="dk2"/>
                </a:buClr>
                <a:buSzPts val="2000"/>
              </a:pPr>
              <a:r>
                <a:rPr lang="ko-KR" altLang="en-US" sz="11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스토리지 스냅 샷</a:t>
              </a:r>
            </a:p>
            <a:p>
              <a:pPr algn="ctr">
                <a:buClr>
                  <a:schemeClr val="dk2"/>
                </a:buClr>
                <a:buSzPts val="2000"/>
              </a:pPr>
              <a:r>
                <a:rPr lang="ko-KR" altLang="en-US" sz="11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데이터 서비스 고정 해제</a:t>
              </a:r>
              <a:endParaRPr sz="1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endParaRPr>
            </a:p>
          </p:txBody>
        </p:sp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4C6251C1-5C8A-416F-ABD5-E4B706ED5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32398" y="1905675"/>
              <a:ext cx="658981" cy="658981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44FC26A-FA7D-4744-B37F-101FBE697E31}"/>
              </a:ext>
            </a:extLst>
          </p:cNvPr>
          <p:cNvGrpSpPr/>
          <p:nvPr/>
        </p:nvGrpSpPr>
        <p:grpSpPr>
          <a:xfrm>
            <a:off x="4665663" y="1911559"/>
            <a:ext cx="1517181" cy="2221511"/>
            <a:chOff x="4590977" y="1911559"/>
            <a:chExt cx="1517181" cy="2221511"/>
          </a:xfrm>
        </p:grpSpPr>
        <p:sp>
          <p:nvSpPr>
            <p:cNvPr id="951" name="Google Shape;951;p14"/>
            <p:cNvSpPr txBox="1"/>
            <p:nvPr/>
          </p:nvSpPr>
          <p:spPr>
            <a:xfrm flipH="1">
              <a:off x="4590977" y="2853520"/>
              <a:ext cx="1456148" cy="600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E29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DB </a:t>
              </a:r>
              <a:br>
                <a:rPr lang="en-US" sz="1800" dirty="0">
                  <a:solidFill>
                    <a:srgbClr val="00E29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</a:br>
              <a:r>
                <a:rPr lang="en-US" sz="1800" dirty="0">
                  <a:solidFill>
                    <a:srgbClr val="00E29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consistent</a:t>
              </a:r>
              <a:endParaRPr sz="18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endParaRPr>
            </a:p>
          </p:txBody>
        </p:sp>
        <p:sp>
          <p:nvSpPr>
            <p:cNvPr id="952" name="Google Shape;952;p14"/>
            <p:cNvSpPr txBox="1"/>
            <p:nvPr/>
          </p:nvSpPr>
          <p:spPr>
            <a:xfrm flipH="1">
              <a:off x="4652010" y="3579092"/>
              <a:ext cx="1456148" cy="5539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pPr algn="ctr">
                <a:buClr>
                  <a:schemeClr val="dk2"/>
                </a:buClr>
                <a:buSzPts val="2000"/>
              </a:pPr>
              <a:r>
                <a:rPr lang="ko-KR" altLang="en-US" sz="11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데이터 서비스 별 도구를 통한 논리적 덤프</a:t>
              </a:r>
              <a:r>
                <a:rPr lang="en-US" sz="11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(e.g., </a:t>
              </a:r>
              <a:r>
                <a:rPr lang="en-US" sz="11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pg_dump</a:t>
              </a:r>
              <a:r>
                <a:rPr lang="en-US" sz="11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)</a:t>
              </a:r>
              <a:endParaRPr sz="1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endParaRPr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D35565A1-3D99-4D60-81CC-CD794993C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60166" y="1911559"/>
              <a:ext cx="517771" cy="647214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61480AB-A8D3-4CC7-A7B5-59A80B0AAE5E}"/>
              </a:ext>
            </a:extLst>
          </p:cNvPr>
          <p:cNvGrpSpPr/>
          <p:nvPr/>
        </p:nvGrpSpPr>
        <p:grpSpPr>
          <a:xfrm>
            <a:off x="6679285" y="1935094"/>
            <a:ext cx="1947672" cy="2197976"/>
            <a:chOff x="6347821" y="1935094"/>
            <a:chExt cx="1947672" cy="2197976"/>
          </a:xfrm>
        </p:grpSpPr>
        <p:sp>
          <p:nvSpPr>
            <p:cNvPr id="960" name="Google Shape;960;p14"/>
            <p:cNvSpPr txBox="1"/>
            <p:nvPr/>
          </p:nvSpPr>
          <p:spPr>
            <a:xfrm flipH="1">
              <a:off x="6347821" y="2853520"/>
              <a:ext cx="1828116" cy="600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E29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System consistent</a:t>
              </a:r>
              <a:endParaRPr sz="18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endParaRPr>
            </a:p>
          </p:txBody>
        </p:sp>
        <p:sp>
          <p:nvSpPr>
            <p:cNvPr id="961" name="Google Shape;961;p14"/>
            <p:cNvSpPr txBox="1"/>
            <p:nvPr/>
          </p:nvSpPr>
          <p:spPr>
            <a:xfrm flipH="1">
              <a:off x="6347821" y="3579092"/>
              <a:ext cx="1947672" cy="5539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pPr algn="ctr">
                <a:buClr>
                  <a:schemeClr val="dk2"/>
                </a:buClr>
                <a:buSzPts val="2000"/>
              </a:pPr>
              <a:r>
                <a:rPr lang="ko-KR" altLang="en-US" sz="11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전체 어플리케이션 수집</a:t>
              </a:r>
            </a:p>
            <a:p>
              <a:pPr algn="ctr">
                <a:buClr>
                  <a:schemeClr val="dk2"/>
                </a:buClr>
                <a:buSzPts val="2000"/>
              </a:pPr>
              <a:r>
                <a:rPr lang="ko-KR" altLang="en-US" sz="11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데이터 및 스토리지 계층 전반에 걸친 도구 조합</a:t>
              </a:r>
              <a:endParaRPr sz="1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endParaRPr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F3E7C935-9D2A-4544-810B-A0191B55C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30039" y="1935094"/>
              <a:ext cx="658982" cy="600144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8F96B7C-DF25-45B0-BBF6-868E0AD95007}"/>
              </a:ext>
            </a:extLst>
          </p:cNvPr>
          <p:cNvGrpSpPr/>
          <p:nvPr/>
        </p:nvGrpSpPr>
        <p:grpSpPr>
          <a:xfrm>
            <a:off x="636599" y="1956069"/>
            <a:ext cx="1249766" cy="1838446"/>
            <a:chOff x="710770" y="1956069"/>
            <a:chExt cx="1249766" cy="1838446"/>
          </a:xfrm>
        </p:grpSpPr>
        <p:sp>
          <p:nvSpPr>
            <p:cNvPr id="964" name="Google Shape;964;p14"/>
            <p:cNvSpPr txBox="1"/>
            <p:nvPr/>
          </p:nvSpPr>
          <p:spPr>
            <a:xfrm flipH="1">
              <a:off x="710771" y="2853520"/>
              <a:ext cx="1249765" cy="600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0E29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Crash consistent</a:t>
              </a:r>
              <a:endParaRPr sz="18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endParaRPr>
            </a:p>
          </p:txBody>
        </p:sp>
        <p:sp>
          <p:nvSpPr>
            <p:cNvPr id="965" name="Google Shape;965;p14"/>
            <p:cNvSpPr txBox="1"/>
            <p:nvPr/>
          </p:nvSpPr>
          <p:spPr>
            <a:xfrm flipH="1">
              <a:off x="710770" y="3579092"/>
              <a:ext cx="1249765" cy="2154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pPr algn="ctr">
                <a:buClr>
                  <a:schemeClr val="dk2"/>
                </a:buClr>
                <a:buSzPts val="2000"/>
              </a:pPr>
              <a:r>
                <a:rPr lang="ko-KR" altLang="en-US" sz="11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스토리지 스냅샷</a:t>
              </a:r>
              <a:endParaRPr sz="1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endParaRPr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F664FBD-9A93-4ECA-A9D1-960C21749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70858" y="1956069"/>
              <a:ext cx="431418" cy="68519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5"/>
          <p:cNvSpPr/>
          <p:nvPr/>
        </p:nvSpPr>
        <p:spPr>
          <a:xfrm>
            <a:off x="1252911" y="1637233"/>
            <a:ext cx="6356016" cy="846365"/>
          </a:xfrm>
          <a:prstGeom prst="roundRect">
            <a:avLst>
              <a:gd name="adj" fmla="val 50000"/>
            </a:avLst>
          </a:prstGeom>
          <a:noFill/>
          <a:ln w="25400" cap="rnd" cmpd="sng">
            <a:solidFill>
              <a:srgbClr val="00E296"/>
            </a:solidFill>
            <a:prstDash val="sysDot"/>
            <a:miter lim="800000"/>
            <a:headEnd type="none" w="sm" len="sm"/>
            <a:tailEnd type="none" w="sm" len="sm"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/>
            <a:endParaRPr sz="13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400A493-BADF-4404-98AB-60AF413040F9}"/>
              </a:ext>
            </a:extLst>
          </p:cNvPr>
          <p:cNvSpPr/>
          <p:nvPr/>
        </p:nvSpPr>
        <p:spPr bwMode="auto">
          <a:xfrm>
            <a:off x="1672157" y="2096552"/>
            <a:ext cx="1089770" cy="764855"/>
          </a:xfrm>
          <a:prstGeom prst="rect">
            <a:avLst/>
          </a:prstGeom>
          <a:solidFill>
            <a:srgbClr val="003738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7B9E24B-83A9-4636-8385-D0C1CAA39CD1}"/>
              </a:ext>
            </a:extLst>
          </p:cNvPr>
          <p:cNvSpPr/>
          <p:nvPr/>
        </p:nvSpPr>
        <p:spPr bwMode="auto">
          <a:xfrm>
            <a:off x="3893535" y="2101169"/>
            <a:ext cx="1089770" cy="764855"/>
          </a:xfrm>
          <a:prstGeom prst="rect">
            <a:avLst/>
          </a:prstGeom>
          <a:solidFill>
            <a:srgbClr val="003738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742588-E635-4E7F-89F5-B418A05132D9}"/>
              </a:ext>
            </a:extLst>
          </p:cNvPr>
          <p:cNvSpPr/>
          <p:nvPr/>
        </p:nvSpPr>
        <p:spPr bwMode="auto">
          <a:xfrm>
            <a:off x="6034017" y="2101169"/>
            <a:ext cx="1089770" cy="764855"/>
          </a:xfrm>
          <a:prstGeom prst="rect">
            <a:avLst/>
          </a:prstGeom>
          <a:solidFill>
            <a:srgbClr val="003738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75" name="Google Shape;975;p15"/>
          <p:cNvSpPr txBox="1">
            <a:spLocks noGrp="1"/>
          </p:cNvSpPr>
          <p:nvPr>
            <p:ph type="title"/>
          </p:nvPr>
        </p:nvSpPr>
        <p:spPr>
          <a:xfrm>
            <a:off x="359999" y="171451"/>
            <a:ext cx="8425225" cy="84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3200" dirty="0">
                <a:solidFill>
                  <a:schemeClr val="accent1"/>
                </a:solidFill>
              </a:rPr>
              <a:t>K10 </a:t>
            </a:r>
            <a:r>
              <a:rPr lang="ko-KR" altLang="en-US" sz="3200" dirty="0">
                <a:solidFill>
                  <a:schemeClr val="accent1"/>
                </a:solidFill>
              </a:rPr>
              <a:t>워크플로우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ko-KR" altLang="en-US" sz="2000" dirty="0">
                <a:solidFill>
                  <a:schemeClr val="bg1"/>
                </a:solidFill>
              </a:rPr>
              <a:t>단계별 절차</a:t>
            </a:r>
            <a:endParaRPr sz="2000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1DF0AE-A512-4793-A277-929A172D062E}"/>
              </a:ext>
            </a:extLst>
          </p:cNvPr>
          <p:cNvGrpSpPr/>
          <p:nvPr/>
        </p:nvGrpSpPr>
        <p:grpSpPr>
          <a:xfrm>
            <a:off x="5967342" y="2416922"/>
            <a:ext cx="66675" cy="133350"/>
            <a:chOff x="6334125" y="2505074"/>
            <a:chExt cx="66675" cy="133350"/>
          </a:xfrm>
        </p:grpSpPr>
        <p:cxnSp>
          <p:nvCxnSpPr>
            <p:cNvPr id="985" name="Google Shape;985;p15"/>
            <p:cNvCxnSpPr/>
            <p:nvPr/>
          </p:nvCxnSpPr>
          <p:spPr>
            <a:xfrm>
              <a:off x="6334125" y="2505074"/>
              <a:ext cx="66675" cy="66675"/>
            </a:xfrm>
            <a:prstGeom prst="straightConnector1">
              <a:avLst/>
            </a:prstGeom>
            <a:noFill/>
            <a:ln w="22225" cap="rnd" cmpd="sng">
              <a:solidFill>
                <a:srgbClr val="00E29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86" name="Google Shape;986;p15"/>
            <p:cNvCxnSpPr/>
            <p:nvPr/>
          </p:nvCxnSpPr>
          <p:spPr>
            <a:xfrm rot="5400000">
              <a:off x="6334125" y="2571749"/>
              <a:ext cx="66675" cy="66675"/>
            </a:xfrm>
            <a:prstGeom prst="straightConnector1">
              <a:avLst/>
            </a:prstGeom>
            <a:noFill/>
            <a:ln w="22225" cap="rnd" cmpd="sng">
              <a:solidFill>
                <a:srgbClr val="00E29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988" name="Google Shape;988;p15"/>
          <p:cNvGrpSpPr/>
          <p:nvPr/>
        </p:nvGrpSpPr>
        <p:grpSpPr>
          <a:xfrm>
            <a:off x="5749298" y="2933882"/>
            <a:ext cx="1766667" cy="1222156"/>
            <a:chOff x="9332864" y="5372100"/>
            <a:chExt cx="3533333" cy="2444310"/>
          </a:xfrm>
        </p:grpSpPr>
        <p:sp>
          <p:nvSpPr>
            <p:cNvPr id="989" name="Google Shape;989;p15"/>
            <p:cNvSpPr txBox="1"/>
            <p:nvPr/>
          </p:nvSpPr>
          <p:spPr>
            <a:xfrm>
              <a:off x="9332864" y="6493013"/>
              <a:ext cx="3533333" cy="13233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네임 스페이스</a:t>
              </a:r>
              <a:r>
                <a:rPr lang="en-US" altLang="ko-KR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, </a:t>
              </a:r>
              <a:r>
                <a:rPr lang="ko-KR" alt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클러스터 및 클라우드 간에 다른 어플리케이션 스택으로 복제하는 방법을 보여줍니다</a:t>
              </a:r>
              <a:r>
                <a:rPr lang="en-US" altLang="ko-KR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.</a:t>
              </a:r>
              <a:endParaRPr sz="35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90" name="Google Shape;990;p15"/>
            <p:cNvSpPr txBox="1"/>
            <p:nvPr/>
          </p:nvSpPr>
          <p:spPr>
            <a:xfrm>
              <a:off x="9355376" y="5372100"/>
              <a:ext cx="3488311" cy="12002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pPr algn="ctr"/>
              <a:r>
                <a:rPr lang="ko-KR" altLang="en-US" sz="1800">
                  <a:solidFill>
                    <a:srgbClr val="00E29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어플리케이션 마이그레이션</a:t>
              </a:r>
              <a:endParaRPr lang="en-US" altLang="ko-KR" sz="18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endParaRPr>
            </a:p>
          </p:txBody>
        </p:sp>
      </p:grpSp>
      <p:grpSp>
        <p:nvGrpSpPr>
          <p:cNvPr id="993" name="Google Shape;993;p15"/>
          <p:cNvGrpSpPr/>
          <p:nvPr/>
        </p:nvGrpSpPr>
        <p:grpSpPr>
          <a:xfrm>
            <a:off x="1255021" y="2933882"/>
            <a:ext cx="1766667" cy="1236115"/>
            <a:chOff x="1421043" y="5372100"/>
            <a:chExt cx="3533333" cy="2472230"/>
          </a:xfrm>
        </p:grpSpPr>
        <p:sp>
          <p:nvSpPr>
            <p:cNvPr id="994" name="Google Shape;994;p15"/>
            <p:cNvSpPr txBox="1"/>
            <p:nvPr/>
          </p:nvSpPr>
          <p:spPr>
            <a:xfrm>
              <a:off x="1421043" y="6520932"/>
              <a:ext cx="3533333" cy="13233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규정 준수</a:t>
              </a:r>
              <a:r>
                <a:rPr lang="en-US" altLang="ko-KR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, </a:t>
              </a:r>
              <a:r>
                <a:rPr lang="ko-KR" alt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스케줄링</a:t>
              </a:r>
              <a:r>
                <a:rPr lang="en-US" altLang="ko-KR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, </a:t>
              </a:r>
              <a:r>
                <a:rPr lang="ko-KR" alt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가시성 및 자동 검색을 통해 애플리케이션 별 동적 정책 생성을 보여줍니다</a:t>
              </a:r>
              <a:r>
                <a:rPr lang="en-US" altLang="ko-KR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.</a:t>
              </a:r>
              <a:endParaRPr sz="35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95" name="Google Shape;995;p15"/>
            <p:cNvSpPr txBox="1"/>
            <p:nvPr/>
          </p:nvSpPr>
          <p:spPr>
            <a:xfrm>
              <a:off x="1421045" y="5372100"/>
              <a:ext cx="3533331" cy="1200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pPr algn="ctr"/>
              <a:r>
                <a:rPr lang="ko-KR" altLang="en-US" sz="1800" dirty="0">
                  <a:solidFill>
                    <a:srgbClr val="00E29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어플리케이션 수집</a:t>
              </a:r>
              <a:endParaRPr sz="35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997" name="Google Shape;99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83687" y="1867082"/>
            <a:ext cx="0" cy="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9" name="Google Shape;999;p15"/>
          <p:cNvGrpSpPr/>
          <p:nvPr/>
        </p:nvGrpSpPr>
        <p:grpSpPr>
          <a:xfrm>
            <a:off x="3555087" y="2933882"/>
            <a:ext cx="1766667" cy="1229136"/>
            <a:chOff x="5388209" y="5372100"/>
            <a:chExt cx="3533333" cy="2458272"/>
          </a:xfrm>
        </p:grpSpPr>
        <p:sp>
          <p:nvSpPr>
            <p:cNvPr id="1000" name="Google Shape;1000;p15"/>
            <p:cNvSpPr txBox="1"/>
            <p:nvPr/>
          </p:nvSpPr>
          <p:spPr>
            <a:xfrm>
              <a:off x="5388209" y="6506974"/>
              <a:ext cx="3533333" cy="13233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복구 지점</a:t>
              </a:r>
              <a:r>
                <a:rPr lang="en-US" altLang="ko-KR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(</a:t>
              </a:r>
              <a:r>
                <a:rPr lang="ko-KR" alt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백업</a:t>
              </a:r>
              <a:r>
                <a:rPr lang="en-US" altLang="ko-KR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)</a:t>
              </a:r>
              <a:r>
                <a:rPr lang="ko-KR" alt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을 생성하고 인프라를 복구하여 전체 어플리케이션 스택을 복구하는 방법을 보여줍니다</a:t>
              </a:r>
              <a:r>
                <a:rPr lang="en-US" altLang="ko-KR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.</a:t>
              </a:r>
              <a:endParaRPr sz="35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01" name="Google Shape;1001;p15"/>
            <p:cNvSpPr txBox="1"/>
            <p:nvPr/>
          </p:nvSpPr>
          <p:spPr>
            <a:xfrm>
              <a:off x="5410721" y="5372100"/>
              <a:ext cx="3488311" cy="1200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pPr algn="ctr"/>
              <a:r>
                <a:rPr lang="ko-KR" altLang="en-US" sz="1800" dirty="0">
                  <a:solidFill>
                    <a:srgbClr val="00E29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어플리케이션 복구</a:t>
              </a:r>
              <a:endParaRPr sz="35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003" name="Google Shape;100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83687" y="1867082"/>
            <a:ext cx="0" cy="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83687" y="1867082"/>
            <a:ext cx="0" cy="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B101CC13-60B3-40B8-9A87-BEDE18A1D4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87962" y="2255097"/>
            <a:ext cx="485775" cy="51435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FD3752D-E3AB-4668-B5E2-802AC99289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59924" y="2232080"/>
            <a:ext cx="600075" cy="50482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55B24BC-6835-4E76-9850-2C4F037588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24123" y="2234013"/>
            <a:ext cx="533400" cy="52387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344F6226-CA48-4D4E-AB17-6E0926280B37}"/>
              </a:ext>
            </a:extLst>
          </p:cNvPr>
          <p:cNvGrpSpPr/>
          <p:nvPr/>
        </p:nvGrpSpPr>
        <p:grpSpPr>
          <a:xfrm>
            <a:off x="3826860" y="2416922"/>
            <a:ext cx="66675" cy="133350"/>
            <a:chOff x="6334125" y="2505074"/>
            <a:chExt cx="66675" cy="133350"/>
          </a:xfrm>
        </p:grpSpPr>
        <p:cxnSp>
          <p:nvCxnSpPr>
            <p:cNvPr id="41" name="Google Shape;985;p15">
              <a:extLst>
                <a:ext uri="{FF2B5EF4-FFF2-40B4-BE49-F238E27FC236}">
                  <a16:creationId xmlns:a16="http://schemas.microsoft.com/office/drawing/2014/main" id="{C91E7341-6556-4A59-AF90-ACA92576A152}"/>
                </a:ext>
              </a:extLst>
            </p:cNvPr>
            <p:cNvCxnSpPr/>
            <p:nvPr/>
          </p:nvCxnSpPr>
          <p:spPr>
            <a:xfrm>
              <a:off x="6334125" y="2505074"/>
              <a:ext cx="66675" cy="66675"/>
            </a:xfrm>
            <a:prstGeom prst="straightConnector1">
              <a:avLst/>
            </a:prstGeom>
            <a:noFill/>
            <a:ln w="22225" cap="rnd" cmpd="sng">
              <a:solidFill>
                <a:srgbClr val="00E29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" name="Google Shape;986;p15">
              <a:extLst>
                <a:ext uri="{FF2B5EF4-FFF2-40B4-BE49-F238E27FC236}">
                  <a16:creationId xmlns:a16="http://schemas.microsoft.com/office/drawing/2014/main" id="{BE5C0EC6-AF6E-47D0-B8AD-44616E54274F}"/>
                </a:ext>
              </a:extLst>
            </p:cNvPr>
            <p:cNvCxnSpPr/>
            <p:nvPr/>
          </p:nvCxnSpPr>
          <p:spPr>
            <a:xfrm rot="5400000">
              <a:off x="6334125" y="2571749"/>
              <a:ext cx="66675" cy="66675"/>
            </a:xfrm>
            <a:prstGeom prst="straightConnector1">
              <a:avLst/>
            </a:prstGeom>
            <a:noFill/>
            <a:ln w="22225" cap="rnd" cmpd="sng">
              <a:solidFill>
                <a:srgbClr val="00E29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12442C0-FF99-47EB-8D79-533A0D6A6007}"/>
              </a:ext>
            </a:extLst>
          </p:cNvPr>
          <p:cNvGrpSpPr/>
          <p:nvPr/>
        </p:nvGrpSpPr>
        <p:grpSpPr>
          <a:xfrm>
            <a:off x="1638819" y="2416922"/>
            <a:ext cx="66675" cy="133350"/>
            <a:chOff x="6334125" y="2505074"/>
            <a:chExt cx="66675" cy="133350"/>
          </a:xfrm>
        </p:grpSpPr>
        <p:cxnSp>
          <p:nvCxnSpPr>
            <p:cNvPr id="44" name="Google Shape;985;p15">
              <a:extLst>
                <a:ext uri="{FF2B5EF4-FFF2-40B4-BE49-F238E27FC236}">
                  <a16:creationId xmlns:a16="http://schemas.microsoft.com/office/drawing/2014/main" id="{8DCEDC30-8753-4064-A8E5-312D15634461}"/>
                </a:ext>
              </a:extLst>
            </p:cNvPr>
            <p:cNvCxnSpPr/>
            <p:nvPr/>
          </p:nvCxnSpPr>
          <p:spPr>
            <a:xfrm>
              <a:off x="6334125" y="2505074"/>
              <a:ext cx="66675" cy="66675"/>
            </a:xfrm>
            <a:prstGeom prst="straightConnector1">
              <a:avLst/>
            </a:prstGeom>
            <a:noFill/>
            <a:ln w="22225" cap="rnd" cmpd="sng">
              <a:solidFill>
                <a:srgbClr val="00E29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" name="Google Shape;986;p15">
              <a:extLst>
                <a:ext uri="{FF2B5EF4-FFF2-40B4-BE49-F238E27FC236}">
                  <a16:creationId xmlns:a16="http://schemas.microsoft.com/office/drawing/2014/main" id="{3227B376-CAFB-4E29-BE34-E3B81EC25EC0}"/>
                </a:ext>
              </a:extLst>
            </p:cNvPr>
            <p:cNvCxnSpPr/>
            <p:nvPr/>
          </p:nvCxnSpPr>
          <p:spPr>
            <a:xfrm rot="5400000">
              <a:off x="6334125" y="2571749"/>
              <a:ext cx="66675" cy="66675"/>
            </a:xfrm>
            <a:prstGeom prst="straightConnector1">
              <a:avLst/>
            </a:prstGeom>
            <a:noFill/>
            <a:ln w="22225" cap="rnd" cmpd="sng">
              <a:solidFill>
                <a:srgbClr val="00E29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6"/>
          <p:cNvSpPr txBox="1">
            <a:spLocks noGrp="1"/>
          </p:cNvSpPr>
          <p:nvPr>
            <p:ph type="title"/>
          </p:nvPr>
        </p:nvSpPr>
        <p:spPr>
          <a:xfrm>
            <a:off x="359999" y="171451"/>
            <a:ext cx="8425225" cy="84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3200" dirty="0">
                <a:solidFill>
                  <a:schemeClr val="accent1"/>
                </a:solidFill>
              </a:rPr>
              <a:t>K10 </a:t>
            </a:r>
            <a:r>
              <a:rPr lang="ko-KR" altLang="en-US" sz="3200" dirty="0">
                <a:solidFill>
                  <a:schemeClr val="accent1"/>
                </a:solidFill>
              </a:rPr>
              <a:t>워크플로우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ko-KR" altLang="en-US" sz="2000" dirty="0">
                <a:solidFill>
                  <a:schemeClr val="bg1"/>
                </a:solidFill>
              </a:rPr>
              <a:t>어플리케이션 수집</a:t>
            </a:r>
            <a:endParaRPr sz="2000" dirty="0">
              <a:solidFill>
                <a:schemeClr val="bg1"/>
              </a:solidFill>
            </a:endParaRPr>
          </a:p>
        </p:txBody>
      </p:sp>
      <p:graphicFrame>
        <p:nvGraphicFramePr>
          <p:cNvPr id="1013" name="Google Shape;1013;p16"/>
          <p:cNvGraphicFramePr/>
          <p:nvPr>
            <p:extLst>
              <p:ext uri="{D42A27DB-BD31-4B8C-83A1-F6EECF244321}">
                <p14:modId xmlns:p14="http://schemas.microsoft.com/office/powerpoint/2010/main" val="950443689"/>
              </p:ext>
            </p:extLst>
          </p:nvPr>
        </p:nvGraphicFramePr>
        <p:xfrm>
          <a:off x="304800" y="1142347"/>
          <a:ext cx="8534400" cy="472446"/>
        </p:xfrm>
        <a:graphic>
          <a:graphicData uri="http://schemas.openxmlformats.org/drawingml/2006/table">
            <a:tbl>
              <a:tblPr firstRow="1" bandRow="1">
                <a:noFill/>
                <a:tableStyleId>{51B26972-9616-4784-9AC7-BB2AD954A63F}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1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User/App</a:t>
                      </a:r>
                      <a:endParaRPr sz="400" b="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5" marR="45725" marT="22863" marB="2286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API</a:t>
                      </a:r>
                      <a:endParaRPr sz="400" b="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5" marR="45725" marT="22863" marB="2286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K10 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실행 계층</a:t>
                      </a:r>
                      <a:endParaRPr sz="400" b="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5" marR="45725" marT="22863" marB="2286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 err="1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인프라스트러처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계층</a:t>
                      </a:r>
                      <a:endParaRPr lang="en-US" altLang="ko-KR" sz="1400" b="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(K10 + External)</a:t>
                      </a:r>
                      <a:endParaRPr sz="400" b="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5" marR="45725" marT="22863" marB="2286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14" name="Google Shape;1014;p16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2641365" y="2207264"/>
            <a:ext cx="497591" cy="4390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5" name="Google Shape;1015;p16"/>
          <p:cNvGrpSpPr/>
          <p:nvPr/>
        </p:nvGrpSpPr>
        <p:grpSpPr>
          <a:xfrm>
            <a:off x="2496485" y="3421638"/>
            <a:ext cx="856343" cy="838265"/>
            <a:chOff x="4787293" y="5283855"/>
            <a:chExt cx="1712685" cy="1676529"/>
          </a:xfrm>
        </p:grpSpPr>
        <p:grpSp>
          <p:nvGrpSpPr>
            <p:cNvPr id="1016" name="Google Shape;1016;p16"/>
            <p:cNvGrpSpPr/>
            <p:nvPr/>
          </p:nvGrpSpPr>
          <p:grpSpPr>
            <a:xfrm>
              <a:off x="4787293" y="5283855"/>
              <a:ext cx="1712685" cy="1676529"/>
              <a:chOff x="9964433" y="3008520"/>
              <a:chExt cx="2373786" cy="2529807"/>
            </a:xfrm>
          </p:grpSpPr>
          <p:sp>
            <p:nvSpPr>
              <p:cNvPr id="1017" name="Google Shape;1017;p16"/>
              <p:cNvSpPr txBox="1"/>
              <p:nvPr/>
            </p:nvSpPr>
            <p:spPr>
              <a:xfrm>
                <a:off x="9964433" y="4981082"/>
                <a:ext cx="2373786" cy="5572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13" tIns="22850" rIns="45713" bIns="22850" anchor="t" anchorCtr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"/>
                  </a:rPr>
                  <a:t>API Controller</a:t>
                </a:r>
                <a:endParaRPr sz="35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pic>
            <p:nvPicPr>
              <p:cNvPr id="1018" name="Google Shape;1018;p16"/>
              <p:cNvPicPr preferRelativeResize="0"/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10273503" y="3008520"/>
                <a:ext cx="1755649" cy="141706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19" name="Google Shape;1019;p16"/>
            <p:cNvPicPr preferRelativeResize="0"/>
            <p:nvPr/>
          </p:nvPicPr>
          <p:blipFill rotWithShape="1">
            <a:blip r:embed="rId6"/>
            <a:srcRect/>
            <a:stretch/>
          </p:blipFill>
          <p:spPr>
            <a:xfrm>
              <a:off x="5348259" y="6355952"/>
              <a:ext cx="550784" cy="2280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20" name="Google Shape;1020;p16"/>
          <p:cNvSpPr/>
          <p:nvPr/>
        </p:nvSpPr>
        <p:spPr>
          <a:xfrm>
            <a:off x="7496160" y="1836423"/>
            <a:ext cx="777240" cy="45720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13" tIns="0" rIns="45713" bIns="0" anchor="ctr" anchorCtr="0"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Catalog</a:t>
            </a:r>
            <a:endParaRPr sz="3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1" name="Google Shape;1021;p16"/>
          <p:cNvPicPr preferRelativeResize="0"/>
          <p:nvPr/>
        </p:nvPicPr>
        <p:blipFill rotWithShape="1">
          <a:blip r:embed="rId7"/>
          <a:srcRect/>
          <a:stretch/>
        </p:blipFill>
        <p:spPr>
          <a:xfrm>
            <a:off x="7980621" y="2146198"/>
            <a:ext cx="275392" cy="116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2" name="Google Shape;1022;p16"/>
          <p:cNvGrpSpPr/>
          <p:nvPr/>
        </p:nvGrpSpPr>
        <p:grpSpPr>
          <a:xfrm>
            <a:off x="7696206" y="2642814"/>
            <a:ext cx="641858" cy="1795837"/>
            <a:chOff x="15392400" y="5096433"/>
            <a:chExt cx="1283714" cy="3591673"/>
          </a:xfrm>
        </p:grpSpPr>
        <p:grpSp>
          <p:nvGrpSpPr>
            <p:cNvPr id="1023" name="Google Shape;1023;p16"/>
            <p:cNvGrpSpPr/>
            <p:nvPr/>
          </p:nvGrpSpPr>
          <p:grpSpPr>
            <a:xfrm>
              <a:off x="15392400" y="5096433"/>
              <a:ext cx="753784" cy="3586136"/>
              <a:chOff x="15391491" y="5941677"/>
              <a:chExt cx="753784" cy="3586136"/>
            </a:xfrm>
          </p:grpSpPr>
          <p:pic>
            <p:nvPicPr>
              <p:cNvPr id="1024" name="Google Shape;1024;p16"/>
              <p:cNvPicPr preferRelativeResize="0"/>
              <p:nvPr/>
            </p:nvPicPr>
            <p:blipFill rotWithShape="1">
              <a:blip r:embed="rId8"/>
              <a:srcRect/>
              <a:stretch/>
            </p:blipFill>
            <p:spPr>
              <a:xfrm>
                <a:off x="15438473" y="6845651"/>
                <a:ext cx="659822" cy="85881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25" name="Google Shape;1025;p16"/>
              <p:cNvPicPr preferRelativeResize="0"/>
              <p:nvPr/>
            </p:nvPicPr>
            <p:blipFill rotWithShape="1">
              <a:blip r:embed="rId9"/>
              <a:srcRect/>
              <a:stretch/>
            </p:blipFill>
            <p:spPr>
              <a:xfrm>
                <a:off x="15458603" y="8907933"/>
                <a:ext cx="630948" cy="61988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26" name="Google Shape;1026;p16"/>
              <p:cNvPicPr preferRelativeResize="0"/>
              <p:nvPr/>
            </p:nvPicPr>
            <p:blipFill rotWithShape="1">
              <a:blip r:embed="rId10"/>
              <a:srcRect/>
              <a:stretch/>
            </p:blipFill>
            <p:spPr>
              <a:xfrm>
                <a:off x="15391491" y="7926995"/>
                <a:ext cx="753784" cy="7537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27" name="Google Shape;1027;p16"/>
              <p:cNvPicPr preferRelativeResize="0"/>
              <p:nvPr/>
            </p:nvPicPr>
            <p:blipFill rotWithShape="1">
              <a:blip r:embed="rId11">
                <a:alphaModFix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6900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15430477" y="5941677"/>
                <a:ext cx="675812" cy="68144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28" name="Google Shape;1028;p16"/>
            <p:cNvSpPr txBox="1"/>
            <p:nvPr/>
          </p:nvSpPr>
          <p:spPr>
            <a:xfrm rot="5400000">
              <a:off x="14695632" y="6707625"/>
              <a:ext cx="3591671" cy="3692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Kasten Platform Integrations</a:t>
              </a:r>
              <a:endParaRPr sz="35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029" name="Google Shape;1029;p16"/>
          <p:cNvGrpSpPr/>
          <p:nvPr/>
        </p:nvGrpSpPr>
        <p:grpSpPr>
          <a:xfrm>
            <a:off x="655943" y="2700563"/>
            <a:ext cx="845745" cy="707041"/>
            <a:chOff x="13582809" y="6324285"/>
            <a:chExt cx="2220587" cy="1856408"/>
          </a:xfrm>
        </p:grpSpPr>
        <p:pic>
          <p:nvPicPr>
            <p:cNvPr id="1030" name="Google Shape;1030;p16"/>
            <p:cNvPicPr preferRelativeResize="0"/>
            <p:nvPr/>
          </p:nvPicPr>
          <p:blipFill rotWithShape="1"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14072000" y="6324285"/>
              <a:ext cx="1242202" cy="13716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1" name="Google Shape;1031;p16"/>
            <p:cNvSpPr txBox="1"/>
            <p:nvPr/>
          </p:nvSpPr>
          <p:spPr>
            <a:xfrm>
              <a:off x="13582809" y="7695886"/>
              <a:ext cx="2220587" cy="4848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백업 실행</a:t>
              </a:r>
              <a:endParaRPr sz="35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cxnSp>
        <p:nvCxnSpPr>
          <p:cNvPr id="1032" name="Google Shape;1032;p16"/>
          <p:cNvCxnSpPr>
            <a:stCxn id="1030" idx="3"/>
          </p:cNvCxnSpPr>
          <p:nvPr/>
        </p:nvCxnSpPr>
        <p:spPr>
          <a:xfrm>
            <a:off x="1340012" y="2961761"/>
            <a:ext cx="1267950" cy="600600"/>
          </a:xfrm>
          <a:prstGeom prst="bentConnector3">
            <a:avLst>
              <a:gd name="adj1" fmla="val 50000"/>
            </a:avLst>
          </a:prstGeom>
          <a:noFill/>
          <a:ln w="12700" cap="sq" cmpd="sng">
            <a:solidFill>
              <a:schemeClr val="accent2"/>
            </a:solidFill>
            <a:prstDash val="solid"/>
            <a:bevel/>
            <a:headEnd type="none" w="sm" len="sm"/>
            <a:tailEnd type="triangle" w="med" len="med"/>
          </a:ln>
        </p:spPr>
      </p:cxnSp>
      <p:cxnSp>
        <p:nvCxnSpPr>
          <p:cNvPr id="1033" name="Google Shape;1033;p16"/>
          <p:cNvCxnSpPr>
            <a:stCxn id="1018" idx="3"/>
            <a:endCxn id="1034" idx="0"/>
          </p:cNvCxnSpPr>
          <p:nvPr/>
        </p:nvCxnSpPr>
        <p:spPr>
          <a:xfrm rot="10800000" flipH="1">
            <a:off x="3241331" y="1852364"/>
            <a:ext cx="2145000" cy="1804050"/>
          </a:xfrm>
          <a:prstGeom prst="bentConnector4">
            <a:avLst>
              <a:gd name="adj1" fmla="val 42008"/>
              <a:gd name="adj2" fmla="val 119007"/>
            </a:avLst>
          </a:prstGeom>
          <a:noFill/>
          <a:ln w="12700" cap="sq" cmpd="sng">
            <a:solidFill>
              <a:schemeClr val="accent2"/>
            </a:solidFill>
            <a:prstDash val="solid"/>
            <a:bevel/>
            <a:headEnd type="none" w="sm" len="sm"/>
            <a:tailEnd type="triangle" w="med" len="med"/>
          </a:ln>
        </p:spPr>
      </p:cxnSp>
      <p:cxnSp>
        <p:nvCxnSpPr>
          <p:cNvPr id="1035" name="Google Shape;1035;p16"/>
          <p:cNvCxnSpPr>
            <a:stCxn id="1034" idx="1"/>
          </p:cNvCxnSpPr>
          <p:nvPr/>
        </p:nvCxnSpPr>
        <p:spPr>
          <a:xfrm flipH="1">
            <a:off x="3151843" y="2080961"/>
            <a:ext cx="1891650" cy="402600"/>
          </a:xfrm>
          <a:prstGeom prst="bentConnector3">
            <a:avLst>
              <a:gd name="adj1" fmla="val 64593"/>
            </a:avLst>
          </a:prstGeom>
          <a:noFill/>
          <a:ln w="12700" cap="sq" cmpd="sng">
            <a:solidFill>
              <a:schemeClr val="accent2"/>
            </a:solidFill>
            <a:prstDash val="solid"/>
            <a:bevel/>
            <a:headEnd type="none" w="sm" len="sm"/>
            <a:tailEnd type="triangle" w="med" len="med"/>
          </a:ln>
        </p:spPr>
      </p:cxnSp>
      <p:cxnSp>
        <p:nvCxnSpPr>
          <p:cNvPr id="1036" name="Google Shape;1036;p16"/>
          <p:cNvCxnSpPr>
            <a:endCxn id="1037" idx="0"/>
          </p:cNvCxnSpPr>
          <p:nvPr/>
        </p:nvCxnSpPr>
        <p:spPr>
          <a:xfrm rot="-5400000" flipH="1">
            <a:off x="5283643" y="2435411"/>
            <a:ext cx="205200" cy="300"/>
          </a:xfrm>
          <a:prstGeom prst="bentConnector3">
            <a:avLst>
              <a:gd name="adj1" fmla="val 50003"/>
            </a:avLst>
          </a:prstGeom>
          <a:noFill/>
          <a:ln w="12700" cap="sq" cmpd="sng">
            <a:solidFill>
              <a:schemeClr val="accent2"/>
            </a:solidFill>
            <a:prstDash val="solid"/>
            <a:bevel/>
            <a:headEnd type="none" w="sm" len="sm"/>
            <a:tailEnd type="triangle" w="med" len="med"/>
          </a:ln>
        </p:spPr>
      </p:cxnSp>
      <p:grpSp>
        <p:nvGrpSpPr>
          <p:cNvPr id="1038" name="Google Shape;1038;p16"/>
          <p:cNvGrpSpPr/>
          <p:nvPr/>
        </p:nvGrpSpPr>
        <p:grpSpPr>
          <a:xfrm>
            <a:off x="4838743" y="2995361"/>
            <a:ext cx="1143000" cy="228600"/>
            <a:chOff x="9677486" y="5801528"/>
            <a:chExt cx="2286000" cy="457200"/>
          </a:xfrm>
        </p:grpSpPr>
        <p:cxnSp>
          <p:nvCxnSpPr>
            <p:cNvPr id="1039" name="Google Shape;1039;p16"/>
            <p:cNvCxnSpPr>
              <a:stCxn id="1037" idx="2"/>
              <a:endCxn id="1040" idx="0"/>
            </p:cNvCxnSpPr>
            <p:nvPr/>
          </p:nvCxnSpPr>
          <p:spPr>
            <a:xfrm rot="5400000">
              <a:off x="9996536" y="5482478"/>
              <a:ext cx="457200" cy="1095300"/>
            </a:xfrm>
            <a:prstGeom prst="bentConnector3">
              <a:avLst>
                <a:gd name="adj1" fmla="val 8619"/>
              </a:avLst>
            </a:prstGeom>
            <a:noFill/>
            <a:ln w="12700" cap="sq" cmpd="sng">
              <a:solidFill>
                <a:schemeClr val="accent2"/>
              </a:solidFill>
              <a:prstDash val="solid"/>
              <a:bevel/>
              <a:headEnd type="none" w="sm" len="sm"/>
              <a:tailEnd type="triangle" w="med" len="med"/>
            </a:ln>
          </p:spPr>
        </p:cxnSp>
        <p:cxnSp>
          <p:nvCxnSpPr>
            <p:cNvPr id="1041" name="Google Shape;1041;p16"/>
            <p:cNvCxnSpPr>
              <a:stCxn id="1037" idx="2"/>
              <a:endCxn id="1042" idx="0"/>
            </p:cNvCxnSpPr>
            <p:nvPr/>
          </p:nvCxnSpPr>
          <p:spPr>
            <a:xfrm rot="-5400000" flipH="1">
              <a:off x="11139536" y="5434778"/>
              <a:ext cx="457200" cy="1190700"/>
            </a:xfrm>
            <a:prstGeom prst="bentConnector3">
              <a:avLst>
                <a:gd name="adj1" fmla="val 8619"/>
              </a:avLst>
            </a:prstGeom>
            <a:noFill/>
            <a:ln w="12700" cap="sq" cmpd="sng">
              <a:solidFill>
                <a:schemeClr val="accent2"/>
              </a:solidFill>
              <a:prstDash val="solid"/>
              <a:bevel/>
              <a:headEnd type="none" w="sm" len="sm"/>
              <a:tailEnd type="triangle" w="med" len="med"/>
            </a:ln>
          </p:spPr>
        </p:cxnSp>
      </p:grpSp>
      <p:grpSp>
        <p:nvGrpSpPr>
          <p:cNvPr id="1043" name="Google Shape;1043;p16"/>
          <p:cNvGrpSpPr/>
          <p:nvPr/>
        </p:nvGrpSpPr>
        <p:grpSpPr>
          <a:xfrm>
            <a:off x="4838700" y="3681161"/>
            <a:ext cx="1143000" cy="228600"/>
            <a:chOff x="9677400" y="7173128"/>
            <a:chExt cx="2286000" cy="457200"/>
          </a:xfrm>
        </p:grpSpPr>
        <p:cxnSp>
          <p:nvCxnSpPr>
            <p:cNvPr id="1044" name="Google Shape;1044;p16"/>
            <p:cNvCxnSpPr>
              <a:stCxn id="1040" idx="2"/>
              <a:endCxn id="1045" idx="0"/>
            </p:cNvCxnSpPr>
            <p:nvPr/>
          </p:nvCxnSpPr>
          <p:spPr>
            <a:xfrm rot="-5400000" flipH="1">
              <a:off x="9996450" y="6854078"/>
              <a:ext cx="457200" cy="1095300"/>
            </a:xfrm>
            <a:prstGeom prst="bentConnector3">
              <a:avLst>
                <a:gd name="adj1" fmla="val 8619"/>
              </a:avLst>
            </a:prstGeom>
            <a:noFill/>
            <a:ln w="12700" cap="sq" cmpd="sng">
              <a:solidFill>
                <a:schemeClr val="accent2"/>
              </a:solidFill>
              <a:prstDash val="solid"/>
              <a:bevel/>
              <a:headEnd type="none" w="sm" len="sm"/>
              <a:tailEnd type="triangle" w="med" len="med"/>
            </a:ln>
          </p:spPr>
        </p:cxnSp>
        <p:cxnSp>
          <p:nvCxnSpPr>
            <p:cNvPr id="1046" name="Google Shape;1046;p16"/>
            <p:cNvCxnSpPr>
              <a:stCxn id="1042" idx="2"/>
              <a:endCxn id="1045" idx="0"/>
            </p:cNvCxnSpPr>
            <p:nvPr/>
          </p:nvCxnSpPr>
          <p:spPr>
            <a:xfrm rot="5400000">
              <a:off x="11139450" y="6806378"/>
              <a:ext cx="457200" cy="1190700"/>
            </a:xfrm>
            <a:prstGeom prst="bentConnector3">
              <a:avLst>
                <a:gd name="adj1" fmla="val 8619"/>
              </a:avLst>
            </a:prstGeom>
            <a:noFill/>
            <a:ln w="12700" cap="sq" cmpd="sng">
              <a:solidFill>
                <a:schemeClr val="accent2"/>
              </a:solidFill>
              <a:prstDash val="solid"/>
              <a:bevel/>
              <a:headEnd type="none" w="sm" len="sm"/>
              <a:tailEnd type="triangle" w="med" len="med"/>
            </a:ln>
          </p:spPr>
        </p:cxnSp>
      </p:grpSp>
      <p:grpSp>
        <p:nvGrpSpPr>
          <p:cNvPr id="1047" name="Google Shape;1047;p16"/>
          <p:cNvGrpSpPr/>
          <p:nvPr/>
        </p:nvGrpSpPr>
        <p:grpSpPr>
          <a:xfrm>
            <a:off x="6324602" y="2813176"/>
            <a:ext cx="1405154" cy="1467738"/>
            <a:chOff x="12649200" y="5626349"/>
            <a:chExt cx="2810306" cy="2935475"/>
          </a:xfrm>
        </p:grpSpPr>
        <p:cxnSp>
          <p:nvCxnSpPr>
            <p:cNvPr id="1048" name="Google Shape;1048;p16"/>
            <p:cNvCxnSpPr>
              <a:endCxn id="1027" idx="1"/>
            </p:cNvCxnSpPr>
            <p:nvPr/>
          </p:nvCxnSpPr>
          <p:spPr>
            <a:xfrm rot="10800000" flipH="1">
              <a:off x="14039085" y="5626349"/>
              <a:ext cx="1392299" cy="1282500"/>
            </a:xfrm>
            <a:prstGeom prst="bentConnector3">
              <a:avLst>
                <a:gd name="adj1" fmla="val -33"/>
              </a:avLst>
            </a:prstGeom>
            <a:noFill/>
            <a:ln w="12700" cap="sq" cmpd="sng">
              <a:solidFill>
                <a:schemeClr val="accent2"/>
              </a:solidFill>
              <a:prstDash val="solid"/>
              <a:bevel/>
              <a:headEnd type="none" w="sm" len="sm"/>
              <a:tailEnd type="triangle" w="med" len="med"/>
            </a:ln>
          </p:spPr>
        </p:cxnSp>
        <p:cxnSp>
          <p:nvCxnSpPr>
            <p:cNvPr id="1049" name="Google Shape;1049;p16"/>
            <p:cNvCxnSpPr>
              <a:stCxn id="1042" idx="3"/>
              <a:endCxn id="1024" idx="1"/>
            </p:cNvCxnSpPr>
            <p:nvPr/>
          </p:nvCxnSpPr>
          <p:spPr>
            <a:xfrm rot="10800000" flipH="1">
              <a:off x="12649200" y="6618922"/>
              <a:ext cx="2790300" cy="286200"/>
            </a:xfrm>
            <a:prstGeom prst="bentConnector3">
              <a:avLst>
                <a:gd name="adj1" fmla="val 49856"/>
              </a:avLst>
            </a:prstGeom>
            <a:noFill/>
            <a:ln w="12700" cap="sq" cmpd="sng">
              <a:solidFill>
                <a:schemeClr val="accent2"/>
              </a:solidFill>
              <a:prstDash val="solid"/>
              <a:bevel/>
              <a:headEnd type="none" w="sm" len="sm"/>
              <a:tailEnd type="triangle" w="med" len="med"/>
            </a:ln>
          </p:spPr>
        </p:cxnSp>
        <p:cxnSp>
          <p:nvCxnSpPr>
            <p:cNvPr id="1050" name="Google Shape;1050;p16"/>
            <p:cNvCxnSpPr>
              <a:endCxn id="1026" idx="1"/>
            </p:cNvCxnSpPr>
            <p:nvPr/>
          </p:nvCxnSpPr>
          <p:spPr>
            <a:xfrm>
              <a:off x="14038799" y="6908939"/>
              <a:ext cx="1353599" cy="738900"/>
            </a:xfrm>
            <a:prstGeom prst="bentConnector3">
              <a:avLst>
                <a:gd name="adj1" fmla="val 134"/>
              </a:avLst>
            </a:prstGeom>
            <a:noFill/>
            <a:ln w="12700" cap="sq" cmpd="sng">
              <a:solidFill>
                <a:schemeClr val="accent2"/>
              </a:solidFill>
              <a:prstDash val="solid"/>
              <a:bevel/>
              <a:headEnd type="none" w="sm" len="sm"/>
              <a:tailEnd type="triangle" w="med" len="med"/>
            </a:ln>
          </p:spPr>
        </p:cxnSp>
        <p:cxnSp>
          <p:nvCxnSpPr>
            <p:cNvPr id="1051" name="Google Shape;1051;p16"/>
            <p:cNvCxnSpPr>
              <a:endCxn id="1025" idx="1"/>
            </p:cNvCxnSpPr>
            <p:nvPr/>
          </p:nvCxnSpPr>
          <p:spPr>
            <a:xfrm rot="16200000" flipH="1">
              <a:off x="13924557" y="7026874"/>
              <a:ext cx="1649400" cy="1420499"/>
            </a:xfrm>
            <a:prstGeom prst="bentConnector2">
              <a:avLst/>
            </a:prstGeom>
            <a:noFill/>
            <a:ln w="12700" cap="sq" cmpd="sng">
              <a:solidFill>
                <a:schemeClr val="accent2"/>
              </a:solidFill>
              <a:prstDash val="solid"/>
              <a:bevel/>
              <a:headEnd type="none" w="sm" len="sm"/>
              <a:tailEnd type="triangle" w="med" len="med"/>
            </a:ln>
          </p:spPr>
        </p:cxnSp>
      </p:grpSp>
      <p:cxnSp>
        <p:nvCxnSpPr>
          <p:cNvPr id="1052" name="Google Shape;1052;p16"/>
          <p:cNvCxnSpPr>
            <a:stCxn id="1040" idx="1"/>
          </p:cNvCxnSpPr>
          <p:nvPr/>
        </p:nvCxnSpPr>
        <p:spPr>
          <a:xfrm rot="10800000">
            <a:off x="3155700" y="2483561"/>
            <a:ext cx="1340100" cy="969000"/>
          </a:xfrm>
          <a:prstGeom prst="bentConnector3">
            <a:avLst>
              <a:gd name="adj1" fmla="val 50298"/>
            </a:avLst>
          </a:prstGeom>
          <a:noFill/>
          <a:ln w="12700" cap="sq" cmpd="sng">
            <a:solidFill>
              <a:schemeClr val="accent2"/>
            </a:solidFill>
            <a:prstDash val="solid"/>
            <a:bevel/>
            <a:headEnd type="none" w="sm" len="sm"/>
            <a:tailEnd type="triangle" w="med" len="med"/>
          </a:ln>
        </p:spPr>
      </p:cxnSp>
      <p:cxnSp>
        <p:nvCxnSpPr>
          <p:cNvPr id="1053" name="Google Shape;1053;p16"/>
          <p:cNvCxnSpPr>
            <a:stCxn id="1045" idx="1"/>
            <a:endCxn id="1018" idx="3"/>
          </p:cNvCxnSpPr>
          <p:nvPr/>
        </p:nvCxnSpPr>
        <p:spPr>
          <a:xfrm rot="10800000">
            <a:off x="3241393" y="3656411"/>
            <a:ext cx="1802100" cy="481950"/>
          </a:xfrm>
          <a:prstGeom prst="bentConnector3">
            <a:avLst>
              <a:gd name="adj1" fmla="val 50002"/>
            </a:avLst>
          </a:prstGeom>
          <a:noFill/>
          <a:ln w="12700" cap="sq" cmpd="sng">
            <a:solidFill>
              <a:schemeClr val="accent2"/>
            </a:solidFill>
            <a:prstDash val="solid"/>
            <a:bevel/>
            <a:headEnd type="none" w="sm" len="sm"/>
            <a:tailEnd type="triangle" w="med" len="med"/>
          </a:ln>
        </p:spPr>
      </p:cxnSp>
      <p:grpSp>
        <p:nvGrpSpPr>
          <p:cNvPr id="1054" name="Google Shape;1054;p16"/>
          <p:cNvGrpSpPr/>
          <p:nvPr/>
        </p:nvGrpSpPr>
        <p:grpSpPr>
          <a:xfrm>
            <a:off x="676000" y="3591094"/>
            <a:ext cx="1931983" cy="785248"/>
            <a:chOff x="1351999" y="7182184"/>
            <a:chExt cx="3863966" cy="1570494"/>
          </a:xfrm>
        </p:grpSpPr>
        <p:grpSp>
          <p:nvGrpSpPr>
            <p:cNvPr id="1055" name="Google Shape;1055;p16"/>
            <p:cNvGrpSpPr/>
            <p:nvPr/>
          </p:nvGrpSpPr>
          <p:grpSpPr>
            <a:xfrm>
              <a:off x="1351999" y="7182184"/>
              <a:ext cx="1596912" cy="1570494"/>
              <a:chOff x="13644894" y="6118947"/>
              <a:chExt cx="2096424" cy="2061746"/>
            </a:xfrm>
          </p:grpSpPr>
          <p:pic>
            <p:nvPicPr>
              <p:cNvPr id="1056" name="Google Shape;1056;p16"/>
              <p:cNvPicPr preferRelativeResize="0"/>
              <p:nvPr/>
            </p:nvPicPr>
            <p:blipFill rotWithShape="1"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/>
              <a:stretch/>
            </p:blipFill>
            <p:spPr>
              <a:xfrm>
                <a:off x="14047645" y="6118947"/>
                <a:ext cx="1290914" cy="137160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57" name="Google Shape;1057;p16"/>
              <p:cNvSpPr txBox="1"/>
              <p:nvPr/>
            </p:nvSpPr>
            <p:spPr>
              <a:xfrm>
                <a:off x="13644894" y="7695886"/>
                <a:ext cx="2096424" cy="4848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13" tIns="22850" rIns="45713" bIns="22850" anchor="t" anchorCtr="0">
                <a:spAutoFit/>
              </a:bodyPr>
              <a:lstStyle/>
              <a:p>
                <a:pPr algn="ctr"/>
                <a:r>
                  <a:rPr lang="ko-KR" altLang="en-US" sz="900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"/>
                  </a:rPr>
                  <a:t>복구 지점</a:t>
                </a:r>
                <a:endParaRPr sz="35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cxnSp>
          <p:nvCxnSpPr>
            <p:cNvPr id="1058" name="Google Shape;1058;p16"/>
            <p:cNvCxnSpPr>
              <a:stCxn id="1018" idx="1"/>
              <a:endCxn id="1056" idx="3"/>
            </p:cNvCxnSpPr>
            <p:nvPr/>
          </p:nvCxnSpPr>
          <p:spPr>
            <a:xfrm rot="10800000" flipV="1">
              <a:off x="2642119" y="7312824"/>
              <a:ext cx="2573846" cy="391754"/>
            </a:xfrm>
            <a:prstGeom prst="bentConnector3">
              <a:avLst>
                <a:gd name="adj1" fmla="val 50000"/>
              </a:avLst>
            </a:prstGeom>
            <a:noFill/>
            <a:ln w="12700" cap="sq" cmpd="sng">
              <a:solidFill>
                <a:schemeClr val="accent2"/>
              </a:solidFill>
              <a:prstDash val="solid"/>
              <a:bevel/>
              <a:headEnd type="none" w="sm" len="sm"/>
              <a:tailEnd type="triangle" w="med" len="med"/>
            </a:ln>
          </p:spPr>
        </p:cxnSp>
      </p:grpSp>
      <p:cxnSp>
        <p:nvCxnSpPr>
          <p:cNvPr id="1059" name="Google Shape;1059;p16"/>
          <p:cNvCxnSpPr>
            <a:stCxn id="1045" idx="3"/>
          </p:cNvCxnSpPr>
          <p:nvPr/>
        </p:nvCxnSpPr>
        <p:spPr>
          <a:xfrm rot="10800000" flipH="1">
            <a:off x="5729293" y="2065061"/>
            <a:ext cx="1766850" cy="2073300"/>
          </a:xfrm>
          <a:prstGeom prst="bentConnector3">
            <a:avLst>
              <a:gd name="adj1" fmla="val 50000"/>
            </a:avLst>
          </a:prstGeom>
          <a:noFill/>
          <a:ln w="12700" cap="sq" cmpd="sng">
            <a:solidFill>
              <a:schemeClr val="accent2"/>
            </a:solidFill>
            <a:prstDash val="solid"/>
            <a:bevel/>
            <a:headEnd type="none" w="sm" len="sm"/>
            <a:tailEnd type="triangle" w="med" len="med"/>
          </a:ln>
        </p:spPr>
      </p:cxnSp>
      <p:sp>
        <p:nvSpPr>
          <p:cNvPr id="1034" name="Google Shape;1034;p16"/>
          <p:cNvSpPr/>
          <p:nvPr/>
        </p:nvSpPr>
        <p:spPr>
          <a:xfrm>
            <a:off x="5043493" y="1852361"/>
            <a:ext cx="685800" cy="457200"/>
          </a:xfrm>
          <a:prstGeom prst="rect">
            <a:avLst/>
          </a:prstGeom>
          <a:noFill/>
          <a:ln w="12700" cap="flat" cmpd="sng">
            <a:solidFill>
              <a:srgbClr val="BEDDE9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45713" tIns="0" rIns="45713" bIns="0" anchor="ctr" anchorCtr="0">
            <a:no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어플리케이션 수집</a:t>
            </a:r>
            <a:endParaRPr sz="3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45" name="Google Shape;1045;p16"/>
          <p:cNvSpPr/>
          <p:nvPr/>
        </p:nvSpPr>
        <p:spPr>
          <a:xfrm>
            <a:off x="5043493" y="3909761"/>
            <a:ext cx="685800" cy="457200"/>
          </a:xfrm>
          <a:prstGeom prst="rect">
            <a:avLst/>
          </a:prstGeom>
          <a:noFill/>
          <a:ln w="12700" cap="flat" cmpd="sng">
            <a:solidFill>
              <a:srgbClr val="BEDDE9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/>
            <a:r>
              <a:rPr lang="ko-KR" altLang="en-US" sz="9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실행 결과 기록</a:t>
            </a:r>
            <a:endParaRPr sz="3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37" name="Google Shape;1037;p16"/>
          <p:cNvSpPr/>
          <p:nvPr/>
        </p:nvSpPr>
        <p:spPr>
          <a:xfrm>
            <a:off x="5043493" y="2538161"/>
            <a:ext cx="685800" cy="457200"/>
          </a:xfrm>
          <a:prstGeom prst="rect">
            <a:avLst/>
          </a:prstGeom>
          <a:noFill/>
          <a:ln w="12700" cap="flat" cmpd="sng">
            <a:solidFill>
              <a:srgbClr val="BEDDE9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실행 작업 생성</a:t>
            </a:r>
            <a:endParaRPr sz="3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40" name="Google Shape;1040;p16"/>
          <p:cNvSpPr/>
          <p:nvPr/>
        </p:nvSpPr>
        <p:spPr>
          <a:xfrm>
            <a:off x="4495800" y="3223961"/>
            <a:ext cx="685800" cy="457200"/>
          </a:xfrm>
          <a:prstGeom prst="rect">
            <a:avLst/>
          </a:prstGeom>
          <a:noFill/>
          <a:ln w="12700" cap="flat" cmpd="sng">
            <a:solidFill>
              <a:srgbClr val="BEDDE9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어플리케이션 수집</a:t>
            </a:r>
            <a:endParaRPr sz="3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42" name="Google Shape;1042;p16"/>
          <p:cNvSpPr/>
          <p:nvPr/>
        </p:nvSpPr>
        <p:spPr>
          <a:xfrm>
            <a:off x="5638800" y="3223961"/>
            <a:ext cx="685800" cy="457200"/>
          </a:xfrm>
          <a:prstGeom prst="rect">
            <a:avLst/>
          </a:prstGeom>
          <a:noFill/>
          <a:ln w="12700" cap="flat" cmpd="sng">
            <a:solidFill>
              <a:srgbClr val="BEDDE9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데이터 수집</a:t>
            </a:r>
            <a:endParaRPr sz="3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60" name="Google Shape;1060;p16"/>
          <p:cNvSpPr txBox="1"/>
          <p:nvPr/>
        </p:nvSpPr>
        <p:spPr>
          <a:xfrm>
            <a:off x="7703985" y="2943808"/>
            <a:ext cx="349615" cy="169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Block</a:t>
            </a:r>
            <a:endParaRPr sz="3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7"/>
          <p:cNvSpPr txBox="1">
            <a:spLocks noGrp="1"/>
          </p:cNvSpPr>
          <p:nvPr>
            <p:ph type="title"/>
          </p:nvPr>
        </p:nvSpPr>
        <p:spPr>
          <a:xfrm>
            <a:off x="359999" y="171451"/>
            <a:ext cx="8425225" cy="84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3200" dirty="0">
                <a:solidFill>
                  <a:schemeClr val="accent1"/>
                </a:solidFill>
              </a:rPr>
              <a:t>K10 </a:t>
            </a:r>
            <a:r>
              <a:rPr lang="ko-KR" altLang="en-US" sz="3200" dirty="0">
                <a:solidFill>
                  <a:schemeClr val="accent1"/>
                </a:solidFill>
              </a:rPr>
              <a:t>워크플로우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ko-KR" altLang="en-US" sz="2000" dirty="0">
                <a:solidFill>
                  <a:schemeClr val="bg1"/>
                </a:solidFill>
              </a:rPr>
              <a:t>어플리케이션 복구</a:t>
            </a:r>
            <a:endParaRPr sz="3200" dirty="0">
              <a:solidFill>
                <a:schemeClr val="bg1"/>
              </a:solidFill>
            </a:endParaRPr>
          </a:p>
        </p:txBody>
      </p:sp>
      <p:graphicFrame>
        <p:nvGraphicFramePr>
          <p:cNvPr id="1069" name="Google Shape;1069;p17"/>
          <p:cNvGraphicFramePr/>
          <p:nvPr>
            <p:extLst>
              <p:ext uri="{D42A27DB-BD31-4B8C-83A1-F6EECF244321}">
                <p14:modId xmlns:p14="http://schemas.microsoft.com/office/powerpoint/2010/main" val="4055202317"/>
              </p:ext>
            </p:extLst>
          </p:nvPr>
        </p:nvGraphicFramePr>
        <p:xfrm>
          <a:off x="304800" y="1142347"/>
          <a:ext cx="8534400" cy="472446"/>
        </p:xfrm>
        <a:graphic>
          <a:graphicData uri="http://schemas.openxmlformats.org/drawingml/2006/table">
            <a:tbl>
              <a:tblPr firstRow="1" bandRow="1">
                <a:noFill/>
                <a:tableStyleId>{51B26972-9616-4784-9AC7-BB2AD954A63F}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1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User/App</a:t>
                      </a:r>
                      <a:endParaRPr sz="400" b="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5" marR="45725" marT="22863" marB="2286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API</a:t>
                      </a:r>
                      <a:endParaRPr sz="400" b="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5" marR="45725" marT="22863" marB="2286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K10 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실행 계층</a:t>
                      </a:r>
                      <a:endParaRPr sz="400" b="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5" marR="45725" marT="22863" marB="2286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400" b="0" dirty="0" err="1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인프라스트러처</a:t>
                      </a:r>
                      <a:r>
                        <a:rPr lang="ko-KR" altLang="en-US" sz="1400" b="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계층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(K10 + External)</a:t>
                      </a:r>
                      <a:endParaRPr lang="ko-KR" altLang="en-US" sz="400" b="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5" marR="45725" marT="22863" marB="2286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70" name="Google Shape;1070;p17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2634992" y="2252534"/>
            <a:ext cx="520699" cy="457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1" name="Google Shape;1071;p17"/>
          <p:cNvGrpSpPr/>
          <p:nvPr/>
        </p:nvGrpSpPr>
        <p:grpSpPr>
          <a:xfrm>
            <a:off x="2496485" y="3421638"/>
            <a:ext cx="856343" cy="838265"/>
            <a:chOff x="4787293" y="5283855"/>
            <a:chExt cx="1712685" cy="1676529"/>
          </a:xfrm>
        </p:grpSpPr>
        <p:grpSp>
          <p:nvGrpSpPr>
            <p:cNvPr id="1072" name="Google Shape;1072;p17"/>
            <p:cNvGrpSpPr/>
            <p:nvPr/>
          </p:nvGrpSpPr>
          <p:grpSpPr>
            <a:xfrm>
              <a:off x="4787293" y="5283855"/>
              <a:ext cx="1712685" cy="1676529"/>
              <a:chOff x="9964433" y="3008520"/>
              <a:chExt cx="2373786" cy="2529807"/>
            </a:xfrm>
          </p:grpSpPr>
          <p:sp>
            <p:nvSpPr>
              <p:cNvPr id="1073" name="Google Shape;1073;p17"/>
              <p:cNvSpPr txBox="1"/>
              <p:nvPr/>
            </p:nvSpPr>
            <p:spPr>
              <a:xfrm>
                <a:off x="9964433" y="4981082"/>
                <a:ext cx="2373786" cy="5572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13" tIns="22850" rIns="45713" bIns="22850" anchor="t" anchorCtr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"/>
                  </a:rPr>
                  <a:t>API Controller</a:t>
                </a:r>
                <a:endParaRPr sz="35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pic>
            <p:nvPicPr>
              <p:cNvPr id="1074" name="Google Shape;1074;p17"/>
              <p:cNvPicPr preferRelativeResize="0"/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10273503" y="3008520"/>
                <a:ext cx="1755649" cy="141706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075" name="Google Shape;1075;p17"/>
            <p:cNvPicPr preferRelativeResize="0"/>
            <p:nvPr/>
          </p:nvPicPr>
          <p:blipFill rotWithShape="1">
            <a:blip r:embed="rId6"/>
            <a:srcRect/>
            <a:stretch/>
          </p:blipFill>
          <p:spPr>
            <a:xfrm>
              <a:off x="5348259" y="6353686"/>
              <a:ext cx="550784" cy="2325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76" name="Google Shape;1076;p17"/>
          <p:cNvSpPr/>
          <p:nvPr/>
        </p:nvSpPr>
        <p:spPr>
          <a:xfrm>
            <a:off x="7496160" y="1836423"/>
            <a:ext cx="777240" cy="45720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13" tIns="0" rIns="45713" bIns="0" anchor="ctr" anchorCtr="0">
            <a:no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Catalog</a:t>
            </a:r>
            <a:endParaRPr sz="3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77" name="Google Shape;1077;p17"/>
          <p:cNvPicPr preferRelativeResize="0"/>
          <p:nvPr/>
        </p:nvPicPr>
        <p:blipFill rotWithShape="1">
          <a:blip r:embed="rId6"/>
          <a:srcRect/>
          <a:stretch/>
        </p:blipFill>
        <p:spPr>
          <a:xfrm>
            <a:off x="7980621" y="2146198"/>
            <a:ext cx="275392" cy="116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8" name="Google Shape;1078;p17"/>
          <p:cNvGrpSpPr/>
          <p:nvPr/>
        </p:nvGrpSpPr>
        <p:grpSpPr>
          <a:xfrm>
            <a:off x="7699246" y="2642814"/>
            <a:ext cx="638818" cy="1795837"/>
            <a:chOff x="15398480" y="5096433"/>
            <a:chExt cx="1277634" cy="3591673"/>
          </a:xfrm>
        </p:grpSpPr>
        <p:grpSp>
          <p:nvGrpSpPr>
            <p:cNvPr id="1079" name="Google Shape;1079;p17"/>
            <p:cNvGrpSpPr/>
            <p:nvPr/>
          </p:nvGrpSpPr>
          <p:grpSpPr>
            <a:xfrm>
              <a:off x="15398480" y="5096433"/>
              <a:ext cx="741624" cy="3585604"/>
              <a:chOff x="15397571" y="5941677"/>
              <a:chExt cx="741624" cy="3585604"/>
            </a:xfrm>
          </p:grpSpPr>
          <p:pic>
            <p:nvPicPr>
              <p:cNvPr id="1080" name="Google Shape;1080;p17"/>
              <p:cNvPicPr preferRelativeResize="0"/>
              <p:nvPr/>
            </p:nvPicPr>
            <p:blipFill rotWithShape="1">
              <a:blip r:embed="rId7"/>
              <a:srcRect/>
              <a:stretch/>
            </p:blipFill>
            <p:spPr>
              <a:xfrm>
                <a:off x="15438473" y="6847397"/>
                <a:ext cx="659822" cy="8553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81" name="Google Shape;1081;p17"/>
              <p:cNvPicPr preferRelativeResize="0"/>
              <p:nvPr/>
            </p:nvPicPr>
            <p:blipFill rotWithShape="1">
              <a:blip r:embed="rId8"/>
              <a:srcRect/>
              <a:stretch/>
            </p:blipFill>
            <p:spPr>
              <a:xfrm>
                <a:off x="15458603" y="8908465"/>
                <a:ext cx="630948" cy="61881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82" name="Google Shape;1082;p17"/>
              <p:cNvPicPr preferRelativeResize="0"/>
              <p:nvPr/>
            </p:nvPicPr>
            <p:blipFill rotWithShape="1">
              <a:blip r:embed="rId9"/>
              <a:srcRect/>
              <a:stretch/>
            </p:blipFill>
            <p:spPr>
              <a:xfrm>
                <a:off x="15397571" y="7926995"/>
                <a:ext cx="741624" cy="7537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83" name="Google Shape;1083;p17"/>
              <p:cNvPicPr preferRelativeResize="0"/>
              <p:nvPr/>
            </p:nvPicPr>
            <p:blipFill rotWithShape="1">
              <a:blip r:embed="rId10">
                <a:alphaModFix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15430477" y="5941677"/>
                <a:ext cx="675813" cy="68144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84" name="Google Shape;1084;p17"/>
            <p:cNvSpPr txBox="1"/>
            <p:nvPr/>
          </p:nvSpPr>
          <p:spPr>
            <a:xfrm rot="5400000">
              <a:off x="14695632" y="6707625"/>
              <a:ext cx="3591671" cy="3692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Kasten Platform Integrations</a:t>
              </a:r>
              <a:endParaRPr sz="35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085" name="Google Shape;1085;p17"/>
          <p:cNvGrpSpPr/>
          <p:nvPr/>
        </p:nvGrpSpPr>
        <p:grpSpPr>
          <a:xfrm>
            <a:off x="648734" y="2682611"/>
            <a:ext cx="860172" cy="724994"/>
            <a:chOff x="13563872" y="6277148"/>
            <a:chExt cx="2258466" cy="1903545"/>
          </a:xfrm>
        </p:grpSpPr>
        <p:pic>
          <p:nvPicPr>
            <p:cNvPr id="1086" name="Google Shape;1086;p17"/>
            <p:cNvPicPr preferRelativeResize="0"/>
            <p:nvPr/>
          </p:nvPicPr>
          <p:blipFill rotWithShape="1"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14174644" y="6277148"/>
              <a:ext cx="1290915" cy="13716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7" name="Google Shape;1087;p17"/>
            <p:cNvSpPr txBox="1"/>
            <p:nvPr/>
          </p:nvSpPr>
          <p:spPr>
            <a:xfrm>
              <a:off x="13563872" y="7695886"/>
              <a:ext cx="2258466" cy="4848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복구 실행</a:t>
              </a:r>
              <a:endParaRPr sz="35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cxnSp>
        <p:nvCxnSpPr>
          <p:cNvPr id="1088" name="Google Shape;1088;p17"/>
          <p:cNvCxnSpPr>
            <a:stCxn id="1086" idx="3"/>
          </p:cNvCxnSpPr>
          <p:nvPr/>
        </p:nvCxnSpPr>
        <p:spPr>
          <a:xfrm>
            <a:off x="1388386" y="2943808"/>
            <a:ext cx="1267950" cy="600600"/>
          </a:xfrm>
          <a:prstGeom prst="bentConnector3">
            <a:avLst>
              <a:gd name="adj1" fmla="val 50000"/>
            </a:avLst>
          </a:prstGeom>
          <a:noFill/>
          <a:ln w="12700" cap="sq" cmpd="sng">
            <a:solidFill>
              <a:schemeClr val="accent2"/>
            </a:solidFill>
            <a:prstDash val="solid"/>
            <a:bevel/>
            <a:headEnd type="none" w="sm" len="sm"/>
            <a:tailEnd type="triangle" w="med" len="med"/>
          </a:ln>
        </p:spPr>
      </p:cxnSp>
      <p:cxnSp>
        <p:nvCxnSpPr>
          <p:cNvPr id="1089" name="Google Shape;1089;p17"/>
          <p:cNvCxnSpPr>
            <a:stCxn id="1074" idx="3"/>
            <a:endCxn id="1090" idx="0"/>
          </p:cNvCxnSpPr>
          <p:nvPr/>
        </p:nvCxnSpPr>
        <p:spPr>
          <a:xfrm rot="10800000" flipH="1">
            <a:off x="3241331" y="1835564"/>
            <a:ext cx="2145000" cy="1820850"/>
          </a:xfrm>
          <a:prstGeom prst="bentConnector4">
            <a:avLst>
              <a:gd name="adj1" fmla="val 42008"/>
              <a:gd name="adj2" fmla="val 106279"/>
            </a:avLst>
          </a:prstGeom>
          <a:noFill/>
          <a:ln w="12700" cap="sq" cmpd="sng">
            <a:solidFill>
              <a:schemeClr val="accent2"/>
            </a:solidFill>
            <a:prstDash val="solid"/>
            <a:bevel/>
            <a:headEnd type="none" w="sm" len="sm"/>
            <a:tailEnd type="triangle" w="med" len="med"/>
          </a:ln>
        </p:spPr>
      </p:cxnSp>
      <p:cxnSp>
        <p:nvCxnSpPr>
          <p:cNvPr id="1091" name="Google Shape;1091;p17"/>
          <p:cNvCxnSpPr>
            <a:stCxn id="1090" idx="3"/>
          </p:cNvCxnSpPr>
          <p:nvPr/>
        </p:nvCxnSpPr>
        <p:spPr>
          <a:xfrm>
            <a:off x="5729293" y="2064126"/>
            <a:ext cx="1766850" cy="900"/>
          </a:xfrm>
          <a:prstGeom prst="bentConnector3">
            <a:avLst>
              <a:gd name="adj1" fmla="val 50000"/>
            </a:avLst>
          </a:prstGeom>
          <a:noFill/>
          <a:ln w="12700" cap="sq" cmpd="sng">
            <a:solidFill>
              <a:schemeClr val="accent2"/>
            </a:solidFill>
            <a:prstDash val="solid"/>
            <a:bevel/>
            <a:headEnd type="none" w="sm" len="sm"/>
            <a:tailEnd type="triangle" w="med" len="med"/>
          </a:ln>
        </p:spPr>
      </p:cxnSp>
      <p:cxnSp>
        <p:nvCxnSpPr>
          <p:cNvPr id="1092" name="Google Shape;1092;p17"/>
          <p:cNvCxnSpPr>
            <a:endCxn id="1093" idx="0"/>
          </p:cNvCxnSpPr>
          <p:nvPr/>
        </p:nvCxnSpPr>
        <p:spPr>
          <a:xfrm rot="-5400000" flipH="1">
            <a:off x="5283643" y="2435411"/>
            <a:ext cx="205200" cy="300"/>
          </a:xfrm>
          <a:prstGeom prst="bentConnector3">
            <a:avLst>
              <a:gd name="adj1" fmla="val 50003"/>
            </a:avLst>
          </a:prstGeom>
          <a:noFill/>
          <a:ln w="12700" cap="sq" cmpd="sng">
            <a:solidFill>
              <a:schemeClr val="accent2"/>
            </a:solidFill>
            <a:prstDash val="solid"/>
            <a:bevel/>
            <a:headEnd type="none" w="sm" len="sm"/>
            <a:tailEnd type="triangle" w="med" len="med"/>
          </a:ln>
        </p:spPr>
      </p:cxnSp>
      <p:cxnSp>
        <p:nvCxnSpPr>
          <p:cNvPr id="1094" name="Google Shape;1094;p17"/>
          <p:cNvCxnSpPr>
            <a:stCxn id="1093" idx="2"/>
            <a:endCxn id="1095" idx="0"/>
          </p:cNvCxnSpPr>
          <p:nvPr/>
        </p:nvCxnSpPr>
        <p:spPr>
          <a:xfrm rot="5400000">
            <a:off x="4998268" y="2835836"/>
            <a:ext cx="228600" cy="547650"/>
          </a:xfrm>
          <a:prstGeom prst="bentConnector3">
            <a:avLst>
              <a:gd name="adj1" fmla="val 50000"/>
            </a:avLst>
          </a:prstGeom>
          <a:noFill/>
          <a:ln w="12700" cap="sq" cmpd="sng">
            <a:solidFill>
              <a:schemeClr val="accent2"/>
            </a:solidFill>
            <a:prstDash val="solid"/>
            <a:bevel/>
            <a:headEnd type="none" w="sm" len="sm"/>
            <a:tailEnd type="triangle" w="med" len="med"/>
          </a:ln>
        </p:spPr>
      </p:cxnSp>
      <p:cxnSp>
        <p:nvCxnSpPr>
          <p:cNvPr id="1096" name="Google Shape;1096;p17"/>
          <p:cNvCxnSpPr>
            <a:stCxn id="1093" idx="2"/>
            <a:endCxn id="1097" idx="0"/>
          </p:cNvCxnSpPr>
          <p:nvPr/>
        </p:nvCxnSpPr>
        <p:spPr>
          <a:xfrm rot="-5400000" flipH="1">
            <a:off x="5569768" y="2811986"/>
            <a:ext cx="228600" cy="595350"/>
          </a:xfrm>
          <a:prstGeom prst="bentConnector3">
            <a:avLst>
              <a:gd name="adj1" fmla="val 50000"/>
            </a:avLst>
          </a:prstGeom>
          <a:noFill/>
          <a:ln w="12700" cap="sq" cmpd="sng">
            <a:solidFill>
              <a:schemeClr val="accent2"/>
            </a:solidFill>
            <a:prstDash val="solid"/>
            <a:bevel/>
            <a:headEnd type="none" w="sm" len="sm"/>
            <a:tailEnd type="triangle" w="med" len="med"/>
          </a:ln>
        </p:spPr>
      </p:cxnSp>
      <p:grpSp>
        <p:nvGrpSpPr>
          <p:cNvPr id="1098" name="Google Shape;1098;p17"/>
          <p:cNvGrpSpPr/>
          <p:nvPr/>
        </p:nvGrpSpPr>
        <p:grpSpPr>
          <a:xfrm>
            <a:off x="4838700" y="3681161"/>
            <a:ext cx="1143000" cy="228600"/>
            <a:chOff x="9677400" y="7173128"/>
            <a:chExt cx="2286000" cy="457200"/>
          </a:xfrm>
        </p:grpSpPr>
        <p:cxnSp>
          <p:nvCxnSpPr>
            <p:cNvPr id="1099" name="Google Shape;1099;p17"/>
            <p:cNvCxnSpPr>
              <a:stCxn id="1095" idx="2"/>
              <a:endCxn id="1100" idx="0"/>
            </p:cNvCxnSpPr>
            <p:nvPr/>
          </p:nvCxnSpPr>
          <p:spPr>
            <a:xfrm rot="-5400000" flipH="1">
              <a:off x="9996450" y="6854078"/>
              <a:ext cx="457200" cy="1095300"/>
            </a:xfrm>
            <a:prstGeom prst="bentConnector3">
              <a:avLst>
                <a:gd name="adj1" fmla="val 8619"/>
              </a:avLst>
            </a:prstGeom>
            <a:noFill/>
            <a:ln w="12700" cap="sq" cmpd="sng">
              <a:solidFill>
                <a:schemeClr val="accent2"/>
              </a:solidFill>
              <a:prstDash val="solid"/>
              <a:bevel/>
              <a:headEnd type="none" w="sm" len="sm"/>
              <a:tailEnd type="triangle" w="med" len="med"/>
            </a:ln>
          </p:spPr>
        </p:cxnSp>
        <p:cxnSp>
          <p:nvCxnSpPr>
            <p:cNvPr id="1101" name="Google Shape;1101;p17"/>
            <p:cNvCxnSpPr>
              <a:stCxn id="1097" idx="2"/>
              <a:endCxn id="1100" idx="0"/>
            </p:cNvCxnSpPr>
            <p:nvPr/>
          </p:nvCxnSpPr>
          <p:spPr>
            <a:xfrm rot="5400000">
              <a:off x="11139450" y="6806378"/>
              <a:ext cx="457200" cy="1190700"/>
            </a:xfrm>
            <a:prstGeom prst="bentConnector3">
              <a:avLst>
                <a:gd name="adj1" fmla="val 8619"/>
              </a:avLst>
            </a:prstGeom>
            <a:noFill/>
            <a:ln w="12700" cap="sq" cmpd="sng">
              <a:solidFill>
                <a:schemeClr val="accent2"/>
              </a:solidFill>
              <a:prstDash val="solid"/>
              <a:bevel/>
              <a:headEnd type="none" w="sm" len="sm"/>
              <a:tailEnd type="triangle" w="med" len="med"/>
            </a:ln>
          </p:spPr>
        </p:cxnSp>
      </p:grpSp>
      <p:grpSp>
        <p:nvGrpSpPr>
          <p:cNvPr id="1102" name="Google Shape;1102;p17"/>
          <p:cNvGrpSpPr/>
          <p:nvPr/>
        </p:nvGrpSpPr>
        <p:grpSpPr>
          <a:xfrm>
            <a:off x="6324600" y="2813175"/>
            <a:ext cx="1405156" cy="1467737"/>
            <a:chOff x="12649200" y="5626349"/>
            <a:chExt cx="2810311" cy="2935474"/>
          </a:xfrm>
        </p:grpSpPr>
        <p:cxnSp>
          <p:nvCxnSpPr>
            <p:cNvPr id="1103" name="Google Shape;1103;p17"/>
            <p:cNvCxnSpPr>
              <a:endCxn id="1083" idx="1"/>
            </p:cNvCxnSpPr>
            <p:nvPr/>
          </p:nvCxnSpPr>
          <p:spPr>
            <a:xfrm rot="10800000" flipH="1">
              <a:off x="14039086" y="5626349"/>
              <a:ext cx="1392300" cy="1282500"/>
            </a:xfrm>
            <a:prstGeom prst="bentConnector3">
              <a:avLst>
                <a:gd name="adj1" fmla="val -33"/>
              </a:avLst>
            </a:prstGeom>
            <a:noFill/>
            <a:ln w="12700" cap="sq" cmpd="sng">
              <a:solidFill>
                <a:schemeClr val="accent2"/>
              </a:solidFill>
              <a:prstDash val="solid"/>
              <a:bevel/>
              <a:headEnd type="none" w="sm" len="sm"/>
              <a:tailEnd type="triangle" w="med" len="med"/>
            </a:ln>
          </p:spPr>
        </p:cxnSp>
        <p:cxnSp>
          <p:nvCxnSpPr>
            <p:cNvPr id="1104" name="Google Shape;1104;p17"/>
            <p:cNvCxnSpPr>
              <a:stCxn id="1097" idx="3"/>
              <a:endCxn id="1080" idx="1"/>
            </p:cNvCxnSpPr>
            <p:nvPr/>
          </p:nvCxnSpPr>
          <p:spPr>
            <a:xfrm rot="10800000" flipH="1">
              <a:off x="12649200" y="6618922"/>
              <a:ext cx="2790300" cy="286200"/>
            </a:xfrm>
            <a:prstGeom prst="bentConnector3">
              <a:avLst>
                <a:gd name="adj1" fmla="val 49856"/>
              </a:avLst>
            </a:prstGeom>
            <a:noFill/>
            <a:ln w="12700" cap="sq" cmpd="sng">
              <a:solidFill>
                <a:schemeClr val="accent2"/>
              </a:solidFill>
              <a:prstDash val="solid"/>
              <a:bevel/>
              <a:headEnd type="none" w="sm" len="sm"/>
              <a:tailEnd type="triangle" w="med" len="med"/>
            </a:ln>
          </p:spPr>
        </p:cxnSp>
        <p:cxnSp>
          <p:nvCxnSpPr>
            <p:cNvPr id="1105" name="Google Shape;1105;p17"/>
            <p:cNvCxnSpPr>
              <a:endCxn id="1082" idx="1"/>
            </p:cNvCxnSpPr>
            <p:nvPr/>
          </p:nvCxnSpPr>
          <p:spPr>
            <a:xfrm>
              <a:off x="14038800" y="6908938"/>
              <a:ext cx="1353600" cy="738900"/>
            </a:xfrm>
            <a:prstGeom prst="bentConnector3">
              <a:avLst>
                <a:gd name="adj1" fmla="val 134"/>
              </a:avLst>
            </a:prstGeom>
            <a:noFill/>
            <a:ln w="12700" cap="sq" cmpd="sng">
              <a:solidFill>
                <a:schemeClr val="accent2"/>
              </a:solidFill>
              <a:prstDash val="solid"/>
              <a:bevel/>
              <a:headEnd type="none" w="sm" len="sm"/>
              <a:tailEnd type="triangle" w="med" len="med"/>
            </a:ln>
          </p:spPr>
        </p:cxnSp>
        <p:cxnSp>
          <p:nvCxnSpPr>
            <p:cNvPr id="1106" name="Google Shape;1106;p17"/>
            <p:cNvCxnSpPr>
              <a:endCxn id="1081" idx="1"/>
            </p:cNvCxnSpPr>
            <p:nvPr/>
          </p:nvCxnSpPr>
          <p:spPr>
            <a:xfrm rot="-5400000" flipH="1">
              <a:off x="13924561" y="7026873"/>
              <a:ext cx="1649400" cy="1420500"/>
            </a:xfrm>
            <a:prstGeom prst="bentConnector2">
              <a:avLst/>
            </a:prstGeom>
            <a:noFill/>
            <a:ln w="12700" cap="sq" cmpd="sng">
              <a:solidFill>
                <a:schemeClr val="accent2"/>
              </a:solidFill>
              <a:prstDash val="solid"/>
              <a:bevel/>
              <a:headEnd type="none" w="sm" len="sm"/>
              <a:tailEnd type="triangle" w="med" len="med"/>
            </a:ln>
          </p:spPr>
        </p:cxnSp>
      </p:grpSp>
      <p:cxnSp>
        <p:nvCxnSpPr>
          <p:cNvPr id="1107" name="Google Shape;1107;p17"/>
          <p:cNvCxnSpPr>
            <a:stCxn id="1095" idx="1"/>
          </p:cNvCxnSpPr>
          <p:nvPr/>
        </p:nvCxnSpPr>
        <p:spPr>
          <a:xfrm rot="10800000">
            <a:off x="3155700" y="2483561"/>
            <a:ext cx="1340100" cy="969000"/>
          </a:xfrm>
          <a:prstGeom prst="bentConnector3">
            <a:avLst>
              <a:gd name="adj1" fmla="val 50298"/>
            </a:avLst>
          </a:prstGeom>
          <a:noFill/>
          <a:ln w="12700" cap="sq" cmpd="sng">
            <a:solidFill>
              <a:schemeClr val="accent2"/>
            </a:solidFill>
            <a:prstDash val="solid"/>
            <a:bevel/>
            <a:headEnd type="none" w="sm" len="sm"/>
            <a:tailEnd type="triangle" w="med" len="med"/>
          </a:ln>
        </p:spPr>
      </p:cxnSp>
      <p:cxnSp>
        <p:nvCxnSpPr>
          <p:cNvPr id="1108" name="Google Shape;1108;p17"/>
          <p:cNvCxnSpPr>
            <a:stCxn id="1100" idx="1"/>
            <a:endCxn id="1074" idx="3"/>
          </p:cNvCxnSpPr>
          <p:nvPr/>
        </p:nvCxnSpPr>
        <p:spPr>
          <a:xfrm rot="10800000">
            <a:off x="3241393" y="3656411"/>
            <a:ext cx="1802100" cy="481950"/>
          </a:xfrm>
          <a:prstGeom prst="bentConnector3">
            <a:avLst>
              <a:gd name="adj1" fmla="val 50002"/>
            </a:avLst>
          </a:prstGeom>
          <a:noFill/>
          <a:ln w="12700" cap="sq" cmpd="sng">
            <a:solidFill>
              <a:schemeClr val="accent2"/>
            </a:solidFill>
            <a:prstDash val="solid"/>
            <a:bevel/>
            <a:headEnd type="none" w="sm" len="sm"/>
            <a:tailEnd type="triangle" w="med" len="med"/>
          </a:ln>
        </p:spPr>
      </p:cxnSp>
      <p:cxnSp>
        <p:nvCxnSpPr>
          <p:cNvPr id="1109" name="Google Shape;1109;p17"/>
          <p:cNvCxnSpPr>
            <a:stCxn id="1074" idx="1"/>
            <a:endCxn id="1087" idx="2"/>
          </p:cNvCxnSpPr>
          <p:nvPr/>
        </p:nvCxnSpPr>
        <p:spPr>
          <a:xfrm rot="10800000">
            <a:off x="1078820" y="3407605"/>
            <a:ext cx="1529162" cy="248811"/>
          </a:xfrm>
          <a:prstGeom prst="bentConnector2">
            <a:avLst/>
          </a:prstGeom>
          <a:noFill/>
          <a:ln w="12700" cap="sq" cmpd="sng">
            <a:solidFill>
              <a:schemeClr val="accent2"/>
            </a:solidFill>
            <a:prstDash val="solid"/>
            <a:bevel/>
            <a:headEnd type="none" w="sm" len="sm"/>
            <a:tailEnd type="triangle" w="med" len="med"/>
          </a:ln>
        </p:spPr>
      </p:cxnSp>
      <p:cxnSp>
        <p:nvCxnSpPr>
          <p:cNvPr id="1110" name="Google Shape;1110;p17"/>
          <p:cNvCxnSpPr>
            <a:stCxn id="1100" idx="3"/>
          </p:cNvCxnSpPr>
          <p:nvPr/>
        </p:nvCxnSpPr>
        <p:spPr>
          <a:xfrm rot="10800000" flipH="1">
            <a:off x="5729293" y="2065061"/>
            <a:ext cx="1766850" cy="2073300"/>
          </a:xfrm>
          <a:prstGeom prst="bentConnector3">
            <a:avLst>
              <a:gd name="adj1" fmla="val 50000"/>
            </a:avLst>
          </a:prstGeom>
          <a:noFill/>
          <a:ln w="12700" cap="sq" cmpd="sng">
            <a:solidFill>
              <a:schemeClr val="accent2"/>
            </a:solidFill>
            <a:prstDash val="solid"/>
            <a:bevel/>
            <a:headEnd type="none" w="sm" len="sm"/>
            <a:tailEnd type="triangle" w="med" len="med"/>
          </a:ln>
        </p:spPr>
      </p:cxnSp>
      <p:sp>
        <p:nvSpPr>
          <p:cNvPr id="1090" name="Google Shape;1090;p17"/>
          <p:cNvSpPr/>
          <p:nvPr/>
        </p:nvSpPr>
        <p:spPr>
          <a:xfrm>
            <a:off x="5043493" y="1835526"/>
            <a:ext cx="685800" cy="457200"/>
          </a:xfrm>
          <a:prstGeom prst="rect">
            <a:avLst/>
          </a:prstGeom>
          <a:noFill/>
          <a:ln w="12700" cap="flat" cmpd="sng">
            <a:solidFill>
              <a:srgbClr val="BEDDE9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45713" tIns="0" rIns="45713" bIns="0" anchor="ctr" anchorCtr="0">
            <a:no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복구</a:t>
            </a:r>
            <a:endParaRPr lang="en-US" altLang="ko-KR" sz="9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"/>
            </a:endParaRPr>
          </a:p>
          <a:p>
            <a:pPr algn="ctr"/>
            <a:r>
              <a:rPr lang="ko-KR" altLang="en-US" sz="9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구체화</a:t>
            </a:r>
            <a:endParaRPr sz="3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00" name="Google Shape;1100;p17"/>
          <p:cNvSpPr/>
          <p:nvPr/>
        </p:nvSpPr>
        <p:spPr>
          <a:xfrm>
            <a:off x="5043493" y="3909761"/>
            <a:ext cx="685800" cy="457200"/>
          </a:xfrm>
          <a:prstGeom prst="rect">
            <a:avLst/>
          </a:prstGeom>
          <a:noFill/>
          <a:ln w="12700" cap="flat" cmpd="sng">
            <a:solidFill>
              <a:srgbClr val="BEDDE9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실행 결과 기록</a:t>
            </a:r>
            <a:endParaRPr sz="3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93" name="Google Shape;1093;p17"/>
          <p:cNvSpPr/>
          <p:nvPr/>
        </p:nvSpPr>
        <p:spPr>
          <a:xfrm>
            <a:off x="5043493" y="2538161"/>
            <a:ext cx="685800" cy="457200"/>
          </a:xfrm>
          <a:prstGeom prst="rect">
            <a:avLst/>
          </a:prstGeom>
          <a:noFill/>
          <a:ln w="12700" cap="flat" cmpd="sng">
            <a:solidFill>
              <a:srgbClr val="BEDDE9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실행 작업 생성</a:t>
            </a:r>
            <a:endParaRPr lang="ko-KR" altLang="en-US" sz="3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95" name="Google Shape;1095;p17"/>
          <p:cNvSpPr/>
          <p:nvPr/>
        </p:nvSpPr>
        <p:spPr>
          <a:xfrm>
            <a:off x="4495800" y="3223961"/>
            <a:ext cx="685800" cy="457200"/>
          </a:xfrm>
          <a:prstGeom prst="rect">
            <a:avLst/>
          </a:prstGeom>
          <a:noFill/>
          <a:ln w="12700" cap="flat" cmpd="sng">
            <a:solidFill>
              <a:srgbClr val="BEDDE9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어플리케이션 복구</a:t>
            </a:r>
            <a:endParaRPr lang="en-US" altLang="ko-KR" sz="9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"/>
            </a:endParaRPr>
          </a:p>
        </p:txBody>
      </p:sp>
      <p:sp>
        <p:nvSpPr>
          <p:cNvPr id="1097" name="Google Shape;1097;p17"/>
          <p:cNvSpPr/>
          <p:nvPr/>
        </p:nvSpPr>
        <p:spPr>
          <a:xfrm>
            <a:off x="5638800" y="3223961"/>
            <a:ext cx="685800" cy="457200"/>
          </a:xfrm>
          <a:prstGeom prst="rect">
            <a:avLst/>
          </a:prstGeom>
          <a:noFill/>
          <a:ln w="12700" cap="flat" cmpd="sng">
            <a:solidFill>
              <a:srgbClr val="BEDDE9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데이터 복구</a:t>
            </a:r>
            <a:endParaRPr sz="3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11" name="Google Shape;1111;p17"/>
          <p:cNvSpPr txBox="1"/>
          <p:nvPr/>
        </p:nvSpPr>
        <p:spPr>
          <a:xfrm>
            <a:off x="7703985" y="2943808"/>
            <a:ext cx="349615" cy="169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Block</a:t>
            </a:r>
            <a:endParaRPr sz="3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20"/>
          <p:cNvSpPr txBox="1">
            <a:spLocks noGrp="1"/>
          </p:cNvSpPr>
          <p:nvPr>
            <p:ph type="title"/>
          </p:nvPr>
        </p:nvSpPr>
        <p:spPr>
          <a:xfrm>
            <a:off x="359999" y="171451"/>
            <a:ext cx="8425225" cy="84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>
              <a:buClr>
                <a:schemeClr val="accent1"/>
              </a:buClr>
            </a:pPr>
            <a:r>
              <a:rPr lang="ko-KR" altLang="en-US" sz="3200" dirty="0">
                <a:solidFill>
                  <a:schemeClr val="accent1"/>
                </a:solidFill>
              </a:rPr>
              <a:t>원활한 애플리케이션 변환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ko-KR" altLang="en-US" sz="2000" dirty="0">
                <a:solidFill>
                  <a:schemeClr val="bg1"/>
                </a:solidFill>
              </a:rPr>
              <a:t>어플리케이션 이동성 요구사항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1201" name="Google Shape;1201;p20"/>
          <p:cNvSpPr txBox="1"/>
          <p:nvPr/>
        </p:nvSpPr>
        <p:spPr>
          <a:xfrm>
            <a:off x="114859" y="4287612"/>
            <a:ext cx="1888869" cy="69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marL="342900" lvl="1">
              <a:buClr>
                <a:srgbClr val="ADADC0"/>
              </a:buClr>
              <a:buSzPts val="2200"/>
            </a:pPr>
            <a:r>
              <a:rPr lang="ko-KR" altLang="en-US" sz="1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스토리지 시스템</a:t>
            </a:r>
            <a:endParaRPr lang="en-US" altLang="ko-KR" sz="11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 Condensed"/>
            </a:endParaRPr>
          </a:p>
          <a:p>
            <a:pPr marL="342900" lvl="1">
              <a:buClr>
                <a:srgbClr val="ADADC0"/>
              </a:buClr>
              <a:buSzPts val="2200"/>
            </a:pPr>
            <a:r>
              <a:rPr lang="en-US" sz="1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Kubernetes </a:t>
            </a:r>
            <a:r>
              <a:rPr lang="ko-KR" altLang="en-US" sz="1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버전</a:t>
            </a:r>
            <a:endParaRPr sz="11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 Condensed"/>
            </a:endParaRPr>
          </a:p>
        </p:txBody>
      </p:sp>
      <p:sp>
        <p:nvSpPr>
          <p:cNvPr id="1202" name="Google Shape;1202;p20"/>
          <p:cNvSpPr txBox="1"/>
          <p:nvPr/>
        </p:nvSpPr>
        <p:spPr>
          <a:xfrm>
            <a:off x="3079903" y="1545815"/>
            <a:ext cx="919833" cy="184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algn="ctr"/>
            <a:r>
              <a:rPr lang="ko-KR" altLang="en-US" sz="9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복구</a:t>
            </a:r>
            <a:endParaRPr sz="350" dirty="0">
              <a:solidFill>
                <a:srgbClr val="00E29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03" name="Google Shape;1203;p20"/>
          <p:cNvSpPr/>
          <p:nvPr/>
        </p:nvSpPr>
        <p:spPr>
          <a:xfrm>
            <a:off x="457451" y="3905250"/>
            <a:ext cx="1146999" cy="292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lvl="1"/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Across:</a:t>
            </a:r>
            <a:endParaRPr sz="1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204" name="Google Shape;1204;p20"/>
          <p:cNvGrpSpPr/>
          <p:nvPr/>
        </p:nvGrpSpPr>
        <p:grpSpPr>
          <a:xfrm>
            <a:off x="2370961" y="1930540"/>
            <a:ext cx="1677863" cy="1097737"/>
            <a:chOff x="4741922" y="3861078"/>
            <a:chExt cx="3355725" cy="2195472"/>
          </a:xfrm>
        </p:grpSpPr>
        <p:grpSp>
          <p:nvGrpSpPr>
            <p:cNvPr id="1205" name="Google Shape;1205;p20"/>
            <p:cNvGrpSpPr/>
            <p:nvPr/>
          </p:nvGrpSpPr>
          <p:grpSpPr>
            <a:xfrm>
              <a:off x="4899395" y="4016137"/>
              <a:ext cx="1386610" cy="1599477"/>
              <a:chOff x="2056442" y="3238500"/>
              <a:chExt cx="1677358" cy="1934857"/>
            </a:xfrm>
          </p:grpSpPr>
          <p:sp>
            <p:nvSpPr>
              <p:cNvPr id="1206" name="Google Shape;1206;p20"/>
              <p:cNvSpPr/>
              <p:nvPr/>
            </p:nvSpPr>
            <p:spPr>
              <a:xfrm>
                <a:off x="2324100" y="3657600"/>
                <a:ext cx="1143000" cy="1066800"/>
              </a:xfrm>
              <a:prstGeom prst="rect">
                <a:avLst/>
              </a:prstGeom>
              <a:noFill/>
              <a:ln w="12700">
                <a:solidFill>
                  <a:srgbClr val="00E296"/>
                </a:solidFill>
              </a:ln>
            </p:spPr>
            <p:txBody>
              <a:bodyPr spcFirstLastPara="1" wrap="square" lIns="68575" tIns="34288" rIns="68575" bIns="34288" anchor="ctr" anchorCtr="0">
                <a:noAutofit/>
              </a:bodyPr>
              <a:lstStyle/>
              <a:p>
                <a:pPr algn="ctr"/>
                <a:r>
                  <a:rPr lang="en-US" sz="900" dirty="0">
                    <a:solidFill>
                      <a:srgbClr val="00E296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"/>
                  </a:rPr>
                  <a:t>App</a:t>
                </a:r>
                <a:endParaRPr sz="350" dirty="0">
                  <a:solidFill>
                    <a:srgbClr val="00E29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07" name="Google Shape;1207;p20"/>
              <p:cNvSpPr/>
              <p:nvPr/>
            </p:nvSpPr>
            <p:spPr>
              <a:xfrm>
                <a:off x="2057400" y="3238500"/>
                <a:ext cx="1676400" cy="1905000"/>
              </a:xfrm>
              <a:prstGeom prst="rect">
                <a:avLst/>
              </a:prstGeom>
              <a:noFill/>
              <a:ln w="12700" cap="flat" cmpd="sng">
                <a:solidFill>
                  <a:srgbClr val="00E296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88" rIns="68575" bIns="34288" anchor="ctr" anchorCtr="0">
                <a:noAutofit/>
              </a:bodyPr>
              <a:lstStyle/>
              <a:p>
                <a:pPr algn="ctr"/>
                <a:endParaRPr sz="900" dirty="0">
                  <a:solidFill>
                    <a:schemeClr val="dk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endParaRPr>
              </a:p>
            </p:txBody>
          </p:sp>
          <p:sp>
            <p:nvSpPr>
              <p:cNvPr id="1208" name="Google Shape;1208;p20"/>
              <p:cNvSpPr txBox="1"/>
              <p:nvPr/>
            </p:nvSpPr>
            <p:spPr>
              <a:xfrm>
                <a:off x="2056442" y="4768361"/>
                <a:ext cx="1661291" cy="404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13" tIns="22850" rIns="45713" bIns="22850" anchor="t" anchorCtr="0">
                <a:spAutoFit/>
              </a:bodyPr>
              <a:lstStyle/>
              <a:p>
                <a:r>
                  <a:rPr lang="en-US" sz="788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"/>
                  </a:rPr>
                  <a:t>Pod</a:t>
                </a:r>
                <a:endParaRPr sz="35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209" name="Google Shape;1209;p20"/>
            <p:cNvGrpSpPr/>
            <p:nvPr/>
          </p:nvGrpSpPr>
          <p:grpSpPr>
            <a:xfrm>
              <a:off x="6506476" y="4016136"/>
              <a:ext cx="1395894" cy="1605482"/>
              <a:chOff x="4000500" y="3238500"/>
              <a:chExt cx="1688588" cy="1942123"/>
            </a:xfrm>
          </p:grpSpPr>
          <p:sp>
            <p:nvSpPr>
              <p:cNvPr id="1210" name="Google Shape;1210;p20"/>
              <p:cNvSpPr/>
              <p:nvPr/>
            </p:nvSpPr>
            <p:spPr>
              <a:xfrm>
                <a:off x="4267200" y="3581400"/>
                <a:ext cx="1143000" cy="1219200"/>
              </a:xfrm>
              <a:prstGeom prst="can">
                <a:avLst>
                  <a:gd name="adj" fmla="val 25000"/>
                </a:avLst>
              </a:prstGeom>
              <a:noFill/>
              <a:ln w="12700">
                <a:solidFill>
                  <a:srgbClr val="00E296"/>
                </a:solidFill>
              </a:ln>
            </p:spPr>
            <p:txBody>
              <a:bodyPr spcFirstLastPara="1" wrap="square" lIns="68575" tIns="34288" rIns="68575" bIns="34288" anchor="ctr" anchorCtr="0">
                <a:noAutofit/>
              </a:bodyPr>
              <a:lstStyle/>
              <a:p>
                <a:pPr algn="ctr"/>
                <a:r>
                  <a:rPr lang="en-US" sz="900" dirty="0">
                    <a:solidFill>
                      <a:srgbClr val="00E296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"/>
                  </a:rPr>
                  <a:t>DB</a:t>
                </a:r>
                <a:endParaRPr sz="350" dirty="0">
                  <a:solidFill>
                    <a:srgbClr val="00E29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11" name="Google Shape;1211;p20"/>
              <p:cNvSpPr/>
              <p:nvPr/>
            </p:nvSpPr>
            <p:spPr>
              <a:xfrm>
                <a:off x="4000500" y="3238500"/>
                <a:ext cx="1676400" cy="1905000"/>
              </a:xfrm>
              <a:prstGeom prst="rect">
                <a:avLst/>
              </a:prstGeom>
              <a:noFill/>
              <a:ln w="12700" cap="flat" cmpd="sng">
                <a:solidFill>
                  <a:srgbClr val="00E296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88" rIns="68575" bIns="34288" anchor="ctr" anchorCtr="0">
                <a:noAutofit/>
              </a:bodyPr>
              <a:lstStyle/>
              <a:p>
                <a:pPr algn="ctr"/>
                <a:endParaRPr sz="900" dirty="0">
                  <a:solidFill>
                    <a:schemeClr val="dk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endParaRPr>
              </a:p>
            </p:txBody>
          </p:sp>
          <p:sp>
            <p:nvSpPr>
              <p:cNvPr id="1212" name="Google Shape;1212;p20"/>
              <p:cNvSpPr txBox="1"/>
              <p:nvPr/>
            </p:nvSpPr>
            <p:spPr>
              <a:xfrm>
                <a:off x="4027795" y="4775626"/>
                <a:ext cx="1661293" cy="404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13" tIns="22850" rIns="45713" bIns="22850" anchor="t" anchorCtr="0">
                <a:spAutoFit/>
              </a:bodyPr>
              <a:lstStyle/>
              <a:p>
                <a:r>
                  <a:rPr lang="en-US" sz="788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"/>
                  </a:rPr>
                  <a:t>Pod</a:t>
                </a:r>
                <a:endParaRPr sz="35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213" name="Google Shape;1213;p20"/>
            <p:cNvGrpSpPr/>
            <p:nvPr/>
          </p:nvGrpSpPr>
          <p:grpSpPr>
            <a:xfrm>
              <a:off x="4741922" y="3861078"/>
              <a:ext cx="3355725" cy="2195472"/>
              <a:chOff x="1865950" y="3050930"/>
              <a:chExt cx="4059362" cy="2655823"/>
            </a:xfrm>
          </p:grpSpPr>
          <p:sp>
            <p:nvSpPr>
              <p:cNvPr id="1214" name="Google Shape;1214;p20"/>
              <p:cNvSpPr/>
              <p:nvPr/>
            </p:nvSpPr>
            <p:spPr>
              <a:xfrm>
                <a:off x="1866900" y="3050930"/>
                <a:ext cx="4006362" cy="2625969"/>
              </a:xfrm>
              <a:prstGeom prst="rect">
                <a:avLst/>
              </a:prstGeom>
              <a:noFill/>
              <a:ln w="12700" cap="flat" cmpd="sng">
                <a:solidFill>
                  <a:srgbClr val="93EB20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88" rIns="68575" bIns="34288" anchor="ctr" anchorCtr="0">
                <a:noAutofit/>
              </a:bodyPr>
              <a:lstStyle/>
              <a:p>
                <a:pPr algn="ctr"/>
                <a:endParaRPr sz="900" dirty="0">
                  <a:solidFill>
                    <a:schemeClr val="dk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endParaRPr>
              </a:p>
            </p:txBody>
          </p:sp>
          <p:sp>
            <p:nvSpPr>
              <p:cNvPr id="1215" name="Google Shape;1215;p20"/>
              <p:cNvSpPr txBox="1"/>
              <p:nvPr/>
            </p:nvSpPr>
            <p:spPr>
              <a:xfrm>
                <a:off x="1865950" y="5301757"/>
                <a:ext cx="4059362" cy="404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13" tIns="22850" rIns="45713" bIns="22850" anchor="t" anchorCtr="0">
                <a:spAutoFit/>
              </a:bodyPr>
              <a:lstStyle/>
              <a:p>
                <a:r>
                  <a:rPr lang="en-US" sz="788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"/>
                  </a:rPr>
                  <a:t>Namespace: app</a:t>
                </a:r>
                <a:endParaRPr sz="35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sp>
        <p:nvSpPr>
          <p:cNvPr id="1216" name="Google Shape;1216;p20"/>
          <p:cNvSpPr/>
          <p:nvPr/>
        </p:nvSpPr>
        <p:spPr>
          <a:xfrm>
            <a:off x="2196352" y="1847850"/>
            <a:ext cx="2489947" cy="1388558"/>
          </a:xfrm>
          <a:prstGeom prst="rect">
            <a:avLst/>
          </a:prstGeom>
          <a:noFill/>
          <a:ln w="12700" cap="flat" cmpd="sng">
            <a:solidFill>
              <a:srgbClr val="00E296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88" rIns="68575" bIns="34288" anchor="ctr" anchorCtr="0">
            <a:noAutofit/>
          </a:bodyPr>
          <a:lstStyle/>
          <a:p>
            <a:pPr algn="ctr"/>
            <a:endParaRPr sz="900"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"/>
            </a:endParaRPr>
          </a:p>
        </p:txBody>
      </p:sp>
      <p:grpSp>
        <p:nvGrpSpPr>
          <p:cNvPr id="1217" name="Google Shape;1217;p20"/>
          <p:cNvGrpSpPr/>
          <p:nvPr/>
        </p:nvGrpSpPr>
        <p:grpSpPr>
          <a:xfrm>
            <a:off x="4106050" y="1930539"/>
            <a:ext cx="486146" cy="1102988"/>
            <a:chOff x="5460025" y="3050930"/>
            <a:chExt cx="1176164" cy="2668528"/>
          </a:xfrm>
        </p:grpSpPr>
        <p:pic>
          <p:nvPicPr>
            <p:cNvPr id="1218" name="Google Shape;1218;p20"/>
            <p:cNvPicPr preferRelativeResize="0"/>
            <p:nvPr/>
          </p:nvPicPr>
          <p:blipFill rotWithShape="1">
            <a:blip r:embed="rId3"/>
            <a:srcRect/>
            <a:stretch/>
          </p:blipFill>
          <p:spPr>
            <a:xfrm>
              <a:off x="5578959" y="4067060"/>
              <a:ext cx="950902" cy="38257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19" name="Google Shape;1219;p20"/>
            <p:cNvGrpSpPr/>
            <p:nvPr/>
          </p:nvGrpSpPr>
          <p:grpSpPr>
            <a:xfrm>
              <a:off x="5460025" y="3050930"/>
              <a:ext cx="1176164" cy="2668528"/>
              <a:chOff x="1866900" y="3050930"/>
              <a:chExt cx="4009625" cy="2668528"/>
            </a:xfrm>
          </p:grpSpPr>
          <p:sp>
            <p:nvSpPr>
              <p:cNvPr id="1220" name="Google Shape;1220;p20"/>
              <p:cNvSpPr/>
              <p:nvPr/>
            </p:nvSpPr>
            <p:spPr>
              <a:xfrm>
                <a:off x="1866900" y="3050930"/>
                <a:ext cx="4006362" cy="2625969"/>
              </a:xfrm>
              <a:prstGeom prst="rect">
                <a:avLst/>
              </a:prstGeom>
              <a:noFill/>
              <a:ln w="12700" cap="flat" cmpd="sng">
                <a:solidFill>
                  <a:srgbClr val="93EB20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88" rIns="68575" bIns="34288" anchor="ctr" anchorCtr="0">
                <a:noAutofit/>
              </a:bodyPr>
              <a:lstStyle/>
              <a:p>
                <a:pPr algn="ctr"/>
                <a:endParaRPr sz="900" dirty="0">
                  <a:solidFill>
                    <a:schemeClr val="dk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endParaRPr>
              </a:p>
            </p:txBody>
          </p:sp>
          <p:sp>
            <p:nvSpPr>
              <p:cNvPr id="1221" name="Google Shape;1221;p20"/>
              <p:cNvSpPr txBox="1"/>
              <p:nvPr/>
            </p:nvSpPr>
            <p:spPr>
              <a:xfrm>
                <a:off x="1906869" y="5314462"/>
                <a:ext cx="3969656" cy="404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13" tIns="22850" rIns="45713" bIns="22850" anchor="t" anchorCtr="0">
                <a:spAutoFit/>
              </a:bodyPr>
              <a:lstStyle/>
              <a:p>
                <a:r>
                  <a:rPr lang="en-US" sz="788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"/>
                  </a:rPr>
                  <a:t>NS: </a:t>
                </a:r>
                <a:r>
                  <a:rPr lang="en-US" sz="788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"/>
                  </a:rPr>
                  <a:t>kio</a:t>
                </a:r>
                <a:endParaRPr sz="788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endParaRPr>
              </a:p>
            </p:txBody>
          </p:sp>
        </p:grpSp>
      </p:grpSp>
      <p:sp>
        <p:nvSpPr>
          <p:cNvPr id="1260" name="Google Shape;1260;p20"/>
          <p:cNvSpPr txBox="1"/>
          <p:nvPr/>
        </p:nvSpPr>
        <p:spPr>
          <a:xfrm>
            <a:off x="2601636" y="3863253"/>
            <a:ext cx="1234272" cy="288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algn="ctr"/>
            <a:r>
              <a:rPr lang="ko-KR" altLang="en-US" sz="788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어플리케이션 </a:t>
            </a:r>
            <a:r>
              <a:rPr lang="en-US" altLang="ko-KR" sz="788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+ </a:t>
            </a:r>
            <a:r>
              <a:rPr lang="ko-KR" altLang="en-US" sz="788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데이터</a:t>
            </a:r>
            <a:endParaRPr lang="en-US" altLang="ko-KR" sz="788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"/>
            </a:endParaRPr>
          </a:p>
          <a:p>
            <a:pPr algn="ctr"/>
            <a:r>
              <a:rPr lang="ko-KR" altLang="en-US" sz="788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스냅샷</a:t>
            </a:r>
            <a:endParaRPr sz="3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63" name="Google Shape;1263;p20"/>
          <p:cNvSpPr txBox="1"/>
          <p:nvPr/>
        </p:nvSpPr>
        <p:spPr>
          <a:xfrm>
            <a:off x="2268537" y="3071029"/>
            <a:ext cx="2417761" cy="16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r>
              <a:rPr lang="en-US" sz="788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Kubernetes Cluster</a:t>
            </a:r>
            <a:endParaRPr sz="3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4DC6F7A-E795-4495-9E8E-BE4BF97DF1AC}"/>
              </a:ext>
            </a:extLst>
          </p:cNvPr>
          <p:cNvSpPr/>
          <p:nvPr/>
        </p:nvSpPr>
        <p:spPr bwMode="auto">
          <a:xfrm>
            <a:off x="3200400" y="3079750"/>
            <a:ext cx="0" cy="469900"/>
          </a:xfrm>
          <a:custGeom>
            <a:avLst/>
            <a:gdLst>
              <a:gd name="connsiteX0" fmla="*/ 0 w 0"/>
              <a:gd name="connsiteY0" fmla="*/ 469900 h 469900"/>
              <a:gd name="connsiteX1" fmla="*/ 0 w 0"/>
              <a:gd name="connsiteY1" fmla="*/ 0 h 46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69900">
                <a:moveTo>
                  <a:pt x="0" y="46990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rgbClr val="00E296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730F5B6-1FB2-47DA-B26A-04CCE097A45D}"/>
              </a:ext>
            </a:extLst>
          </p:cNvPr>
          <p:cNvGrpSpPr/>
          <p:nvPr/>
        </p:nvGrpSpPr>
        <p:grpSpPr>
          <a:xfrm>
            <a:off x="2961086" y="3427808"/>
            <a:ext cx="459579" cy="425372"/>
            <a:chOff x="3804236" y="3784988"/>
            <a:chExt cx="459579" cy="4253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EE946D3-962A-4FB7-9FAB-CB1941C1CA3D}"/>
                </a:ext>
              </a:extLst>
            </p:cNvPr>
            <p:cNvSpPr/>
            <p:nvPr/>
          </p:nvSpPr>
          <p:spPr bwMode="auto">
            <a:xfrm>
              <a:off x="3804236" y="3784988"/>
              <a:ext cx="459579" cy="425372"/>
            </a:xfrm>
            <a:prstGeom prst="rect">
              <a:avLst/>
            </a:prstGeom>
            <a:solidFill>
              <a:srgbClr val="003738"/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ru-RU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6B88863-2A1A-462C-A1A1-54B00C201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72198" y="3820732"/>
              <a:ext cx="353251" cy="353251"/>
            </a:xfrm>
            <a:prstGeom prst="rect">
              <a:avLst/>
            </a:prstGeom>
          </p:spPr>
        </p:pic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EB3C0812-E389-4F1E-AA6D-BE7292E7C1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63474" y="1002078"/>
            <a:ext cx="352691" cy="4387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20"/>
          <p:cNvSpPr txBox="1">
            <a:spLocks noGrp="1"/>
          </p:cNvSpPr>
          <p:nvPr>
            <p:ph type="title"/>
          </p:nvPr>
        </p:nvSpPr>
        <p:spPr>
          <a:xfrm>
            <a:off x="359999" y="171451"/>
            <a:ext cx="8425225" cy="84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>
              <a:buClr>
                <a:schemeClr val="accent1"/>
              </a:buClr>
            </a:pPr>
            <a:r>
              <a:rPr lang="ko-KR" altLang="en-US" sz="3200" dirty="0"/>
              <a:t>원활한 애플리케이션 변환</a:t>
            </a:r>
            <a:br>
              <a:rPr lang="en-US" altLang="ko-KR" sz="3200" dirty="0"/>
            </a:br>
            <a:r>
              <a:rPr lang="ko-KR" altLang="en-US" sz="2000" dirty="0">
                <a:solidFill>
                  <a:srgbClr val="FFFFFF"/>
                </a:solidFill>
              </a:rPr>
              <a:t>어플리케이션 이동성 요구사항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1201" name="Google Shape;1201;p20"/>
          <p:cNvSpPr txBox="1"/>
          <p:nvPr/>
        </p:nvSpPr>
        <p:spPr>
          <a:xfrm>
            <a:off x="114859" y="4287612"/>
            <a:ext cx="1888869" cy="69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marL="342900" lvl="1">
              <a:buClr>
                <a:srgbClr val="ADADC0"/>
              </a:buClr>
              <a:buSzPts val="2200"/>
            </a:pPr>
            <a:r>
              <a:rPr lang="ko-KR" altLang="en-US" sz="1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스토리지 시스템</a:t>
            </a:r>
          </a:p>
          <a:p>
            <a:pPr marL="342900" lvl="1">
              <a:buClr>
                <a:srgbClr val="ADADC0"/>
              </a:buClr>
              <a:buSzPts val="2200"/>
            </a:pPr>
            <a:r>
              <a:rPr lang="en-US" altLang="ko-KR" sz="1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Kubernetes </a:t>
            </a:r>
            <a:r>
              <a:rPr lang="ko-KR" altLang="en-US" sz="1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버전</a:t>
            </a:r>
          </a:p>
        </p:txBody>
      </p:sp>
      <p:sp>
        <p:nvSpPr>
          <p:cNvPr id="1202" name="Google Shape;1202;p20"/>
          <p:cNvSpPr txBox="1"/>
          <p:nvPr/>
        </p:nvSpPr>
        <p:spPr>
          <a:xfrm>
            <a:off x="3079903" y="1545815"/>
            <a:ext cx="919833" cy="184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복구</a:t>
            </a:r>
            <a:endParaRPr sz="3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03" name="Google Shape;1203;p20"/>
          <p:cNvSpPr/>
          <p:nvPr/>
        </p:nvSpPr>
        <p:spPr>
          <a:xfrm>
            <a:off x="457451" y="3905250"/>
            <a:ext cx="1146999" cy="292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lvl="1"/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Across:</a:t>
            </a:r>
            <a:endParaRPr sz="1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204" name="Google Shape;1204;p20"/>
          <p:cNvGrpSpPr/>
          <p:nvPr/>
        </p:nvGrpSpPr>
        <p:grpSpPr>
          <a:xfrm>
            <a:off x="2370961" y="1930540"/>
            <a:ext cx="1677863" cy="1097737"/>
            <a:chOff x="4741922" y="3861078"/>
            <a:chExt cx="3355725" cy="2195472"/>
          </a:xfrm>
        </p:grpSpPr>
        <p:grpSp>
          <p:nvGrpSpPr>
            <p:cNvPr id="1205" name="Google Shape;1205;p20"/>
            <p:cNvGrpSpPr/>
            <p:nvPr/>
          </p:nvGrpSpPr>
          <p:grpSpPr>
            <a:xfrm>
              <a:off x="4899395" y="4016137"/>
              <a:ext cx="1386610" cy="1599477"/>
              <a:chOff x="2056442" y="3238500"/>
              <a:chExt cx="1677358" cy="1934857"/>
            </a:xfrm>
          </p:grpSpPr>
          <p:sp>
            <p:nvSpPr>
              <p:cNvPr id="1206" name="Google Shape;1206;p20"/>
              <p:cNvSpPr/>
              <p:nvPr/>
            </p:nvSpPr>
            <p:spPr>
              <a:xfrm>
                <a:off x="2324100" y="3657600"/>
                <a:ext cx="1143000" cy="1066800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</a:ln>
            </p:spPr>
            <p:txBody>
              <a:bodyPr spcFirstLastPara="1" wrap="square" lIns="68575" tIns="34288" rIns="68575" bIns="34288" anchor="ctr" anchorCtr="0">
                <a:noAutofit/>
              </a:bodyPr>
              <a:lstStyle/>
              <a:p>
                <a:pPr algn="ctr"/>
                <a:r>
                  <a:rPr lang="en-US" sz="900" dirty="0">
                    <a:solidFill>
                      <a:schemeClr val="lt2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"/>
                  </a:rPr>
                  <a:t>App</a:t>
                </a:r>
                <a:endParaRPr sz="3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07" name="Google Shape;1207;p20"/>
              <p:cNvSpPr/>
              <p:nvPr/>
            </p:nvSpPr>
            <p:spPr>
              <a:xfrm>
                <a:off x="2057400" y="3238500"/>
                <a:ext cx="1676400" cy="1905000"/>
              </a:xfrm>
              <a:prstGeom prst="rect">
                <a:avLst/>
              </a:prstGeom>
              <a:noFill/>
              <a:ln w="12700" cap="flat" cmpd="sng">
                <a:solidFill>
                  <a:schemeClr val="bg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88" rIns="68575" bIns="34288" anchor="ctr" anchorCtr="0">
                <a:noAutofit/>
              </a:bodyPr>
              <a:lstStyle/>
              <a:p>
                <a:pPr algn="ctr"/>
                <a:endParaRPr sz="900" dirty="0">
                  <a:solidFill>
                    <a:schemeClr val="dk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endParaRPr>
              </a:p>
            </p:txBody>
          </p:sp>
          <p:sp>
            <p:nvSpPr>
              <p:cNvPr id="1208" name="Google Shape;1208;p20"/>
              <p:cNvSpPr txBox="1"/>
              <p:nvPr/>
            </p:nvSpPr>
            <p:spPr>
              <a:xfrm>
                <a:off x="2056442" y="4768361"/>
                <a:ext cx="1661291" cy="404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13" tIns="22850" rIns="45713" bIns="22850" anchor="t" anchorCtr="0">
                <a:spAutoFit/>
              </a:bodyPr>
              <a:lstStyle/>
              <a:p>
                <a:r>
                  <a:rPr lang="en-US" sz="788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"/>
                  </a:rPr>
                  <a:t>Pod</a:t>
                </a:r>
                <a:endParaRPr sz="35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209" name="Google Shape;1209;p20"/>
            <p:cNvGrpSpPr/>
            <p:nvPr/>
          </p:nvGrpSpPr>
          <p:grpSpPr>
            <a:xfrm>
              <a:off x="6506476" y="4016136"/>
              <a:ext cx="1395894" cy="1605482"/>
              <a:chOff x="4000500" y="3238500"/>
              <a:chExt cx="1688588" cy="1942123"/>
            </a:xfrm>
          </p:grpSpPr>
          <p:sp>
            <p:nvSpPr>
              <p:cNvPr id="1210" name="Google Shape;1210;p20"/>
              <p:cNvSpPr/>
              <p:nvPr/>
            </p:nvSpPr>
            <p:spPr>
              <a:xfrm>
                <a:off x="4267200" y="3581400"/>
                <a:ext cx="1143000" cy="1219200"/>
              </a:xfrm>
              <a:prstGeom prst="can">
                <a:avLst>
                  <a:gd name="adj" fmla="val 25000"/>
                </a:avLst>
              </a:prstGeom>
              <a:noFill/>
              <a:ln w="12700">
                <a:solidFill>
                  <a:schemeClr val="bg1"/>
                </a:solidFill>
              </a:ln>
            </p:spPr>
            <p:txBody>
              <a:bodyPr spcFirstLastPara="1" wrap="square" lIns="68575" tIns="34288" rIns="68575" bIns="34288" anchor="ctr" anchorCtr="0">
                <a:noAutofit/>
              </a:bodyPr>
              <a:lstStyle/>
              <a:p>
                <a:pPr algn="ctr"/>
                <a:r>
                  <a:rPr lang="en-US" sz="900" dirty="0">
                    <a:solidFill>
                      <a:schemeClr val="lt2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"/>
                  </a:rPr>
                  <a:t>DB</a:t>
                </a:r>
                <a:endParaRPr sz="3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11" name="Google Shape;1211;p20"/>
              <p:cNvSpPr/>
              <p:nvPr/>
            </p:nvSpPr>
            <p:spPr>
              <a:xfrm>
                <a:off x="4000500" y="3238500"/>
                <a:ext cx="1676400" cy="1905000"/>
              </a:xfrm>
              <a:prstGeom prst="rect">
                <a:avLst/>
              </a:prstGeom>
              <a:noFill/>
              <a:ln w="12700" cap="flat" cmpd="sng">
                <a:solidFill>
                  <a:schemeClr val="bg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88" rIns="68575" bIns="34288" anchor="ctr" anchorCtr="0">
                <a:noAutofit/>
              </a:bodyPr>
              <a:lstStyle/>
              <a:p>
                <a:pPr algn="ctr"/>
                <a:endParaRPr sz="900" dirty="0">
                  <a:solidFill>
                    <a:schemeClr val="dk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endParaRPr>
              </a:p>
            </p:txBody>
          </p:sp>
          <p:sp>
            <p:nvSpPr>
              <p:cNvPr id="1212" name="Google Shape;1212;p20"/>
              <p:cNvSpPr txBox="1"/>
              <p:nvPr/>
            </p:nvSpPr>
            <p:spPr>
              <a:xfrm>
                <a:off x="4027795" y="4775626"/>
                <a:ext cx="1661293" cy="404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13" tIns="22850" rIns="45713" bIns="22850" anchor="t" anchorCtr="0">
                <a:spAutoFit/>
              </a:bodyPr>
              <a:lstStyle/>
              <a:p>
                <a:r>
                  <a:rPr lang="en-US" sz="788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"/>
                  </a:rPr>
                  <a:t>Pod</a:t>
                </a:r>
                <a:endParaRPr sz="35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213" name="Google Shape;1213;p20"/>
            <p:cNvGrpSpPr/>
            <p:nvPr/>
          </p:nvGrpSpPr>
          <p:grpSpPr>
            <a:xfrm>
              <a:off x="4741922" y="3861078"/>
              <a:ext cx="3355725" cy="2195472"/>
              <a:chOff x="1865950" y="3050930"/>
              <a:chExt cx="4059362" cy="2655823"/>
            </a:xfrm>
          </p:grpSpPr>
          <p:sp>
            <p:nvSpPr>
              <p:cNvPr id="1214" name="Google Shape;1214;p20"/>
              <p:cNvSpPr/>
              <p:nvPr/>
            </p:nvSpPr>
            <p:spPr>
              <a:xfrm>
                <a:off x="1866900" y="3050930"/>
                <a:ext cx="4006362" cy="2625969"/>
              </a:xfrm>
              <a:prstGeom prst="rect">
                <a:avLst/>
              </a:prstGeom>
              <a:noFill/>
              <a:ln w="12700" cap="flat" cmpd="sng">
                <a:solidFill>
                  <a:schemeClr val="bg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88" rIns="68575" bIns="34288" anchor="ctr" anchorCtr="0">
                <a:noAutofit/>
              </a:bodyPr>
              <a:lstStyle/>
              <a:p>
                <a:pPr algn="ctr"/>
                <a:endParaRPr sz="900" dirty="0">
                  <a:solidFill>
                    <a:schemeClr val="dk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endParaRPr>
              </a:p>
            </p:txBody>
          </p:sp>
          <p:sp>
            <p:nvSpPr>
              <p:cNvPr id="1215" name="Google Shape;1215;p20"/>
              <p:cNvSpPr txBox="1"/>
              <p:nvPr/>
            </p:nvSpPr>
            <p:spPr>
              <a:xfrm>
                <a:off x="1865950" y="5301757"/>
                <a:ext cx="4059362" cy="404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13" tIns="22850" rIns="45713" bIns="22850" anchor="t" anchorCtr="0">
                <a:spAutoFit/>
              </a:bodyPr>
              <a:lstStyle/>
              <a:p>
                <a:r>
                  <a:rPr lang="en-US" sz="788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"/>
                  </a:rPr>
                  <a:t>Namespace: app</a:t>
                </a:r>
                <a:endParaRPr sz="35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sp>
        <p:nvSpPr>
          <p:cNvPr id="1216" name="Google Shape;1216;p20"/>
          <p:cNvSpPr/>
          <p:nvPr/>
        </p:nvSpPr>
        <p:spPr>
          <a:xfrm>
            <a:off x="495300" y="1847850"/>
            <a:ext cx="4191000" cy="1388558"/>
          </a:xfrm>
          <a:prstGeom prst="rect">
            <a:avLst/>
          </a:prstGeom>
          <a:noFill/>
          <a:ln w="12700" cap="flat" cmpd="sng">
            <a:solidFill>
              <a:srgbClr val="00E296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88" rIns="68575" bIns="34288" anchor="ctr" anchorCtr="0">
            <a:noAutofit/>
          </a:bodyPr>
          <a:lstStyle/>
          <a:p>
            <a:pPr algn="ctr"/>
            <a:endParaRPr sz="900"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"/>
            </a:endParaRPr>
          </a:p>
        </p:txBody>
      </p:sp>
      <p:grpSp>
        <p:nvGrpSpPr>
          <p:cNvPr id="1217" name="Google Shape;1217;p20"/>
          <p:cNvGrpSpPr/>
          <p:nvPr/>
        </p:nvGrpSpPr>
        <p:grpSpPr>
          <a:xfrm>
            <a:off x="4106050" y="1930539"/>
            <a:ext cx="486146" cy="1102988"/>
            <a:chOff x="5460025" y="3050930"/>
            <a:chExt cx="1176164" cy="2668528"/>
          </a:xfrm>
        </p:grpSpPr>
        <p:pic>
          <p:nvPicPr>
            <p:cNvPr id="1218" name="Google Shape;1218;p20"/>
            <p:cNvPicPr preferRelativeResize="0"/>
            <p:nvPr/>
          </p:nvPicPr>
          <p:blipFill rotWithShape="1">
            <a:blip r:embed="rId3"/>
            <a:srcRect/>
            <a:stretch/>
          </p:blipFill>
          <p:spPr>
            <a:xfrm>
              <a:off x="5578959" y="4067060"/>
              <a:ext cx="950902" cy="38257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19" name="Google Shape;1219;p20"/>
            <p:cNvGrpSpPr/>
            <p:nvPr/>
          </p:nvGrpSpPr>
          <p:grpSpPr>
            <a:xfrm>
              <a:off x="5460025" y="3050930"/>
              <a:ext cx="1176164" cy="2668528"/>
              <a:chOff x="1866900" y="3050930"/>
              <a:chExt cx="4009625" cy="2668528"/>
            </a:xfrm>
          </p:grpSpPr>
          <p:sp>
            <p:nvSpPr>
              <p:cNvPr id="1220" name="Google Shape;1220;p20"/>
              <p:cNvSpPr/>
              <p:nvPr/>
            </p:nvSpPr>
            <p:spPr>
              <a:xfrm>
                <a:off x="1866900" y="3050930"/>
                <a:ext cx="4006362" cy="2625969"/>
              </a:xfrm>
              <a:prstGeom prst="rect">
                <a:avLst/>
              </a:prstGeom>
              <a:noFill/>
              <a:ln w="12700" cap="flat" cmpd="sng">
                <a:solidFill>
                  <a:srgbClr val="93EB20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88" rIns="68575" bIns="34288" anchor="ctr" anchorCtr="0">
                <a:noAutofit/>
              </a:bodyPr>
              <a:lstStyle/>
              <a:p>
                <a:pPr algn="ctr"/>
                <a:endParaRPr sz="900" dirty="0">
                  <a:solidFill>
                    <a:schemeClr val="dk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endParaRPr>
              </a:p>
            </p:txBody>
          </p:sp>
          <p:sp>
            <p:nvSpPr>
              <p:cNvPr id="1221" name="Google Shape;1221;p20"/>
              <p:cNvSpPr txBox="1"/>
              <p:nvPr/>
            </p:nvSpPr>
            <p:spPr>
              <a:xfrm>
                <a:off x="1906869" y="5314462"/>
                <a:ext cx="3969656" cy="404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13" tIns="22850" rIns="45713" bIns="22850" anchor="t" anchorCtr="0">
                <a:spAutoFit/>
              </a:bodyPr>
              <a:lstStyle/>
              <a:p>
                <a:r>
                  <a:rPr lang="en-US" sz="788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"/>
                  </a:rPr>
                  <a:t>NS: </a:t>
                </a:r>
                <a:r>
                  <a:rPr lang="en-US" sz="788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"/>
                  </a:rPr>
                  <a:t>kio</a:t>
                </a:r>
                <a:endParaRPr sz="788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endParaRPr>
              </a:p>
            </p:txBody>
          </p:sp>
        </p:grpSp>
      </p:grpSp>
      <p:grpSp>
        <p:nvGrpSpPr>
          <p:cNvPr id="1223" name="Google Shape;1223;p20"/>
          <p:cNvGrpSpPr/>
          <p:nvPr/>
        </p:nvGrpSpPr>
        <p:grpSpPr>
          <a:xfrm>
            <a:off x="611937" y="1935791"/>
            <a:ext cx="1677863" cy="1097737"/>
            <a:chOff x="4741922" y="3861078"/>
            <a:chExt cx="3355725" cy="2195472"/>
          </a:xfrm>
        </p:grpSpPr>
        <p:grpSp>
          <p:nvGrpSpPr>
            <p:cNvPr id="1224" name="Google Shape;1224;p20"/>
            <p:cNvGrpSpPr/>
            <p:nvPr/>
          </p:nvGrpSpPr>
          <p:grpSpPr>
            <a:xfrm>
              <a:off x="4899395" y="4016137"/>
              <a:ext cx="1386610" cy="1599477"/>
              <a:chOff x="2056442" y="3238500"/>
              <a:chExt cx="1677358" cy="1934857"/>
            </a:xfrm>
          </p:grpSpPr>
          <p:sp>
            <p:nvSpPr>
              <p:cNvPr id="1225" name="Google Shape;1225;p20"/>
              <p:cNvSpPr/>
              <p:nvPr/>
            </p:nvSpPr>
            <p:spPr>
              <a:xfrm>
                <a:off x="2324100" y="3657600"/>
                <a:ext cx="1143000" cy="1066800"/>
              </a:xfrm>
              <a:prstGeom prst="rect">
                <a:avLst/>
              </a:prstGeom>
              <a:noFill/>
              <a:ln w="12700">
                <a:solidFill>
                  <a:srgbClr val="00E296"/>
                </a:solidFill>
              </a:ln>
            </p:spPr>
            <p:txBody>
              <a:bodyPr spcFirstLastPara="1" wrap="square" lIns="68575" tIns="34288" rIns="68575" bIns="34288" anchor="ctr" anchorCtr="0">
                <a:noAutofit/>
              </a:bodyPr>
              <a:lstStyle/>
              <a:p>
                <a:pPr algn="ctr"/>
                <a:r>
                  <a:rPr lang="en-US" sz="900" dirty="0">
                    <a:solidFill>
                      <a:srgbClr val="00E296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"/>
                  </a:rPr>
                  <a:t>App</a:t>
                </a:r>
                <a:endParaRPr sz="350" dirty="0">
                  <a:solidFill>
                    <a:srgbClr val="00E29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26" name="Google Shape;1226;p20"/>
              <p:cNvSpPr/>
              <p:nvPr/>
            </p:nvSpPr>
            <p:spPr>
              <a:xfrm>
                <a:off x="2057400" y="3238500"/>
                <a:ext cx="1676400" cy="1905000"/>
              </a:xfrm>
              <a:prstGeom prst="rect">
                <a:avLst/>
              </a:prstGeom>
              <a:noFill/>
              <a:ln w="12700" cap="flat" cmpd="sng">
                <a:solidFill>
                  <a:srgbClr val="00E296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88" rIns="68575" bIns="34288" anchor="ctr" anchorCtr="0">
                <a:noAutofit/>
              </a:bodyPr>
              <a:lstStyle/>
              <a:p>
                <a:pPr algn="ctr"/>
                <a:endParaRPr sz="900" dirty="0">
                  <a:solidFill>
                    <a:schemeClr val="dk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endParaRPr>
              </a:p>
            </p:txBody>
          </p:sp>
          <p:sp>
            <p:nvSpPr>
              <p:cNvPr id="1227" name="Google Shape;1227;p20"/>
              <p:cNvSpPr txBox="1"/>
              <p:nvPr/>
            </p:nvSpPr>
            <p:spPr>
              <a:xfrm>
                <a:off x="2056442" y="4768361"/>
                <a:ext cx="1661291" cy="404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13" tIns="22850" rIns="45713" bIns="22850" anchor="t" anchorCtr="0">
                <a:spAutoFit/>
              </a:bodyPr>
              <a:lstStyle/>
              <a:p>
                <a:r>
                  <a:rPr lang="en-US" sz="788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"/>
                  </a:rPr>
                  <a:t>Pod</a:t>
                </a:r>
                <a:endParaRPr sz="35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228" name="Google Shape;1228;p20"/>
            <p:cNvGrpSpPr/>
            <p:nvPr/>
          </p:nvGrpSpPr>
          <p:grpSpPr>
            <a:xfrm>
              <a:off x="6506476" y="4016136"/>
              <a:ext cx="1395894" cy="1605482"/>
              <a:chOff x="4000500" y="3238500"/>
              <a:chExt cx="1688588" cy="1942123"/>
            </a:xfrm>
          </p:grpSpPr>
          <p:sp>
            <p:nvSpPr>
              <p:cNvPr id="1229" name="Google Shape;1229;p20"/>
              <p:cNvSpPr/>
              <p:nvPr/>
            </p:nvSpPr>
            <p:spPr>
              <a:xfrm>
                <a:off x="4267200" y="3581400"/>
                <a:ext cx="1143000" cy="1219200"/>
              </a:xfrm>
              <a:prstGeom prst="can">
                <a:avLst>
                  <a:gd name="adj" fmla="val 25000"/>
                </a:avLst>
              </a:prstGeom>
              <a:noFill/>
              <a:ln w="12700">
                <a:solidFill>
                  <a:srgbClr val="00E296"/>
                </a:solidFill>
              </a:ln>
            </p:spPr>
            <p:txBody>
              <a:bodyPr spcFirstLastPara="1" wrap="square" lIns="68575" tIns="34288" rIns="68575" bIns="34288" anchor="ctr" anchorCtr="0">
                <a:noAutofit/>
              </a:bodyPr>
              <a:lstStyle/>
              <a:p>
                <a:pPr algn="ctr"/>
                <a:r>
                  <a:rPr lang="en-US" sz="900" dirty="0">
                    <a:solidFill>
                      <a:srgbClr val="00E296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"/>
                  </a:rPr>
                  <a:t>DB</a:t>
                </a:r>
                <a:endParaRPr sz="350" dirty="0">
                  <a:solidFill>
                    <a:srgbClr val="00E29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30" name="Google Shape;1230;p20"/>
              <p:cNvSpPr/>
              <p:nvPr/>
            </p:nvSpPr>
            <p:spPr>
              <a:xfrm>
                <a:off x="4000500" y="3238500"/>
                <a:ext cx="1676400" cy="1905000"/>
              </a:xfrm>
              <a:prstGeom prst="rect">
                <a:avLst/>
              </a:prstGeom>
              <a:noFill/>
              <a:ln w="12700" cap="flat" cmpd="sng">
                <a:solidFill>
                  <a:srgbClr val="00E296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88" rIns="68575" bIns="34288" anchor="ctr" anchorCtr="0">
                <a:noAutofit/>
              </a:bodyPr>
              <a:lstStyle/>
              <a:p>
                <a:pPr algn="ctr"/>
                <a:endParaRPr sz="900" dirty="0">
                  <a:solidFill>
                    <a:schemeClr val="dk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endParaRPr>
              </a:p>
            </p:txBody>
          </p:sp>
          <p:sp>
            <p:nvSpPr>
              <p:cNvPr id="1231" name="Google Shape;1231;p20"/>
              <p:cNvSpPr txBox="1"/>
              <p:nvPr/>
            </p:nvSpPr>
            <p:spPr>
              <a:xfrm>
                <a:off x="4027795" y="4775626"/>
                <a:ext cx="1661293" cy="404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13" tIns="22850" rIns="45713" bIns="22850" anchor="t" anchorCtr="0">
                <a:spAutoFit/>
              </a:bodyPr>
              <a:lstStyle/>
              <a:p>
                <a:r>
                  <a:rPr lang="en-US" sz="788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"/>
                  </a:rPr>
                  <a:t>Pod</a:t>
                </a:r>
                <a:endParaRPr sz="35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232" name="Google Shape;1232;p20"/>
            <p:cNvGrpSpPr/>
            <p:nvPr/>
          </p:nvGrpSpPr>
          <p:grpSpPr>
            <a:xfrm>
              <a:off x="4741922" y="3861078"/>
              <a:ext cx="3355725" cy="2195472"/>
              <a:chOff x="1865950" y="3050930"/>
              <a:chExt cx="4059362" cy="2655823"/>
            </a:xfrm>
          </p:grpSpPr>
          <p:sp>
            <p:nvSpPr>
              <p:cNvPr id="1233" name="Google Shape;1233;p20"/>
              <p:cNvSpPr/>
              <p:nvPr/>
            </p:nvSpPr>
            <p:spPr>
              <a:xfrm>
                <a:off x="1866900" y="3050930"/>
                <a:ext cx="4006362" cy="2625969"/>
              </a:xfrm>
              <a:prstGeom prst="rect">
                <a:avLst/>
              </a:prstGeom>
              <a:noFill/>
              <a:ln w="12700" cap="flat" cmpd="sng">
                <a:solidFill>
                  <a:srgbClr val="93EB20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88" rIns="68575" bIns="34288" anchor="ctr" anchorCtr="0">
                <a:noAutofit/>
              </a:bodyPr>
              <a:lstStyle/>
              <a:p>
                <a:pPr algn="ctr"/>
                <a:endParaRPr sz="900" dirty="0">
                  <a:solidFill>
                    <a:schemeClr val="dk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endParaRPr>
              </a:p>
            </p:txBody>
          </p:sp>
          <p:sp>
            <p:nvSpPr>
              <p:cNvPr id="1234" name="Google Shape;1234;p20"/>
              <p:cNvSpPr txBox="1"/>
              <p:nvPr/>
            </p:nvSpPr>
            <p:spPr>
              <a:xfrm>
                <a:off x="1865950" y="5301757"/>
                <a:ext cx="4059362" cy="404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13" tIns="22850" rIns="45713" bIns="22850" anchor="t" anchorCtr="0">
                <a:spAutoFit/>
              </a:bodyPr>
              <a:lstStyle/>
              <a:p>
                <a:r>
                  <a:rPr lang="en-US" sz="788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"/>
                  </a:rPr>
                  <a:t>Namespace: app-clone</a:t>
                </a:r>
                <a:endParaRPr sz="35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sp>
        <p:nvSpPr>
          <p:cNvPr id="1237" name="Google Shape;1237;p20"/>
          <p:cNvSpPr txBox="1"/>
          <p:nvPr/>
        </p:nvSpPr>
        <p:spPr>
          <a:xfrm>
            <a:off x="4161786" y="1545815"/>
            <a:ext cx="982480" cy="184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algn="ctr"/>
            <a:r>
              <a:rPr lang="ko-KR" altLang="en-US" sz="9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복제</a:t>
            </a:r>
            <a:endParaRPr sz="350" dirty="0">
              <a:solidFill>
                <a:srgbClr val="00E29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38" name="Google Shape;1238;p20"/>
          <p:cNvSpPr/>
          <p:nvPr/>
        </p:nvSpPr>
        <p:spPr>
          <a:xfrm>
            <a:off x="1811190" y="4287612"/>
            <a:ext cx="2518986" cy="461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marL="514350" lvl="1">
              <a:buClr>
                <a:srgbClr val="ADADC0"/>
              </a:buClr>
              <a:buSzPts val="2200"/>
            </a:pPr>
            <a:r>
              <a:rPr lang="en-US" sz="1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Namespaces</a:t>
            </a:r>
            <a:endParaRPr sz="3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14350" lvl="1">
              <a:spcBef>
                <a:spcPts val="563"/>
              </a:spcBef>
              <a:buClr>
                <a:srgbClr val="ADADC0"/>
              </a:buClr>
              <a:buSzPts val="2200"/>
            </a:pPr>
            <a:r>
              <a:rPr lang="en-US" sz="1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Availability Zones</a:t>
            </a:r>
            <a:endParaRPr sz="3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60" name="Google Shape;1260;p20"/>
          <p:cNvSpPr txBox="1"/>
          <p:nvPr/>
        </p:nvSpPr>
        <p:spPr>
          <a:xfrm>
            <a:off x="2601636" y="3863253"/>
            <a:ext cx="1234272" cy="288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algn="ctr"/>
            <a:r>
              <a:rPr lang="ko-KR" altLang="en-US" sz="788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어플리케이션 </a:t>
            </a:r>
            <a:r>
              <a:rPr lang="en-US" altLang="ko-KR" sz="788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+ </a:t>
            </a:r>
            <a:r>
              <a:rPr lang="ko-KR" altLang="en-US" sz="788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데이터</a:t>
            </a:r>
          </a:p>
          <a:p>
            <a:pPr algn="ctr"/>
            <a:r>
              <a:rPr lang="ko-KR" altLang="en-US" sz="788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스냅샷</a:t>
            </a:r>
            <a:endParaRPr lang="ko-KR" altLang="en-US" sz="3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63" name="Google Shape;1263;p20"/>
          <p:cNvSpPr txBox="1"/>
          <p:nvPr/>
        </p:nvSpPr>
        <p:spPr>
          <a:xfrm>
            <a:off x="495299" y="3071029"/>
            <a:ext cx="4191000" cy="16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r>
              <a:rPr lang="en-US" sz="788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Kubernetes Cluster</a:t>
            </a:r>
            <a:endParaRPr sz="3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D2DFB80-1FAA-4F8C-AD3A-E52D9AF94943}"/>
              </a:ext>
            </a:extLst>
          </p:cNvPr>
          <p:cNvSpPr/>
          <p:nvPr/>
        </p:nvSpPr>
        <p:spPr bwMode="auto">
          <a:xfrm>
            <a:off x="1447800" y="3067050"/>
            <a:ext cx="1695450" cy="581228"/>
          </a:xfrm>
          <a:custGeom>
            <a:avLst/>
            <a:gdLst>
              <a:gd name="connsiteX0" fmla="*/ 1695450 w 1695450"/>
              <a:gd name="connsiteY0" fmla="*/ 723900 h 723900"/>
              <a:gd name="connsiteX1" fmla="*/ 0 w 1695450"/>
              <a:gd name="connsiteY1" fmla="*/ 723900 h 723900"/>
              <a:gd name="connsiteX2" fmla="*/ 0 w 1695450"/>
              <a:gd name="connsiteY2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5450" h="723900">
                <a:moveTo>
                  <a:pt x="1695450" y="723900"/>
                </a:moveTo>
                <a:lnTo>
                  <a:pt x="0" y="72390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E296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4DC6F7A-E795-4495-9E8E-BE4BF97DF1AC}"/>
              </a:ext>
            </a:extLst>
          </p:cNvPr>
          <p:cNvSpPr/>
          <p:nvPr/>
        </p:nvSpPr>
        <p:spPr bwMode="auto">
          <a:xfrm>
            <a:off x="3200400" y="3079750"/>
            <a:ext cx="0" cy="469900"/>
          </a:xfrm>
          <a:custGeom>
            <a:avLst/>
            <a:gdLst>
              <a:gd name="connsiteX0" fmla="*/ 0 w 0"/>
              <a:gd name="connsiteY0" fmla="*/ 469900 h 469900"/>
              <a:gd name="connsiteX1" fmla="*/ 0 w 0"/>
              <a:gd name="connsiteY1" fmla="*/ 0 h 46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69900">
                <a:moveTo>
                  <a:pt x="0" y="46990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bg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730F5B6-1FB2-47DA-B26A-04CCE097A45D}"/>
              </a:ext>
            </a:extLst>
          </p:cNvPr>
          <p:cNvGrpSpPr/>
          <p:nvPr/>
        </p:nvGrpSpPr>
        <p:grpSpPr>
          <a:xfrm>
            <a:off x="2961086" y="3427808"/>
            <a:ext cx="459579" cy="425372"/>
            <a:chOff x="3804236" y="3784988"/>
            <a:chExt cx="459579" cy="4253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EE946D3-962A-4FB7-9FAB-CB1941C1CA3D}"/>
                </a:ext>
              </a:extLst>
            </p:cNvPr>
            <p:cNvSpPr/>
            <p:nvPr/>
          </p:nvSpPr>
          <p:spPr bwMode="auto">
            <a:xfrm>
              <a:off x="3804236" y="3784988"/>
              <a:ext cx="459579" cy="425372"/>
            </a:xfrm>
            <a:prstGeom prst="rect">
              <a:avLst/>
            </a:prstGeom>
            <a:solidFill>
              <a:srgbClr val="003738"/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ru-RU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6B88863-2A1A-462C-A1A1-54B00C201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72198" y="3820732"/>
              <a:ext cx="353251" cy="353251"/>
            </a:xfrm>
            <a:prstGeom prst="rect">
              <a:avLst/>
            </a:prstGeom>
          </p:spPr>
        </p:pic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40D504F1-2A1A-486D-B6E0-9BBE7881CC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97662" y="1086736"/>
            <a:ext cx="498928" cy="4043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B3C0812-E389-4F1E-AA6D-BE7292E7C1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63474" y="1002078"/>
            <a:ext cx="352691" cy="43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5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ight, game, holding, traffic&#10;&#10;Description automatically generated">
            <a:extLst>
              <a:ext uri="{FF2B5EF4-FFF2-40B4-BE49-F238E27FC236}">
                <a16:creationId xmlns:a16="http://schemas.microsoft.com/office/drawing/2014/main" id="{2F90C904-959B-46DD-B03C-4B74ED636E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"/>
          </a:blip>
          <a:srcRect l="45578" t="45232" b="954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24" name="Google Shape;1324;p23"/>
          <p:cNvSpPr txBox="1">
            <a:spLocks noGrp="1"/>
          </p:cNvSpPr>
          <p:nvPr>
            <p:ph type="title"/>
          </p:nvPr>
        </p:nvSpPr>
        <p:spPr>
          <a:xfrm>
            <a:off x="360000" y="171451"/>
            <a:ext cx="8425225" cy="82174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45713" tIns="22850" rIns="45713" bIns="22850" rtlCol="0" anchor="t" anchorCtr="0"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ts val="4500"/>
            </a:pPr>
            <a:r>
              <a:rPr lang="en-US" sz="3600" dirty="0">
                <a:solidFill>
                  <a:schemeClr val="accent1"/>
                </a:solidFill>
              </a:rPr>
              <a:t>Veeam + Kasten</a:t>
            </a:r>
            <a:br>
              <a:rPr lang="en-US" dirty="0"/>
            </a:br>
            <a:r>
              <a:rPr lang="ko-KR" altLang="en-US" sz="2000" dirty="0">
                <a:solidFill>
                  <a:schemeClr val="bg1"/>
                </a:solidFill>
              </a:rPr>
              <a:t>견고한 기반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330" name="Google Shape;1330;p23"/>
          <p:cNvSpPr txBox="1"/>
          <p:nvPr/>
        </p:nvSpPr>
        <p:spPr>
          <a:xfrm>
            <a:off x="5002230" y="1295250"/>
            <a:ext cx="2890571" cy="630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spcBef>
                <a:spcPts val="600"/>
              </a:spcBef>
              <a:buClr>
                <a:srgbClr val="62ACC9"/>
              </a:buClr>
              <a:buSzPts val="2800"/>
              <a:defRPr sz="1400">
                <a:solidFill>
                  <a:srgbClr val="00E296"/>
                </a:solidFill>
                <a:latin typeface="+mj-lt"/>
                <a:ea typeface="Roboto Condensed"/>
                <a:cs typeface="Roboto Condensed"/>
              </a:defRPr>
            </a:lvl1pPr>
          </a:lstStyle>
          <a:p>
            <a:pPr algn="r"/>
            <a:r>
              <a:rPr lang="ko-KR" altLang="en-US" dirty="0">
                <a:sym typeface="Roboto Condensed"/>
              </a:rPr>
              <a:t>다중 환경</a:t>
            </a:r>
            <a:endParaRPr lang="en-US" altLang="ko-KR" dirty="0">
              <a:sym typeface="Roboto Condensed"/>
            </a:endParaRPr>
          </a:p>
          <a:p>
            <a:pPr algn="r"/>
            <a:r>
              <a:rPr lang="en-US" dirty="0">
                <a:sym typeface="Roboto Condensed"/>
              </a:rPr>
              <a:t> - </a:t>
            </a:r>
            <a:r>
              <a:rPr lang="ko-KR" altLang="en-US" dirty="0" err="1">
                <a:sym typeface="Roboto Condensed"/>
              </a:rPr>
              <a:t>온프레미스</a:t>
            </a:r>
            <a:r>
              <a:rPr lang="ko-KR" altLang="en-US" dirty="0">
                <a:sym typeface="Roboto Condensed"/>
              </a:rPr>
              <a:t> 와</a:t>
            </a:r>
            <a:r>
              <a:rPr lang="en-US" altLang="ko-KR" dirty="0">
                <a:sym typeface="Roboto Condensed"/>
              </a:rPr>
              <a:t>/</a:t>
            </a:r>
            <a:r>
              <a:rPr lang="ko-KR" altLang="en-US" dirty="0">
                <a:sym typeface="Roboto Condensed"/>
              </a:rPr>
              <a:t>또는 클라우드</a:t>
            </a:r>
            <a:endParaRPr dirty="0">
              <a:sym typeface="Roboto Condensed"/>
            </a:endParaRPr>
          </a:p>
        </p:txBody>
      </p:sp>
      <p:sp>
        <p:nvSpPr>
          <p:cNvPr id="1332" name="Google Shape;1332;p23"/>
          <p:cNvSpPr txBox="1"/>
          <p:nvPr/>
        </p:nvSpPr>
        <p:spPr>
          <a:xfrm>
            <a:off x="1016290" y="3344555"/>
            <a:ext cx="2662340" cy="630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spcBef>
                <a:spcPts val="600"/>
              </a:spcBef>
              <a:buClr>
                <a:srgbClr val="62ACC9"/>
              </a:buClr>
              <a:buSzPts val="2800"/>
              <a:defRPr sz="1400">
                <a:solidFill>
                  <a:srgbClr val="00E296"/>
                </a:solidFill>
                <a:latin typeface="+mj-lt"/>
                <a:ea typeface="Roboto Condensed"/>
                <a:cs typeface="Roboto Condensed"/>
              </a:defRPr>
            </a:lvl1pPr>
          </a:lstStyle>
          <a:p>
            <a:r>
              <a:rPr lang="ko-KR" altLang="en-US" dirty="0">
                <a:sym typeface="Roboto Condensed"/>
              </a:rPr>
              <a:t>다중 데이터 서비스</a:t>
            </a:r>
            <a:r>
              <a:rPr lang="en-US" dirty="0">
                <a:sym typeface="Roboto Condensed"/>
              </a:rPr>
              <a:t> </a:t>
            </a:r>
            <a:endParaRPr dirty="0"/>
          </a:p>
          <a:p>
            <a:r>
              <a:rPr lang="en-US" dirty="0">
                <a:sym typeface="Roboto Condensed"/>
              </a:rPr>
              <a:t>– </a:t>
            </a:r>
            <a:r>
              <a:rPr lang="ko-KR" altLang="en-US" dirty="0">
                <a:sym typeface="Roboto Condensed"/>
              </a:rPr>
              <a:t>어플리케이션 자동 인지</a:t>
            </a:r>
            <a:endParaRPr dirty="0">
              <a:sym typeface="Roboto Condensed"/>
            </a:endParaRPr>
          </a:p>
        </p:txBody>
      </p:sp>
      <p:sp>
        <p:nvSpPr>
          <p:cNvPr id="1338" name="Google Shape;1338;p23"/>
          <p:cNvSpPr txBox="1"/>
          <p:nvPr/>
        </p:nvSpPr>
        <p:spPr>
          <a:xfrm>
            <a:off x="5588955" y="3344555"/>
            <a:ext cx="2311981" cy="630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spcBef>
                <a:spcPts val="600"/>
              </a:spcBef>
              <a:buClr>
                <a:srgbClr val="62ACC9"/>
              </a:buClr>
              <a:buSzPts val="2800"/>
              <a:defRPr sz="1400">
                <a:solidFill>
                  <a:srgbClr val="00E296"/>
                </a:solidFill>
                <a:latin typeface="+mj-lt"/>
                <a:ea typeface="Roboto Condensed"/>
                <a:cs typeface="Roboto Condensed"/>
              </a:defRPr>
            </a:lvl1pPr>
          </a:lstStyle>
          <a:p>
            <a:pPr algn="r"/>
            <a:r>
              <a:rPr lang="ko-KR" altLang="en-US" dirty="0">
                <a:sym typeface="Roboto Condensed"/>
              </a:rPr>
              <a:t>다중 스토리지 제조사</a:t>
            </a:r>
            <a:r>
              <a:rPr lang="en-US" dirty="0">
                <a:sym typeface="Roboto Condensed"/>
              </a:rPr>
              <a:t> </a:t>
            </a:r>
            <a:endParaRPr dirty="0"/>
          </a:p>
          <a:p>
            <a:pPr algn="r"/>
            <a:r>
              <a:rPr lang="en-US" dirty="0">
                <a:sym typeface="Roboto Condensed"/>
              </a:rPr>
              <a:t>– No lock-in</a:t>
            </a:r>
            <a:endParaRPr dirty="0">
              <a:sym typeface="Roboto Condensed"/>
            </a:endParaRPr>
          </a:p>
        </p:txBody>
      </p:sp>
      <p:grpSp>
        <p:nvGrpSpPr>
          <p:cNvPr id="1339" name="Google Shape;1339;p23"/>
          <p:cNvGrpSpPr/>
          <p:nvPr/>
        </p:nvGrpSpPr>
        <p:grpSpPr>
          <a:xfrm>
            <a:off x="3013971" y="1349237"/>
            <a:ext cx="2807425" cy="2691059"/>
            <a:chOff x="7594547" y="3053065"/>
            <a:chExt cx="4920343" cy="4920343"/>
          </a:xfrm>
        </p:grpSpPr>
        <p:sp>
          <p:nvSpPr>
            <p:cNvPr id="1340" name="Google Shape;1340;p23"/>
            <p:cNvSpPr/>
            <p:nvPr/>
          </p:nvSpPr>
          <p:spPr>
            <a:xfrm>
              <a:off x="9133064" y="3053065"/>
              <a:ext cx="1843315" cy="4920343"/>
            </a:xfrm>
            <a:prstGeom prst="ellipse">
              <a:avLst/>
            </a:prstGeom>
            <a:ln w="44450">
              <a:gradFill>
                <a:gsLst>
                  <a:gs pos="0">
                    <a:srgbClr val="00E296">
                      <a:alpha val="0"/>
                    </a:srgbClr>
                  </a:gs>
                  <a:gs pos="53000">
                    <a:srgbClr val="00E296"/>
                  </a:gs>
                  <a:gs pos="100000">
                    <a:srgbClr val="00E296">
                      <a:alpha val="0"/>
                    </a:srgbClr>
                  </a:gs>
                </a:gsLst>
                <a:lin ang="5400000" scaled="1"/>
              </a:gra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spcFirstLastPara="1" wrap="square" lIns="45713" tIns="22850" rIns="45713" bIns="2285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600"/>
              </a:pPr>
              <a:endParaRPr sz="800" dirty="0">
                <a:solidFill>
                  <a:srgbClr val="F2F2F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41" name="Google Shape;1341;p23"/>
            <p:cNvSpPr/>
            <p:nvPr/>
          </p:nvSpPr>
          <p:spPr>
            <a:xfrm rot="18000000">
              <a:off x="9133062" y="3053065"/>
              <a:ext cx="1843315" cy="4920341"/>
            </a:xfrm>
            <a:prstGeom prst="ellipse">
              <a:avLst/>
            </a:prstGeom>
            <a:ln w="44450">
              <a:gradFill>
                <a:gsLst>
                  <a:gs pos="0">
                    <a:srgbClr val="00E296">
                      <a:alpha val="0"/>
                    </a:srgbClr>
                  </a:gs>
                  <a:gs pos="53000">
                    <a:srgbClr val="00E296"/>
                  </a:gs>
                  <a:gs pos="100000">
                    <a:srgbClr val="00E296">
                      <a:alpha val="0"/>
                    </a:srgbClr>
                  </a:gs>
                </a:gsLst>
                <a:lin ang="5400000" scaled="1"/>
              </a:gra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spcFirstLastPara="1" wrap="square" lIns="45713" tIns="22850" rIns="45713" bIns="2285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600"/>
              </a:pPr>
              <a:endParaRPr sz="800">
                <a:solidFill>
                  <a:srgbClr val="F2F2F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42" name="Google Shape;1342;p23"/>
            <p:cNvSpPr/>
            <p:nvPr/>
          </p:nvSpPr>
          <p:spPr>
            <a:xfrm rot="3600000">
              <a:off x="9133061" y="3053065"/>
              <a:ext cx="1843315" cy="4920343"/>
            </a:xfrm>
            <a:prstGeom prst="ellipse">
              <a:avLst/>
            </a:prstGeom>
            <a:ln w="44450">
              <a:gradFill>
                <a:gsLst>
                  <a:gs pos="0">
                    <a:srgbClr val="00E296">
                      <a:alpha val="0"/>
                    </a:srgbClr>
                  </a:gs>
                  <a:gs pos="53000">
                    <a:srgbClr val="00E296"/>
                  </a:gs>
                  <a:gs pos="100000">
                    <a:srgbClr val="00E296">
                      <a:alpha val="0"/>
                    </a:srgbClr>
                  </a:gs>
                </a:gsLst>
                <a:lin ang="5400000" scaled="1"/>
              </a:gra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spcFirstLastPara="1" wrap="square" lIns="45713" tIns="22850" rIns="45713" bIns="22850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600"/>
              </a:pPr>
              <a:endParaRPr sz="800">
                <a:solidFill>
                  <a:srgbClr val="F2F2F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347" name="Google Shape;1347;p23"/>
          <p:cNvSpPr txBox="1"/>
          <p:nvPr/>
        </p:nvSpPr>
        <p:spPr>
          <a:xfrm>
            <a:off x="991892" y="1335483"/>
            <a:ext cx="2937739" cy="630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>
              <a:spcBef>
                <a:spcPts val="600"/>
              </a:spcBef>
              <a:buClr>
                <a:srgbClr val="62ACC9"/>
              </a:buClr>
              <a:buSzPts val="2800"/>
            </a:pPr>
            <a:r>
              <a:rPr lang="ko-KR" altLang="en-US" sz="1400" dirty="0">
                <a:solidFill>
                  <a:srgbClr val="00E296"/>
                </a:solidFill>
                <a:latin typeface="+mj-lt"/>
                <a:ea typeface="Roboto Condensed"/>
                <a:cs typeface="Roboto Condensed"/>
                <a:sym typeface="Roboto Condensed"/>
              </a:rPr>
              <a:t>다중 워크로드</a:t>
            </a:r>
            <a:endParaRPr lang="en-US" altLang="ko-KR" sz="1400" dirty="0">
              <a:solidFill>
                <a:srgbClr val="00E296"/>
              </a:solidFill>
              <a:latin typeface="+mj-lt"/>
              <a:ea typeface="Roboto Condensed"/>
              <a:cs typeface="Roboto Condensed"/>
              <a:sym typeface="Roboto Condensed"/>
            </a:endParaRPr>
          </a:p>
          <a:p>
            <a:pPr>
              <a:spcBef>
                <a:spcPts val="600"/>
              </a:spcBef>
              <a:buClr>
                <a:srgbClr val="62ACC9"/>
              </a:buClr>
              <a:buSzPts val="2800"/>
            </a:pPr>
            <a:r>
              <a:rPr lang="en-US" sz="1400" dirty="0">
                <a:solidFill>
                  <a:srgbClr val="00E296"/>
                </a:solidFill>
                <a:latin typeface="+mj-lt"/>
                <a:ea typeface="Roboto Condensed"/>
                <a:cs typeface="Roboto Condensed"/>
                <a:sym typeface="Roboto Condensed"/>
              </a:rPr>
              <a:t>– </a:t>
            </a:r>
            <a:r>
              <a:rPr lang="ko-KR" altLang="en-US" sz="1400" dirty="0">
                <a:solidFill>
                  <a:srgbClr val="00E296"/>
                </a:solidFill>
                <a:latin typeface="+mj-lt"/>
                <a:ea typeface="Roboto Condensed"/>
                <a:cs typeface="Roboto Condensed"/>
                <a:sym typeface="Roboto Condensed"/>
              </a:rPr>
              <a:t>기존</a:t>
            </a:r>
            <a:r>
              <a:rPr lang="en-US" sz="1400" dirty="0">
                <a:solidFill>
                  <a:srgbClr val="00E296"/>
                </a:solidFill>
                <a:latin typeface="+mj-lt"/>
                <a:ea typeface="Roboto Condensed"/>
                <a:cs typeface="Roboto Condensed"/>
                <a:sym typeface="Roboto Condensed"/>
              </a:rPr>
              <a:t> &amp; </a:t>
            </a:r>
            <a:r>
              <a:rPr lang="ko-KR" altLang="en-US" sz="1400" dirty="0">
                <a:solidFill>
                  <a:srgbClr val="00E296"/>
                </a:solidFill>
                <a:latin typeface="+mj-lt"/>
                <a:ea typeface="Roboto Condensed"/>
                <a:cs typeface="Roboto Condensed"/>
                <a:sym typeface="Roboto Condensed"/>
              </a:rPr>
              <a:t>컨테이너</a:t>
            </a:r>
            <a:endParaRPr sz="1400" dirty="0">
              <a:solidFill>
                <a:srgbClr val="00E296"/>
              </a:solidFill>
              <a:latin typeface="+mj-lt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52" name="Google Shape;1352;p23"/>
          <p:cNvSpPr/>
          <p:nvPr/>
        </p:nvSpPr>
        <p:spPr>
          <a:xfrm>
            <a:off x="1731523" y="4341103"/>
            <a:ext cx="5880372" cy="66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+mj-lt"/>
                <a:ea typeface="Roboto Condensed"/>
                <a:cs typeface="Roboto Condensed"/>
                <a:sym typeface="Roboto Condensed"/>
              </a:rPr>
              <a:t>쿠버네티스</a:t>
            </a:r>
            <a:r>
              <a:rPr lang="ko-KR" altLang="en-US" sz="2000" dirty="0">
                <a:solidFill>
                  <a:schemeClr val="bg1"/>
                </a:solidFill>
                <a:latin typeface="+mj-lt"/>
                <a:ea typeface="Roboto Condensed"/>
                <a:cs typeface="Roboto Condensed"/>
                <a:sym typeface="Roboto Condensed"/>
              </a:rPr>
              <a:t> 최적 백업을 위한 </a:t>
            </a:r>
            <a:r>
              <a:rPr lang="en-US" sz="2000" dirty="0">
                <a:solidFill>
                  <a:schemeClr val="bg1"/>
                </a:solidFill>
                <a:latin typeface="+mj-lt"/>
                <a:ea typeface="Roboto Condensed"/>
                <a:cs typeface="Roboto Condensed"/>
                <a:sym typeface="Roboto Condensed"/>
              </a:rPr>
              <a:t>Kasten</a:t>
            </a:r>
            <a:r>
              <a:rPr lang="ko-KR" altLang="en-US" sz="2000" dirty="0">
                <a:solidFill>
                  <a:schemeClr val="bg1"/>
                </a:solidFill>
                <a:latin typeface="+mj-lt"/>
                <a:ea typeface="Roboto Condensed"/>
                <a:cs typeface="Roboto Condensed"/>
                <a:sym typeface="Roboto Condensed"/>
              </a:rPr>
              <a:t>은</a:t>
            </a:r>
            <a:r>
              <a:rPr lang="en-US" sz="2000" dirty="0">
                <a:solidFill>
                  <a:schemeClr val="bg1"/>
                </a:solidFill>
                <a:latin typeface="+mj-lt"/>
                <a:ea typeface="Roboto Condensed"/>
                <a:cs typeface="Roboto Condensed"/>
                <a:sym typeface="Roboto Condensed"/>
              </a:rPr>
              <a:t> Veeam </a:t>
            </a:r>
            <a:r>
              <a:rPr lang="ko-KR" altLang="en-US" sz="2000" dirty="0">
                <a:solidFill>
                  <a:schemeClr val="bg1"/>
                </a:solidFill>
                <a:latin typeface="+mj-lt"/>
                <a:ea typeface="Roboto Condensed"/>
                <a:cs typeface="Roboto Condensed"/>
                <a:sym typeface="Roboto Condensed"/>
              </a:rPr>
              <a:t>회사 제품</a:t>
            </a:r>
            <a:endParaRPr sz="20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12E208-E8B1-4E44-B267-79ED442A6EE5}"/>
              </a:ext>
            </a:extLst>
          </p:cNvPr>
          <p:cNvGrpSpPr/>
          <p:nvPr/>
        </p:nvGrpSpPr>
        <p:grpSpPr>
          <a:xfrm>
            <a:off x="3756822" y="1694001"/>
            <a:ext cx="484302" cy="484300"/>
            <a:chOff x="4104561" y="1704926"/>
            <a:chExt cx="484302" cy="48430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54A7577-568A-47FB-930F-F1513F2DE644}"/>
                </a:ext>
              </a:extLst>
            </p:cNvPr>
            <p:cNvSpPr/>
            <p:nvPr/>
          </p:nvSpPr>
          <p:spPr bwMode="auto">
            <a:xfrm>
              <a:off x="4280287" y="1879746"/>
              <a:ext cx="132850" cy="13284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E296"/>
              </a:solidFill>
              <a:headEnd type="none" w="med" len="med"/>
              <a:tailEnd type="none" w="med" len="med"/>
            </a:ln>
            <a:effectLst>
              <a:softEdge rad="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ru-RU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5B6309D-7B71-4A26-823D-834A1FEB0154}"/>
                </a:ext>
              </a:extLst>
            </p:cNvPr>
            <p:cNvSpPr/>
            <p:nvPr/>
          </p:nvSpPr>
          <p:spPr bwMode="auto">
            <a:xfrm>
              <a:off x="4104561" y="1704926"/>
              <a:ext cx="484302" cy="484300"/>
            </a:xfrm>
            <a:prstGeom prst="ellipse">
              <a:avLst/>
            </a:prstGeom>
            <a:solidFill>
              <a:srgbClr val="00E296"/>
            </a:solidFill>
            <a:ln>
              <a:noFill/>
              <a:headEnd type="none" w="med" len="med"/>
              <a:tailEnd type="none" w="med" len="med"/>
            </a:ln>
            <a:effectLst>
              <a:softEdge rad="1397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ru-RU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010020E-521A-4F6A-8C6D-4FADBC94251C}"/>
                </a:ext>
              </a:extLst>
            </p:cNvPr>
            <p:cNvSpPr/>
            <p:nvPr/>
          </p:nvSpPr>
          <p:spPr bwMode="auto">
            <a:xfrm>
              <a:off x="4280287" y="1879746"/>
              <a:ext cx="132850" cy="13284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E296"/>
              </a:solidFill>
              <a:headEnd type="none" w="med" len="med"/>
              <a:tailEnd type="none" w="med" len="med"/>
            </a:ln>
            <a:effectLst>
              <a:softEdge rad="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ru-RU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CC14937-7798-42CA-B813-74F3E8D34ACD}"/>
              </a:ext>
            </a:extLst>
          </p:cNvPr>
          <p:cNvGrpSpPr/>
          <p:nvPr/>
        </p:nvGrpSpPr>
        <p:grpSpPr>
          <a:xfrm>
            <a:off x="4629296" y="1691967"/>
            <a:ext cx="484302" cy="484300"/>
            <a:chOff x="6458901" y="3573233"/>
            <a:chExt cx="484302" cy="4843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83284CB-38E8-4C00-A22B-84C33E463571}"/>
                </a:ext>
              </a:extLst>
            </p:cNvPr>
            <p:cNvSpPr/>
            <p:nvPr/>
          </p:nvSpPr>
          <p:spPr bwMode="auto">
            <a:xfrm>
              <a:off x="6634627" y="3748053"/>
              <a:ext cx="132850" cy="13284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E296"/>
              </a:solidFill>
              <a:headEnd type="none" w="med" len="med"/>
              <a:tailEnd type="none" w="med" len="med"/>
            </a:ln>
            <a:effectLst>
              <a:softEdge rad="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ru-RU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9B2660B-F4D1-4B54-A07A-00D04DD94584}"/>
                </a:ext>
              </a:extLst>
            </p:cNvPr>
            <p:cNvSpPr/>
            <p:nvPr/>
          </p:nvSpPr>
          <p:spPr bwMode="auto">
            <a:xfrm>
              <a:off x="6458901" y="3573233"/>
              <a:ext cx="484302" cy="484300"/>
            </a:xfrm>
            <a:prstGeom prst="ellipse">
              <a:avLst/>
            </a:prstGeom>
            <a:solidFill>
              <a:srgbClr val="00E296"/>
            </a:solidFill>
            <a:ln>
              <a:noFill/>
              <a:headEnd type="none" w="med" len="med"/>
              <a:tailEnd type="none" w="med" len="med"/>
            </a:ln>
            <a:effectLst>
              <a:softEdge rad="1397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ru-RU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8258EC7-8A54-4E3E-8B38-934F5CE562E5}"/>
                </a:ext>
              </a:extLst>
            </p:cNvPr>
            <p:cNvSpPr/>
            <p:nvPr/>
          </p:nvSpPr>
          <p:spPr bwMode="auto">
            <a:xfrm>
              <a:off x="6634627" y="3748053"/>
              <a:ext cx="132850" cy="13284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E296"/>
              </a:solidFill>
              <a:headEnd type="none" w="med" len="med"/>
              <a:tailEnd type="none" w="med" len="med"/>
            </a:ln>
            <a:effectLst>
              <a:softEdge rad="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ru-RU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39" name="Google Shape;1070;p17">
            <a:extLst>
              <a:ext uri="{FF2B5EF4-FFF2-40B4-BE49-F238E27FC236}">
                <a16:creationId xmlns:a16="http://schemas.microsoft.com/office/drawing/2014/main" id="{F182C3A6-FFC1-4164-A284-2B84C85EEF46}"/>
              </a:ext>
            </a:extLst>
          </p:cNvPr>
          <p:cNvPicPr preferRelativeResize="0"/>
          <p:nvPr/>
        </p:nvPicPr>
        <p:blipFill rotWithShape="1">
          <a:blip r:embed="rId4"/>
          <a:srcRect/>
          <a:stretch/>
        </p:blipFill>
        <p:spPr>
          <a:xfrm>
            <a:off x="4175533" y="2442531"/>
            <a:ext cx="520699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1E2F843-D588-4B3E-ABE3-6CD401A51DA5}"/>
              </a:ext>
            </a:extLst>
          </p:cNvPr>
          <p:cNvSpPr/>
          <p:nvPr/>
        </p:nvSpPr>
        <p:spPr bwMode="auto">
          <a:xfrm>
            <a:off x="991892" y="1674463"/>
            <a:ext cx="2998922" cy="271220"/>
          </a:xfrm>
          <a:custGeom>
            <a:avLst/>
            <a:gdLst>
              <a:gd name="connsiteX0" fmla="*/ 2998922 w 2998922"/>
              <a:gd name="connsiteY0" fmla="*/ 325464 h 325464"/>
              <a:gd name="connsiteX1" fmla="*/ 2750949 w 2998922"/>
              <a:gd name="connsiteY1" fmla="*/ 54244 h 325464"/>
              <a:gd name="connsiteX2" fmla="*/ 0 w 2998922"/>
              <a:gd name="connsiteY2" fmla="*/ 54244 h 325464"/>
              <a:gd name="connsiteX3" fmla="*/ 0 w 2998922"/>
              <a:gd name="connsiteY3" fmla="*/ 0 h 325464"/>
              <a:gd name="connsiteX0" fmla="*/ 3541363 w 3541363"/>
              <a:gd name="connsiteY0" fmla="*/ 340962 h 340962"/>
              <a:gd name="connsiteX1" fmla="*/ 3293390 w 3541363"/>
              <a:gd name="connsiteY1" fmla="*/ 69742 h 340962"/>
              <a:gd name="connsiteX2" fmla="*/ 542441 w 3541363"/>
              <a:gd name="connsiteY2" fmla="*/ 69742 h 340962"/>
              <a:gd name="connsiteX3" fmla="*/ 0 w 3541363"/>
              <a:gd name="connsiteY3" fmla="*/ 0 h 340962"/>
              <a:gd name="connsiteX0" fmla="*/ 2998922 w 2998922"/>
              <a:gd name="connsiteY0" fmla="*/ 271220 h 271220"/>
              <a:gd name="connsiteX1" fmla="*/ 2750949 w 2998922"/>
              <a:gd name="connsiteY1" fmla="*/ 0 h 271220"/>
              <a:gd name="connsiteX2" fmla="*/ 0 w 2998922"/>
              <a:gd name="connsiteY2" fmla="*/ 0 h 271220"/>
              <a:gd name="connsiteX0" fmla="*/ 2998922 w 2998922"/>
              <a:gd name="connsiteY0" fmla="*/ 271220 h 271220"/>
              <a:gd name="connsiteX1" fmla="*/ 2828440 w 2998922"/>
              <a:gd name="connsiteY1" fmla="*/ 0 h 271220"/>
              <a:gd name="connsiteX2" fmla="*/ 0 w 2998922"/>
              <a:gd name="connsiteY2" fmla="*/ 0 h 271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8922" h="271220">
                <a:moveTo>
                  <a:pt x="2998922" y="271220"/>
                </a:moveTo>
                <a:lnTo>
                  <a:pt x="2828440" y="0"/>
                </a:lnTo>
                <a:lnTo>
                  <a:pt x="0" y="0"/>
                </a:lnTo>
              </a:path>
            </a:pathLst>
          </a:custGeom>
          <a:noFill/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1000">
                  <a:schemeClr val="bg1"/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475E1B0-8E78-41B9-A800-1E3781E573EB}"/>
              </a:ext>
            </a:extLst>
          </p:cNvPr>
          <p:cNvSpPr/>
          <p:nvPr/>
        </p:nvSpPr>
        <p:spPr bwMode="auto">
          <a:xfrm flipH="1">
            <a:off x="4876714" y="1674463"/>
            <a:ext cx="2894605" cy="271220"/>
          </a:xfrm>
          <a:custGeom>
            <a:avLst/>
            <a:gdLst>
              <a:gd name="connsiteX0" fmla="*/ 2998922 w 2998922"/>
              <a:gd name="connsiteY0" fmla="*/ 325464 h 325464"/>
              <a:gd name="connsiteX1" fmla="*/ 2750949 w 2998922"/>
              <a:gd name="connsiteY1" fmla="*/ 54244 h 325464"/>
              <a:gd name="connsiteX2" fmla="*/ 0 w 2998922"/>
              <a:gd name="connsiteY2" fmla="*/ 54244 h 325464"/>
              <a:gd name="connsiteX3" fmla="*/ 0 w 2998922"/>
              <a:gd name="connsiteY3" fmla="*/ 0 h 325464"/>
              <a:gd name="connsiteX0" fmla="*/ 3541363 w 3541363"/>
              <a:gd name="connsiteY0" fmla="*/ 340962 h 340962"/>
              <a:gd name="connsiteX1" fmla="*/ 3293390 w 3541363"/>
              <a:gd name="connsiteY1" fmla="*/ 69742 h 340962"/>
              <a:gd name="connsiteX2" fmla="*/ 542441 w 3541363"/>
              <a:gd name="connsiteY2" fmla="*/ 69742 h 340962"/>
              <a:gd name="connsiteX3" fmla="*/ 0 w 3541363"/>
              <a:gd name="connsiteY3" fmla="*/ 0 h 340962"/>
              <a:gd name="connsiteX0" fmla="*/ 2998922 w 2998922"/>
              <a:gd name="connsiteY0" fmla="*/ 271220 h 271220"/>
              <a:gd name="connsiteX1" fmla="*/ 2750949 w 2998922"/>
              <a:gd name="connsiteY1" fmla="*/ 0 h 271220"/>
              <a:gd name="connsiteX2" fmla="*/ 0 w 2998922"/>
              <a:gd name="connsiteY2" fmla="*/ 0 h 271220"/>
              <a:gd name="connsiteX0" fmla="*/ 2998922 w 2998922"/>
              <a:gd name="connsiteY0" fmla="*/ 271220 h 271220"/>
              <a:gd name="connsiteX1" fmla="*/ 2828440 w 2998922"/>
              <a:gd name="connsiteY1" fmla="*/ 0 h 271220"/>
              <a:gd name="connsiteX2" fmla="*/ 0 w 2998922"/>
              <a:gd name="connsiteY2" fmla="*/ 0 h 271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8922" h="271220">
                <a:moveTo>
                  <a:pt x="2998922" y="271220"/>
                </a:moveTo>
                <a:lnTo>
                  <a:pt x="2828440" y="0"/>
                </a:lnTo>
                <a:lnTo>
                  <a:pt x="0" y="0"/>
                </a:lnTo>
              </a:path>
            </a:pathLst>
          </a:custGeom>
          <a:noFill/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1000">
                  <a:schemeClr val="bg1"/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132E86B3-2E41-4105-BE6E-5400BCE44FE9}"/>
              </a:ext>
            </a:extLst>
          </p:cNvPr>
          <p:cNvSpPr/>
          <p:nvPr/>
        </p:nvSpPr>
        <p:spPr bwMode="auto">
          <a:xfrm rot="10800000">
            <a:off x="4871447" y="3420437"/>
            <a:ext cx="2998922" cy="271220"/>
          </a:xfrm>
          <a:custGeom>
            <a:avLst/>
            <a:gdLst>
              <a:gd name="connsiteX0" fmla="*/ 2998922 w 2998922"/>
              <a:gd name="connsiteY0" fmla="*/ 325464 h 325464"/>
              <a:gd name="connsiteX1" fmla="*/ 2750949 w 2998922"/>
              <a:gd name="connsiteY1" fmla="*/ 54244 h 325464"/>
              <a:gd name="connsiteX2" fmla="*/ 0 w 2998922"/>
              <a:gd name="connsiteY2" fmla="*/ 54244 h 325464"/>
              <a:gd name="connsiteX3" fmla="*/ 0 w 2998922"/>
              <a:gd name="connsiteY3" fmla="*/ 0 h 325464"/>
              <a:gd name="connsiteX0" fmla="*/ 3541363 w 3541363"/>
              <a:gd name="connsiteY0" fmla="*/ 340962 h 340962"/>
              <a:gd name="connsiteX1" fmla="*/ 3293390 w 3541363"/>
              <a:gd name="connsiteY1" fmla="*/ 69742 h 340962"/>
              <a:gd name="connsiteX2" fmla="*/ 542441 w 3541363"/>
              <a:gd name="connsiteY2" fmla="*/ 69742 h 340962"/>
              <a:gd name="connsiteX3" fmla="*/ 0 w 3541363"/>
              <a:gd name="connsiteY3" fmla="*/ 0 h 340962"/>
              <a:gd name="connsiteX0" fmla="*/ 2998922 w 2998922"/>
              <a:gd name="connsiteY0" fmla="*/ 271220 h 271220"/>
              <a:gd name="connsiteX1" fmla="*/ 2750949 w 2998922"/>
              <a:gd name="connsiteY1" fmla="*/ 0 h 271220"/>
              <a:gd name="connsiteX2" fmla="*/ 0 w 2998922"/>
              <a:gd name="connsiteY2" fmla="*/ 0 h 271220"/>
              <a:gd name="connsiteX0" fmla="*/ 2998922 w 2998922"/>
              <a:gd name="connsiteY0" fmla="*/ 271220 h 271220"/>
              <a:gd name="connsiteX1" fmla="*/ 2828440 w 2998922"/>
              <a:gd name="connsiteY1" fmla="*/ 0 h 271220"/>
              <a:gd name="connsiteX2" fmla="*/ 0 w 2998922"/>
              <a:gd name="connsiteY2" fmla="*/ 0 h 271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8922" h="271220">
                <a:moveTo>
                  <a:pt x="2998922" y="271220"/>
                </a:moveTo>
                <a:lnTo>
                  <a:pt x="2828440" y="0"/>
                </a:lnTo>
                <a:lnTo>
                  <a:pt x="0" y="0"/>
                </a:lnTo>
              </a:path>
            </a:pathLst>
          </a:custGeom>
          <a:noFill/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1000">
                  <a:schemeClr val="bg1"/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A531F145-40C9-4FF3-82FE-68811B6C4832}"/>
              </a:ext>
            </a:extLst>
          </p:cNvPr>
          <p:cNvSpPr/>
          <p:nvPr/>
        </p:nvSpPr>
        <p:spPr bwMode="auto">
          <a:xfrm rot="10800000" flipH="1">
            <a:off x="1046168" y="3420437"/>
            <a:ext cx="2894605" cy="271220"/>
          </a:xfrm>
          <a:custGeom>
            <a:avLst/>
            <a:gdLst>
              <a:gd name="connsiteX0" fmla="*/ 2998922 w 2998922"/>
              <a:gd name="connsiteY0" fmla="*/ 325464 h 325464"/>
              <a:gd name="connsiteX1" fmla="*/ 2750949 w 2998922"/>
              <a:gd name="connsiteY1" fmla="*/ 54244 h 325464"/>
              <a:gd name="connsiteX2" fmla="*/ 0 w 2998922"/>
              <a:gd name="connsiteY2" fmla="*/ 54244 h 325464"/>
              <a:gd name="connsiteX3" fmla="*/ 0 w 2998922"/>
              <a:gd name="connsiteY3" fmla="*/ 0 h 325464"/>
              <a:gd name="connsiteX0" fmla="*/ 3541363 w 3541363"/>
              <a:gd name="connsiteY0" fmla="*/ 340962 h 340962"/>
              <a:gd name="connsiteX1" fmla="*/ 3293390 w 3541363"/>
              <a:gd name="connsiteY1" fmla="*/ 69742 h 340962"/>
              <a:gd name="connsiteX2" fmla="*/ 542441 w 3541363"/>
              <a:gd name="connsiteY2" fmla="*/ 69742 h 340962"/>
              <a:gd name="connsiteX3" fmla="*/ 0 w 3541363"/>
              <a:gd name="connsiteY3" fmla="*/ 0 h 340962"/>
              <a:gd name="connsiteX0" fmla="*/ 2998922 w 2998922"/>
              <a:gd name="connsiteY0" fmla="*/ 271220 h 271220"/>
              <a:gd name="connsiteX1" fmla="*/ 2750949 w 2998922"/>
              <a:gd name="connsiteY1" fmla="*/ 0 h 271220"/>
              <a:gd name="connsiteX2" fmla="*/ 0 w 2998922"/>
              <a:gd name="connsiteY2" fmla="*/ 0 h 271220"/>
              <a:gd name="connsiteX0" fmla="*/ 2998922 w 2998922"/>
              <a:gd name="connsiteY0" fmla="*/ 271220 h 271220"/>
              <a:gd name="connsiteX1" fmla="*/ 2828440 w 2998922"/>
              <a:gd name="connsiteY1" fmla="*/ 0 h 271220"/>
              <a:gd name="connsiteX2" fmla="*/ 0 w 2998922"/>
              <a:gd name="connsiteY2" fmla="*/ 0 h 271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8922" h="271220">
                <a:moveTo>
                  <a:pt x="2998922" y="271220"/>
                </a:moveTo>
                <a:lnTo>
                  <a:pt x="2828440" y="0"/>
                </a:lnTo>
                <a:lnTo>
                  <a:pt x="0" y="0"/>
                </a:lnTo>
              </a:path>
            </a:pathLst>
          </a:custGeom>
          <a:noFill/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1000">
                  <a:schemeClr val="bg1"/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0D684B8-0569-4735-92C9-183777ACE3D8}"/>
              </a:ext>
            </a:extLst>
          </p:cNvPr>
          <p:cNvGrpSpPr/>
          <p:nvPr/>
        </p:nvGrpSpPr>
        <p:grpSpPr>
          <a:xfrm>
            <a:off x="3756822" y="3189426"/>
            <a:ext cx="484302" cy="484300"/>
            <a:chOff x="4104561" y="1704926"/>
            <a:chExt cx="484302" cy="4843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9475F73-9F26-4CBE-8E54-19EAC1F6A5E4}"/>
                </a:ext>
              </a:extLst>
            </p:cNvPr>
            <p:cNvSpPr/>
            <p:nvPr/>
          </p:nvSpPr>
          <p:spPr bwMode="auto">
            <a:xfrm>
              <a:off x="4280287" y="1879746"/>
              <a:ext cx="132850" cy="13284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E296"/>
              </a:solidFill>
              <a:headEnd type="none" w="med" len="med"/>
              <a:tailEnd type="none" w="med" len="med"/>
            </a:ln>
            <a:effectLst>
              <a:softEdge rad="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ru-RU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2F7824B-1BFB-4D97-A612-718700BC589A}"/>
                </a:ext>
              </a:extLst>
            </p:cNvPr>
            <p:cNvSpPr/>
            <p:nvPr/>
          </p:nvSpPr>
          <p:spPr bwMode="auto">
            <a:xfrm>
              <a:off x="4104561" y="1704926"/>
              <a:ext cx="484302" cy="484300"/>
            </a:xfrm>
            <a:prstGeom prst="ellipse">
              <a:avLst/>
            </a:prstGeom>
            <a:solidFill>
              <a:srgbClr val="00E296"/>
            </a:solidFill>
            <a:ln>
              <a:noFill/>
              <a:headEnd type="none" w="med" len="med"/>
              <a:tailEnd type="none" w="med" len="med"/>
            </a:ln>
            <a:effectLst>
              <a:softEdge rad="1397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ru-RU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EC67863-357E-4BD7-8401-79EA1AE78D44}"/>
                </a:ext>
              </a:extLst>
            </p:cNvPr>
            <p:cNvSpPr/>
            <p:nvPr/>
          </p:nvSpPr>
          <p:spPr bwMode="auto">
            <a:xfrm>
              <a:off x="4280287" y="1879746"/>
              <a:ext cx="132850" cy="13284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E296"/>
              </a:solidFill>
              <a:headEnd type="none" w="med" len="med"/>
              <a:tailEnd type="none" w="med" len="med"/>
            </a:ln>
            <a:effectLst>
              <a:softEdge rad="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ru-RU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E08F1A3-428F-4059-BE06-FD06FF0E1F32}"/>
              </a:ext>
            </a:extLst>
          </p:cNvPr>
          <p:cNvGrpSpPr/>
          <p:nvPr/>
        </p:nvGrpSpPr>
        <p:grpSpPr>
          <a:xfrm>
            <a:off x="4629296" y="3187392"/>
            <a:ext cx="484302" cy="484300"/>
            <a:chOff x="6458901" y="3573233"/>
            <a:chExt cx="484302" cy="48430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5AD2142-8D68-4A3D-9245-34C2C1B09AF4}"/>
                </a:ext>
              </a:extLst>
            </p:cNvPr>
            <p:cNvSpPr/>
            <p:nvPr/>
          </p:nvSpPr>
          <p:spPr bwMode="auto">
            <a:xfrm>
              <a:off x="6634627" y="3748053"/>
              <a:ext cx="132850" cy="13284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E296"/>
              </a:solidFill>
              <a:headEnd type="none" w="med" len="med"/>
              <a:tailEnd type="none" w="med" len="med"/>
            </a:ln>
            <a:effectLst>
              <a:softEdge rad="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ru-RU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24FF3EA-D69D-462E-BEDB-E89351945AE5}"/>
                </a:ext>
              </a:extLst>
            </p:cNvPr>
            <p:cNvSpPr/>
            <p:nvPr/>
          </p:nvSpPr>
          <p:spPr bwMode="auto">
            <a:xfrm>
              <a:off x="6458901" y="3573233"/>
              <a:ext cx="484302" cy="484300"/>
            </a:xfrm>
            <a:prstGeom prst="ellipse">
              <a:avLst/>
            </a:prstGeom>
            <a:solidFill>
              <a:srgbClr val="00E296"/>
            </a:solidFill>
            <a:ln>
              <a:noFill/>
              <a:headEnd type="none" w="med" len="med"/>
              <a:tailEnd type="none" w="med" len="med"/>
            </a:ln>
            <a:effectLst>
              <a:softEdge rad="1397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ru-RU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4B04AF4-1C7F-4287-A5E7-2E419AC1EDB2}"/>
                </a:ext>
              </a:extLst>
            </p:cNvPr>
            <p:cNvSpPr/>
            <p:nvPr/>
          </p:nvSpPr>
          <p:spPr bwMode="auto">
            <a:xfrm>
              <a:off x="6634627" y="3748053"/>
              <a:ext cx="132850" cy="13284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00E296"/>
              </a:solidFill>
              <a:headEnd type="none" w="med" len="med"/>
              <a:tailEnd type="none" w="med" len="med"/>
            </a:ln>
            <a:effectLst>
              <a:softEdge rad="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ru-RU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7FB6690C-615B-45D4-A738-2B942894FA9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9678" y="4943158"/>
            <a:ext cx="526732" cy="94992"/>
          </a:xfrm>
          <a:prstGeom prst="rect">
            <a:avLst/>
          </a:prstGeom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20"/>
          <p:cNvSpPr txBox="1">
            <a:spLocks noGrp="1"/>
          </p:cNvSpPr>
          <p:nvPr>
            <p:ph type="title"/>
          </p:nvPr>
        </p:nvSpPr>
        <p:spPr>
          <a:xfrm>
            <a:off x="359999" y="171451"/>
            <a:ext cx="8425225" cy="84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>
              <a:buClr>
                <a:schemeClr val="accent1"/>
              </a:buClr>
            </a:pPr>
            <a:r>
              <a:rPr lang="ko-KR" altLang="en-US" sz="3200" dirty="0"/>
              <a:t>원활한 애플리케이션 변환</a:t>
            </a:r>
            <a:br>
              <a:rPr lang="en-US" altLang="ko-KR" sz="3200" dirty="0"/>
            </a:br>
            <a:r>
              <a:rPr lang="ko-KR" altLang="en-US" sz="2000" dirty="0">
                <a:solidFill>
                  <a:srgbClr val="FFFFFF"/>
                </a:solidFill>
              </a:rPr>
              <a:t>어플리케이션 이동성 요구사항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1201" name="Google Shape;1201;p20"/>
          <p:cNvSpPr txBox="1"/>
          <p:nvPr/>
        </p:nvSpPr>
        <p:spPr>
          <a:xfrm>
            <a:off x="114859" y="4287612"/>
            <a:ext cx="1888869" cy="69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marL="342900" lvl="1">
              <a:buClr>
                <a:srgbClr val="ADADC0"/>
              </a:buClr>
              <a:buSzPts val="2200"/>
            </a:pPr>
            <a:r>
              <a:rPr lang="ko-KR" altLang="en-US" sz="1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스토리지 시스템</a:t>
            </a:r>
          </a:p>
          <a:p>
            <a:pPr marL="342900" lvl="1">
              <a:buClr>
                <a:srgbClr val="ADADC0"/>
              </a:buClr>
              <a:buSzPts val="2200"/>
            </a:pPr>
            <a:r>
              <a:rPr lang="en-US" altLang="ko-KR" sz="1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Kubernetes </a:t>
            </a:r>
            <a:r>
              <a:rPr lang="ko-KR" altLang="en-US" sz="1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버전</a:t>
            </a:r>
          </a:p>
        </p:txBody>
      </p:sp>
      <p:sp>
        <p:nvSpPr>
          <p:cNvPr id="1202" name="Google Shape;1202;p20"/>
          <p:cNvSpPr txBox="1"/>
          <p:nvPr/>
        </p:nvSpPr>
        <p:spPr>
          <a:xfrm>
            <a:off x="3079903" y="1545815"/>
            <a:ext cx="919833" cy="184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복구</a:t>
            </a:r>
            <a:endParaRPr lang="ko-KR" altLang="en-US" sz="3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03" name="Google Shape;1203;p20"/>
          <p:cNvSpPr/>
          <p:nvPr/>
        </p:nvSpPr>
        <p:spPr>
          <a:xfrm>
            <a:off x="457451" y="3905250"/>
            <a:ext cx="1146999" cy="292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lvl="1"/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Across:</a:t>
            </a:r>
            <a:endParaRPr sz="1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204" name="Google Shape;1204;p20"/>
          <p:cNvGrpSpPr/>
          <p:nvPr/>
        </p:nvGrpSpPr>
        <p:grpSpPr>
          <a:xfrm>
            <a:off x="2370961" y="1930540"/>
            <a:ext cx="1677863" cy="1097737"/>
            <a:chOff x="4741922" y="3861078"/>
            <a:chExt cx="3355725" cy="2195472"/>
          </a:xfrm>
        </p:grpSpPr>
        <p:grpSp>
          <p:nvGrpSpPr>
            <p:cNvPr id="1205" name="Google Shape;1205;p20"/>
            <p:cNvGrpSpPr/>
            <p:nvPr/>
          </p:nvGrpSpPr>
          <p:grpSpPr>
            <a:xfrm>
              <a:off x="4899395" y="4016137"/>
              <a:ext cx="1386610" cy="1599477"/>
              <a:chOff x="2056442" y="3238500"/>
              <a:chExt cx="1677358" cy="1934857"/>
            </a:xfrm>
          </p:grpSpPr>
          <p:sp>
            <p:nvSpPr>
              <p:cNvPr id="1206" name="Google Shape;1206;p20"/>
              <p:cNvSpPr/>
              <p:nvPr/>
            </p:nvSpPr>
            <p:spPr>
              <a:xfrm>
                <a:off x="2324100" y="3657600"/>
                <a:ext cx="1143000" cy="1066800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</a:ln>
            </p:spPr>
            <p:txBody>
              <a:bodyPr spcFirstLastPara="1" wrap="square" lIns="68575" tIns="34288" rIns="68575" bIns="34288" anchor="ctr" anchorCtr="0">
                <a:noAutofit/>
              </a:bodyPr>
              <a:lstStyle/>
              <a:p>
                <a:pPr algn="ctr"/>
                <a:r>
                  <a:rPr lang="en-US" sz="900" dirty="0">
                    <a:solidFill>
                      <a:schemeClr val="lt2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"/>
                  </a:rPr>
                  <a:t>App</a:t>
                </a:r>
                <a:endParaRPr sz="3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07" name="Google Shape;1207;p20"/>
              <p:cNvSpPr/>
              <p:nvPr/>
            </p:nvSpPr>
            <p:spPr>
              <a:xfrm>
                <a:off x="2057400" y="3238500"/>
                <a:ext cx="1676400" cy="1905000"/>
              </a:xfrm>
              <a:prstGeom prst="rect">
                <a:avLst/>
              </a:prstGeom>
              <a:noFill/>
              <a:ln w="12700" cap="flat" cmpd="sng">
                <a:solidFill>
                  <a:schemeClr val="bg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88" rIns="68575" bIns="34288" anchor="ctr" anchorCtr="0">
                <a:noAutofit/>
              </a:bodyPr>
              <a:lstStyle/>
              <a:p>
                <a:pPr algn="ctr"/>
                <a:endParaRPr sz="900" dirty="0">
                  <a:solidFill>
                    <a:schemeClr val="dk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endParaRPr>
              </a:p>
            </p:txBody>
          </p:sp>
          <p:sp>
            <p:nvSpPr>
              <p:cNvPr id="1208" name="Google Shape;1208;p20"/>
              <p:cNvSpPr txBox="1"/>
              <p:nvPr/>
            </p:nvSpPr>
            <p:spPr>
              <a:xfrm>
                <a:off x="2056442" y="4768361"/>
                <a:ext cx="1661291" cy="404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13" tIns="22850" rIns="45713" bIns="22850" anchor="t" anchorCtr="0">
                <a:spAutoFit/>
              </a:bodyPr>
              <a:lstStyle/>
              <a:p>
                <a:r>
                  <a:rPr lang="en-US" sz="788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"/>
                  </a:rPr>
                  <a:t>Pod</a:t>
                </a:r>
                <a:endParaRPr sz="35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209" name="Google Shape;1209;p20"/>
            <p:cNvGrpSpPr/>
            <p:nvPr/>
          </p:nvGrpSpPr>
          <p:grpSpPr>
            <a:xfrm>
              <a:off x="6506476" y="4016136"/>
              <a:ext cx="1395894" cy="1605482"/>
              <a:chOff x="4000500" y="3238500"/>
              <a:chExt cx="1688588" cy="1942123"/>
            </a:xfrm>
          </p:grpSpPr>
          <p:sp>
            <p:nvSpPr>
              <p:cNvPr id="1210" name="Google Shape;1210;p20"/>
              <p:cNvSpPr/>
              <p:nvPr/>
            </p:nvSpPr>
            <p:spPr>
              <a:xfrm>
                <a:off x="4267200" y="3581400"/>
                <a:ext cx="1143000" cy="1219200"/>
              </a:xfrm>
              <a:prstGeom prst="can">
                <a:avLst>
                  <a:gd name="adj" fmla="val 25000"/>
                </a:avLst>
              </a:prstGeom>
              <a:noFill/>
              <a:ln w="12700">
                <a:solidFill>
                  <a:schemeClr val="bg1"/>
                </a:solidFill>
              </a:ln>
            </p:spPr>
            <p:txBody>
              <a:bodyPr spcFirstLastPara="1" wrap="square" lIns="68575" tIns="34288" rIns="68575" bIns="34288" anchor="ctr" anchorCtr="0">
                <a:noAutofit/>
              </a:bodyPr>
              <a:lstStyle/>
              <a:p>
                <a:pPr algn="ctr"/>
                <a:r>
                  <a:rPr lang="en-US" sz="900" dirty="0">
                    <a:solidFill>
                      <a:schemeClr val="lt2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"/>
                  </a:rPr>
                  <a:t>DB</a:t>
                </a:r>
                <a:endParaRPr sz="3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11" name="Google Shape;1211;p20"/>
              <p:cNvSpPr/>
              <p:nvPr/>
            </p:nvSpPr>
            <p:spPr>
              <a:xfrm>
                <a:off x="4000500" y="3238500"/>
                <a:ext cx="1676400" cy="1905000"/>
              </a:xfrm>
              <a:prstGeom prst="rect">
                <a:avLst/>
              </a:prstGeom>
              <a:noFill/>
              <a:ln w="12700" cap="flat" cmpd="sng">
                <a:solidFill>
                  <a:schemeClr val="bg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88" rIns="68575" bIns="34288" anchor="ctr" anchorCtr="0">
                <a:noAutofit/>
              </a:bodyPr>
              <a:lstStyle/>
              <a:p>
                <a:pPr algn="ctr"/>
                <a:endParaRPr sz="900" dirty="0">
                  <a:solidFill>
                    <a:schemeClr val="dk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endParaRPr>
              </a:p>
            </p:txBody>
          </p:sp>
          <p:sp>
            <p:nvSpPr>
              <p:cNvPr id="1212" name="Google Shape;1212;p20"/>
              <p:cNvSpPr txBox="1"/>
              <p:nvPr/>
            </p:nvSpPr>
            <p:spPr>
              <a:xfrm>
                <a:off x="4027795" y="4775626"/>
                <a:ext cx="1661293" cy="404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13" tIns="22850" rIns="45713" bIns="22850" anchor="t" anchorCtr="0">
                <a:spAutoFit/>
              </a:bodyPr>
              <a:lstStyle/>
              <a:p>
                <a:r>
                  <a:rPr lang="en-US" sz="788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"/>
                  </a:rPr>
                  <a:t>Pod</a:t>
                </a:r>
                <a:endParaRPr sz="35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213" name="Google Shape;1213;p20"/>
            <p:cNvGrpSpPr/>
            <p:nvPr/>
          </p:nvGrpSpPr>
          <p:grpSpPr>
            <a:xfrm>
              <a:off x="4741922" y="3861078"/>
              <a:ext cx="3355725" cy="2195472"/>
              <a:chOff x="1865950" y="3050930"/>
              <a:chExt cx="4059362" cy="2655823"/>
            </a:xfrm>
          </p:grpSpPr>
          <p:sp>
            <p:nvSpPr>
              <p:cNvPr id="1214" name="Google Shape;1214;p20"/>
              <p:cNvSpPr/>
              <p:nvPr/>
            </p:nvSpPr>
            <p:spPr>
              <a:xfrm>
                <a:off x="1866900" y="3050930"/>
                <a:ext cx="4006362" cy="2625969"/>
              </a:xfrm>
              <a:prstGeom prst="rect">
                <a:avLst/>
              </a:prstGeom>
              <a:noFill/>
              <a:ln w="12700" cap="flat" cmpd="sng">
                <a:solidFill>
                  <a:schemeClr val="bg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88" rIns="68575" bIns="34288" anchor="ctr" anchorCtr="0">
                <a:noAutofit/>
              </a:bodyPr>
              <a:lstStyle/>
              <a:p>
                <a:pPr algn="ctr"/>
                <a:endParaRPr sz="900" dirty="0">
                  <a:solidFill>
                    <a:schemeClr val="dk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endParaRPr>
              </a:p>
            </p:txBody>
          </p:sp>
          <p:sp>
            <p:nvSpPr>
              <p:cNvPr id="1215" name="Google Shape;1215;p20"/>
              <p:cNvSpPr txBox="1"/>
              <p:nvPr/>
            </p:nvSpPr>
            <p:spPr>
              <a:xfrm>
                <a:off x="1865950" y="5301757"/>
                <a:ext cx="4059362" cy="404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13" tIns="22850" rIns="45713" bIns="22850" anchor="t" anchorCtr="0">
                <a:spAutoFit/>
              </a:bodyPr>
              <a:lstStyle/>
              <a:p>
                <a:r>
                  <a:rPr lang="en-US" sz="788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"/>
                  </a:rPr>
                  <a:t>Namespace: app</a:t>
                </a:r>
                <a:endParaRPr sz="35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sp>
        <p:nvSpPr>
          <p:cNvPr id="1216" name="Google Shape;1216;p20"/>
          <p:cNvSpPr/>
          <p:nvPr/>
        </p:nvSpPr>
        <p:spPr>
          <a:xfrm>
            <a:off x="495300" y="1847850"/>
            <a:ext cx="4191000" cy="1388558"/>
          </a:xfrm>
          <a:prstGeom prst="rect">
            <a:avLst/>
          </a:prstGeom>
          <a:noFill/>
          <a:ln w="12700" cap="flat" cmpd="sng">
            <a:solidFill>
              <a:srgbClr val="00E296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88" rIns="68575" bIns="34288" anchor="ctr" anchorCtr="0">
            <a:noAutofit/>
          </a:bodyPr>
          <a:lstStyle/>
          <a:p>
            <a:pPr algn="ctr"/>
            <a:endParaRPr sz="900"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"/>
            </a:endParaRPr>
          </a:p>
        </p:txBody>
      </p:sp>
      <p:grpSp>
        <p:nvGrpSpPr>
          <p:cNvPr id="1217" name="Google Shape;1217;p20"/>
          <p:cNvGrpSpPr/>
          <p:nvPr/>
        </p:nvGrpSpPr>
        <p:grpSpPr>
          <a:xfrm>
            <a:off x="4106050" y="1930539"/>
            <a:ext cx="486146" cy="1102988"/>
            <a:chOff x="5460025" y="3050930"/>
            <a:chExt cx="1176164" cy="2668528"/>
          </a:xfrm>
        </p:grpSpPr>
        <p:pic>
          <p:nvPicPr>
            <p:cNvPr id="1218" name="Google Shape;1218;p20"/>
            <p:cNvPicPr preferRelativeResize="0"/>
            <p:nvPr/>
          </p:nvPicPr>
          <p:blipFill rotWithShape="1">
            <a:blip r:embed="rId3"/>
            <a:srcRect/>
            <a:stretch/>
          </p:blipFill>
          <p:spPr>
            <a:xfrm>
              <a:off x="5578959" y="4067060"/>
              <a:ext cx="950902" cy="38257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19" name="Google Shape;1219;p20"/>
            <p:cNvGrpSpPr/>
            <p:nvPr/>
          </p:nvGrpSpPr>
          <p:grpSpPr>
            <a:xfrm>
              <a:off x="5460025" y="3050930"/>
              <a:ext cx="1176164" cy="2668528"/>
              <a:chOff x="1866900" y="3050930"/>
              <a:chExt cx="4009625" cy="2668528"/>
            </a:xfrm>
          </p:grpSpPr>
          <p:sp>
            <p:nvSpPr>
              <p:cNvPr id="1220" name="Google Shape;1220;p20"/>
              <p:cNvSpPr/>
              <p:nvPr/>
            </p:nvSpPr>
            <p:spPr>
              <a:xfrm>
                <a:off x="1866900" y="3050930"/>
                <a:ext cx="4006362" cy="2625969"/>
              </a:xfrm>
              <a:prstGeom prst="rect">
                <a:avLst/>
              </a:prstGeom>
              <a:noFill/>
              <a:ln w="12700" cap="flat" cmpd="sng">
                <a:solidFill>
                  <a:srgbClr val="93EB20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88" rIns="68575" bIns="34288" anchor="ctr" anchorCtr="0">
                <a:noAutofit/>
              </a:bodyPr>
              <a:lstStyle/>
              <a:p>
                <a:pPr algn="ctr"/>
                <a:endParaRPr sz="900" dirty="0">
                  <a:solidFill>
                    <a:schemeClr val="dk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endParaRPr>
              </a:p>
            </p:txBody>
          </p:sp>
          <p:sp>
            <p:nvSpPr>
              <p:cNvPr id="1221" name="Google Shape;1221;p20"/>
              <p:cNvSpPr txBox="1"/>
              <p:nvPr/>
            </p:nvSpPr>
            <p:spPr>
              <a:xfrm>
                <a:off x="1906869" y="5314462"/>
                <a:ext cx="3969656" cy="404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13" tIns="22850" rIns="45713" bIns="22850" anchor="t" anchorCtr="0">
                <a:spAutoFit/>
              </a:bodyPr>
              <a:lstStyle/>
              <a:p>
                <a:r>
                  <a:rPr lang="en-US" sz="788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"/>
                  </a:rPr>
                  <a:t>NS: </a:t>
                </a:r>
                <a:r>
                  <a:rPr lang="en-US" sz="788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"/>
                  </a:rPr>
                  <a:t>kio</a:t>
                </a:r>
                <a:endParaRPr sz="788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endParaRPr>
              </a:p>
            </p:txBody>
          </p:sp>
        </p:grpSp>
      </p:grpSp>
      <p:grpSp>
        <p:nvGrpSpPr>
          <p:cNvPr id="1223" name="Google Shape;1223;p20"/>
          <p:cNvGrpSpPr/>
          <p:nvPr/>
        </p:nvGrpSpPr>
        <p:grpSpPr>
          <a:xfrm>
            <a:off x="611937" y="1935791"/>
            <a:ext cx="1677863" cy="1097737"/>
            <a:chOff x="4741922" y="3861078"/>
            <a:chExt cx="3355725" cy="2195472"/>
          </a:xfrm>
        </p:grpSpPr>
        <p:grpSp>
          <p:nvGrpSpPr>
            <p:cNvPr id="1224" name="Google Shape;1224;p20"/>
            <p:cNvGrpSpPr/>
            <p:nvPr/>
          </p:nvGrpSpPr>
          <p:grpSpPr>
            <a:xfrm>
              <a:off x="4899395" y="4016137"/>
              <a:ext cx="1386610" cy="1599477"/>
              <a:chOff x="2056442" y="3238500"/>
              <a:chExt cx="1677358" cy="1934857"/>
            </a:xfrm>
          </p:grpSpPr>
          <p:sp>
            <p:nvSpPr>
              <p:cNvPr id="1225" name="Google Shape;1225;p20"/>
              <p:cNvSpPr/>
              <p:nvPr/>
            </p:nvSpPr>
            <p:spPr>
              <a:xfrm>
                <a:off x="2324100" y="3657600"/>
                <a:ext cx="1143000" cy="1066800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</a:ln>
            </p:spPr>
            <p:txBody>
              <a:bodyPr spcFirstLastPara="1" wrap="square" lIns="68575" tIns="34288" rIns="68575" bIns="34288" anchor="ctr" anchorCtr="0">
                <a:noAutofit/>
              </a:bodyPr>
              <a:lstStyle/>
              <a:p>
                <a:pPr algn="ctr"/>
                <a:r>
                  <a:rPr lang="en-US" sz="900" dirty="0">
                    <a:solidFill>
                      <a:schemeClr val="lt2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"/>
                  </a:rPr>
                  <a:t>App</a:t>
                </a:r>
                <a:endParaRPr sz="3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26" name="Google Shape;1226;p20"/>
              <p:cNvSpPr/>
              <p:nvPr/>
            </p:nvSpPr>
            <p:spPr>
              <a:xfrm>
                <a:off x="2057400" y="3238500"/>
                <a:ext cx="1676400" cy="1905000"/>
              </a:xfrm>
              <a:prstGeom prst="rect">
                <a:avLst/>
              </a:prstGeom>
              <a:noFill/>
              <a:ln w="12700" cap="flat" cmpd="sng">
                <a:solidFill>
                  <a:schemeClr val="bg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88" rIns="68575" bIns="34288" anchor="ctr" anchorCtr="0">
                <a:noAutofit/>
              </a:bodyPr>
              <a:lstStyle/>
              <a:p>
                <a:pPr algn="ctr"/>
                <a:endParaRPr sz="900" dirty="0">
                  <a:solidFill>
                    <a:schemeClr val="dk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endParaRPr>
              </a:p>
            </p:txBody>
          </p:sp>
          <p:sp>
            <p:nvSpPr>
              <p:cNvPr id="1227" name="Google Shape;1227;p20"/>
              <p:cNvSpPr txBox="1"/>
              <p:nvPr/>
            </p:nvSpPr>
            <p:spPr>
              <a:xfrm>
                <a:off x="2056442" y="4768361"/>
                <a:ext cx="1661291" cy="404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13" tIns="22850" rIns="45713" bIns="22850" anchor="t" anchorCtr="0">
                <a:spAutoFit/>
              </a:bodyPr>
              <a:lstStyle/>
              <a:p>
                <a:r>
                  <a:rPr lang="en-US" sz="788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"/>
                  </a:rPr>
                  <a:t>Pod</a:t>
                </a:r>
                <a:endParaRPr sz="35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228" name="Google Shape;1228;p20"/>
            <p:cNvGrpSpPr/>
            <p:nvPr/>
          </p:nvGrpSpPr>
          <p:grpSpPr>
            <a:xfrm>
              <a:off x="6506476" y="4016136"/>
              <a:ext cx="1395894" cy="1605482"/>
              <a:chOff x="4000500" y="3238500"/>
              <a:chExt cx="1688588" cy="1942123"/>
            </a:xfrm>
          </p:grpSpPr>
          <p:sp>
            <p:nvSpPr>
              <p:cNvPr id="1229" name="Google Shape;1229;p20"/>
              <p:cNvSpPr/>
              <p:nvPr/>
            </p:nvSpPr>
            <p:spPr>
              <a:xfrm>
                <a:off x="4267200" y="3581400"/>
                <a:ext cx="1143000" cy="1219200"/>
              </a:xfrm>
              <a:prstGeom prst="can">
                <a:avLst>
                  <a:gd name="adj" fmla="val 25000"/>
                </a:avLst>
              </a:prstGeom>
              <a:noFill/>
              <a:ln w="12700">
                <a:solidFill>
                  <a:schemeClr val="bg1"/>
                </a:solidFill>
              </a:ln>
            </p:spPr>
            <p:txBody>
              <a:bodyPr spcFirstLastPara="1" wrap="square" lIns="68575" tIns="34288" rIns="68575" bIns="34288" anchor="ctr" anchorCtr="0">
                <a:noAutofit/>
              </a:bodyPr>
              <a:lstStyle/>
              <a:p>
                <a:pPr algn="ctr"/>
                <a:r>
                  <a:rPr lang="en-US" sz="900" dirty="0">
                    <a:solidFill>
                      <a:schemeClr val="lt2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"/>
                  </a:rPr>
                  <a:t>DB</a:t>
                </a:r>
                <a:endParaRPr sz="3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30" name="Google Shape;1230;p20"/>
              <p:cNvSpPr/>
              <p:nvPr/>
            </p:nvSpPr>
            <p:spPr>
              <a:xfrm>
                <a:off x="4000500" y="3238500"/>
                <a:ext cx="1676400" cy="1905000"/>
              </a:xfrm>
              <a:prstGeom prst="rect">
                <a:avLst/>
              </a:prstGeom>
              <a:noFill/>
              <a:ln w="12700" cap="flat" cmpd="sng">
                <a:solidFill>
                  <a:schemeClr val="bg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88" rIns="68575" bIns="34288" anchor="ctr" anchorCtr="0">
                <a:noAutofit/>
              </a:bodyPr>
              <a:lstStyle/>
              <a:p>
                <a:pPr algn="ctr"/>
                <a:endParaRPr sz="900" dirty="0">
                  <a:solidFill>
                    <a:schemeClr val="dk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endParaRPr>
              </a:p>
            </p:txBody>
          </p:sp>
          <p:sp>
            <p:nvSpPr>
              <p:cNvPr id="1231" name="Google Shape;1231;p20"/>
              <p:cNvSpPr txBox="1"/>
              <p:nvPr/>
            </p:nvSpPr>
            <p:spPr>
              <a:xfrm>
                <a:off x="4027795" y="4775626"/>
                <a:ext cx="1661293" cy="404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13" tIns="22850" rIns="45713" bIns="22850" anchor="t" anchorCtr="0">
                <a:spAutoFit/>
              </a:bodyPr>
              <a:lstStyle/>
              <a:p>
                <a:r>
                  <a:rPr lang="en-US" sz="788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"/>
                  </a:rPr>
                  <a:t>Pod</a:t>
                </a:r>
                <a:endParaRPr sz="35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1232" name="Google Shape;1232;p20"/>
            <p:cNvGrpSpPr/>
            <p:nvPr/>
          </p:nvGrpSpPr>
          <p:grpSpPr>
            <a:xfrm>
              <a:off x="4741922" y="3861078"/>
              <a:ext cx="3355725" cy="2195472"/>
              <a:chOff x="1865950" y="3050930"/>
              <a:chExt cx="4059362" cy="2655823"/>
            </a:xfrm>
          </p:grpSpPr>
          <p:sp>
            <p:nvSpPr>
              <p:cNvPr id="1233" name="Google Shape;1233;p20"/>
              <p:cNvSpPr/>
              <p:nvPr/>
            </p:nvSpPr>
            <p:spPr>
              <a:xfrm>
                <a:off x="1866900" y="3050930"/>
                <a:ext cx="4006362" cy="2625969"/>
              </a:xfrm>
              <a:prstGeom prst="rect">
                <a:avLst/>
              </a:prstGeom>
              <a:noFill/>
              <a:ln w="12700" cap="flat" cmpd="sng">
                <a:solidFill>
                  <a:schemeClr val="bg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88" rIns="68575" bIns="34288" anchor="ctr" anchorCtr="0">
                <a:noAutofit/>
              </a:bodyPr>
              <a:lstStyle/>
              <a:p>
                <a:pPr algn="ctr"/>
                <a:endParaRPr sz="900" dirty="0">
                  <a:solidFill>
                    <a:schemeClr val="dk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endParaRPr>
              </a:p>
            </p:txBody>
          </p:sp>
          <p:sp>
            <p:nvSpPr>
              <p:cNvPr id="1234" name="Google Shape;1234;p20"/>
              <p:cNvSpPr txBox="1"/>
              <p:nvPr/>
            </p:nvSpPr>
            <p:spPr>
              <a:xfrm>
                <a:off x="1865950" y="5301757"/>
                <a:ext cx="4059362" cy="404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13" tIns="22850" rIns="45713" bIns="22850" anchor="t" anchorCtr="0">
                <a:spAutoFit/>
              </a:bodyPr>
              <a:lstStyle/>
              <a:p>
                <a:r>
                  <a:rPr lang="en-US" sz="788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"/>
                  </a:rPr>
                  <a:t>Namespace: app-clone</a:t>
                </a:r>
                <a:endParaRPr sz="35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sp>
        <p:nvSpPr>
          <p:cNvPr id="1237" name="Google Shape;1237;p20"/>
          <p:cNvSpPr txBox="1"/>
          <p:nvPr/>
        </p:nvSpPr>
        <p:spPr>
          <a:xfrm>
            <a:off x="4161786" y="1545815"/>
            <a:ext cx="982480" cy="184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algn="ctr"/>
            <a:r>
              <a:rPr lang="ko-KR" altLang="en-US" sz="9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복제</a:t>
            </a:r>
            <a:endParaRPr sz="3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38" name="Google Shape;1238;p20"/>
          <p:cNvSpPr/>
          <p:nvPr/>
        </p:nvSpPr>
        <p:spPr>
          <a:xfrm>
            <a:off x="1811190" y="4287612"/>
            <a:ext cx="2518986" cy="461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marL="514350" lvl="1">
              <a:buClr>
                <a:srgbClr val="ADADC0"/>
              </a:buClr>
              <a:buSzPts val="2200"/>
            </a:pPr>
            <a:r>
              <a:rPr lang="en-US" sz="1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Namespaces</a:t>
            </a:r>
            <a:endParaRPr sz="3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14350" lvl="1">
              <a:spcBef>
                <a:spcPts val="563"/>
              </a:spcBef>
              <a:buClr>
                <a:srgbClr val="ADADC0"/>
              </a:buClr>
              <a:buSzPts val="2200"/>
            </a:pPr>
            <a:r>
              <a:rPr lang="en-US" sz="1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Availability Zones</a:t>
            </a:r>
            <a:endParaRPr sz="3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239" name="Google Shape;1239;p20"/>
          <p:cNvGrpSpPr/>
          <p:nvPr/>
        </p:nvGrpSpPr>
        <p:grpSpPr>
          <a:xfrm>
            <a:off x="7287066" y="2034937"/>
            <a:ext cx="692910" cy="802743"/>
            <a:chOff x="4000500" y="3238500"/>
            <a:chExt cx="1676401" cy="1942128"/>
          </a:xfrm>
        </p:grpSpPr>
        <p:sp>
          <p:nvSpPr>
            <p:cNvPr id="1241" name="Google Shape;1241;p20"/>
            <p:cNvSpPr/>
            <p:nvPr/>
          </p:nvSpPr>
          <p:spPr>
            <a:xfrm>
              <a:off x="4000500" y="3238500"/>
              <a:ext cx="1676400" cy="1905000"/>
            </a:xfrm>
            <a:prstGeom prst="rect">
              <a:avLst/>
            </a:prstGeom>
            <a:noFill/>
            <a:ln w="12700" cap="flat" cmpd="sng">
              <a:solidFill>
                <a:srgbClr val="00E296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88" rIns="68575" bIns="34288" anchor="ctr" anchorCtr="0">
              <a:noAutofit/>
            </a:bodyPr>
            <a:lstStyle/>
            <a:p>
              <a:pPr algn="ctr"/>
              <a:endParaRPr sz="9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endParaRPr>
            </a:p>
          </p:txBody>
        </p:sp>
        <p:sp>
          <p:nvSpPr>
            <p:cNvPr id="1242" name="Google Shape;1242;p20"/>
            <p:cNvSpPr txBox="1"/>
            <p:nvPr/>
          </p:nvSpPr>
          <p:spPr>
            <a:xfrm>
              <a:off x="4000502" y="4775631"/>
              <a:ext cx="1676399" cy="404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en-US" sz="788" dirty="0">
                  <a:solidFill>
                    <a:schemeClr val="dk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Pod</a:t>
              </a:r>
              <a:endParaRPr sz="35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243" name="Google Shape;1243;p20"/>
          <p:cNvSpPr/>
          <p:nvPr/>
        </p:nvSpPr>
        <p:spPr>
          <a:xfrm>
            <a:off x="5764380" y="1874719"/>
            <a:ext cx="2396109" cy="1388558"/>
          </a:xfrm>
          <a:prstGeom prst="rect">
            <a:avLst/>
          </a:prstGeom>
          <a:noFill/>
          <a:ln w="12700" cap="flat" cmpd="sng">
            <a:solidFill>
              <a:srgbClr val="00E296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88" rIns="68575" bIns="34288" anchor="ctr" anchorCtr="0">
            <a:noAutofit/>
          </a:bodyPr>
          <a:lstStyle/>
          <a:p>
            <a:pPr algn="ctr"/>
            <a:endParaRPr sz="900"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"/>
            </a:endParaRPr>
          </a:p>
        </p:txBody>
      </p:sp>
      <p:sp>
        <p:nvSpPr>
          <p:cNvPr id="1244" name="Google Shape;1244;p20"/>
          <p:cNvSpPr txBox="1"/>
          <p:nvPr/>
        </p:nvSpPr>
        <p:spPr>
          <a:xfrm>
            <a:off x="5764380" y="3097898"/>
            <a:ext cx="2396108" cy="16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r>
              <a:rPr lang="en-US" sz="788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Kubernetes Cluster</a:t>
            </a:r>
            <a:endParaRPr sz="3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245" name="Google Shape;1245;p20"/>
          <p:cNvGrpSpPr/>
          <p:nvPr/>
        </p:nvGrpSpPr>
        <p:grpSpPr>
          <a:xfrm>
            <a:off x="5847966" y="1957408"/>
            <a:ext cx="485750" cy="1087418"/>
            <a:chOff x="5460025" y="3050930"/>
            <a:chExt cx="1175207" cy="2630858"/>
          </a:xfrm>
        </p:grpSpPr>
        <p:pic>
          <p:nvPicPr>
            <p:cNvPr id="1246" name="Google Shape;1246;p20"/>
            <p:cNvPicPr preferRelativeResize="0"/>
            <p:nvPr/>
          </p:nvPicPr>
          <p:blipFill rotWithShape="1">
            <a:blip r:embed="rId3"/>
            <a:srcRect/>
            <a:stretch/>
          </p:blipFill>
          <p:spPr>
            <a:xfrm>
              <a:off x="5608531" y="4062806"/>
              <a:ext cx="950903" cy="38257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47" name="Google Shape;1247;p20"/>
            <p:cNvGrpSpPr/>
            <p:nvPr/>
          </p:nvGrpSpPr>
          <p:grpSpPr>
            <a:xfrm>
              <a:off x="5460025" y="3050930"/>
              <a:ext cx="1175207" cy="2630858"/>
              <a:chOff x="1866900" y="3050930"/>
              <a:chExt cx="4006362" cy="2630858"/>
            </a:xfrm>
          </p:grpSpPr>
          <p:sp>
            <p:nvSpPr>
              <p:cNvPr id="1248" name="Google Shape;1248;p20"/>
              <p:cNvSpPr/>
              <p:nvPr/>
            </p:nvSpPr>
            <p:spPr>
              <a:xfrm>
                <a:off x="1866900" y="3050930"/>
                <a:ext cx="4006362" cy="2625969"/>
              </a:xfrm>
              <a:prstGeom prst="rect">
                <a:avLst/>
              </a:prstGeom>
              <a:noFill/>
              <a:ln w="12700" cap="flat" cmpd="sng">
                <a:solidFill>
                  <a:srgbClr val="93EB20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88" rIns="68575" bIns="34288" anchor="ctr" anchorCtr="0">
                <a:noAutofit/>
              </a:bodyPr>
              <a:lstStyle/>
              <a:p>
                <a:pPr algn="ctr"/>
                <a:endParaRPr sz="900" dirty="0">
                  <a:solidFill>
                    <a:schemeClr val="dk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endParaRPr>
              </a:p>
            </p:txBody>
          </p:sp>
          <p:sp>
            <p:nvSpPr>
              <p:cNvPr id="1249" name="Google Shape;1249;p20"/>
              <p:cNvSpPr txBox="1"/>
              <p:nvPr/>
            </p:nvSpPr>
            <p:spPr>
              <a:xfrm>
                <a:off x="1959935" y="5276792"/>
                <a:ext cx="3913327" cy="404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13" tIns="22850" rIns="45713" bIns="22850" anchor="t" anchorCtr="0">
                <a:spAutoFit/>
              </a:bodyPr>
              <a:lstStyle/>
              <a:p>
                <a:r>
                  <a:rPr lang="en-US" sz="788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"/>
                  </a:rPr>
                  <a:t>NS: </a:t>
                </a:r>
                <a:r>
                  <a:rPr lang="en-US" sz="788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"/>
                  </a:rPr>
                  <a:t>kio</a:t>
                </a:r>
                <a:endParaRPr sz="788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endParaRPr>
              </a:p>
            </p:txBody>
          </p:sp>
        </p:grpSp>
      </p:grpSp>
      <p:grpSp>
        <p:nvGrpSpPr>
          <p:cNvPr id="1251" name="Google Shape;1251;p20"/>
          <p:cNvGrpSpPr/>
          <p:nvPr/>
        </p:nvGrpSpPr>
        <p:grpSpPr>
          <a:xfrm>
            <a:off x="6405181" y="1957408"/>
            <a:ext cx="1655956" cy="1087416"/>
            <a:chOff x="13182600" y="3050930"/>
            <a:chExt cx="4006362" cy="2630853"/>
          </a:xfrm>
        </p:grpSpPr>
        <p:grpSp>
          <p:nvGrpSpPr>
            <p:cNvPr id="1252" name="Google Shape;1252;p20"/>
            <p:cNvGrpSpPr/>
            <p:nvPr/>
          </p:nvGrpSpPr>
          <p:grpSpPr>
            <a:xfrm>
              <a:off x="13373098" y="3238500"/>
              <a:ext cx="1676402" cy="1934858"/>
              <a:chOff x="2057398" y="3238500"/>
              <a:chExt cx="1676402" cy="1934858"/>
            </a:xfrm>
          </p:grpSpPr>
          <p:sp>
            <p:nvSpPr>
              <p:cNvPr id="1253" name="Google Shape;1253;p20"/>
              <p:cNvSpPr/>
              <p:nvPr/>
            </p:nvSpPr>
            <p:spPr>
              <a:xfrm>
                <a:off x="2324099" y="3657601"/>
                <a:ext cx="1143000" cy="1066801"/>
              </a:xfrm>
              <a:prstGeom prst="rect">
                <a:avLst/>
              </a:prstGeom>
              <a:noFill/>
              <a:ln w="12700">
                <a:solidFill>
                  <a:srgbClr val="00E296"/>
                </a:solidFill>
              </a:ln>
            </p:spPr>
            <p:txBody>
              <a:bodyPr spcFirstLastPara="1" wrap="square" lIns="68575" tIns="34288" rIns="68575" bIns="34288" anchor="ctr" anchorCtr="0">
                <a:noAutofit/>
              </a:bodyPr>
              <a:lstStyle/>
              <a:p>
                <a:pPr algn="ctr"/>
                <a:r>
                  <a:rPr lang="en-US" sz="900" dirty="0">
                    <a:solidFill>
                      <a:srgbClr val="00E296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"/>
                  </a:rPr>
                  <a:t>App</a:t>
                </a:r>
                <a:endParaRPr sz="350" dirty="0">
                  <a:solidFill>
                    <a:srgbClr val="00E29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54" name="Google Shape;1254;p20"/>
              <p:cNvSpPr/>
              <p:nvPr/>
            </p:nvSpPr>
            <p:spPr>
              <a:xfrm>
                <a:off x="2057400" y="3238500"/>
                <a:ext cx="1676400" cy="1905000"/>
              </a:xfrm>
              <a:prstGeom prst="rect">
                <a:avLst/>
              </a:prstGeom>
              <a:noFill/>
              <a:ln w="12700" cap="flat" cmpd="sng">
                <a:solidFill>
                  <a:srgbClr val="00E296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88" rIns="68575" bIns="34288" anchor="ctr" anchorCtr="0">
                <a:noAutofit/>
              </a:bodyPr>
              <a:lstStyle/>
              <a:p>
                <a:pPr algn="ctr"/>
                <a:endParaRPr sz="900" dirty="0">
                  <a:solidFill>
                    <a:schemeClr val="dk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endParaRPr>
              </a:p>
            </p:txBody>
          </p:sp>
          <p:sp>
            <p:nvSpPr>
              <p:cNvPr id="1255" name="Google Shape;1255;p20"/>
              <p:cNvSpPr txBox="1"/>
              <p:nvPr/>
            </p:nvSpPr>
            <p:spPr>
              <a:xfrm>
                <a:off x="2057398" y="4768361"/>
                <a:ext cx="1655487" cy="404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13" tIns="22850" rIns="45713" bIns="22850" anchor="t" anchorCtr="0">
                <a:spAutoFit/>
              </a:bodyPr>
              <a:lstStyle/>
              <a:p>
                <a:r>
                  <a:rPr lang="en-US" sz="788" dirty="0">
                    <a:solidFill>
                      <a:schemeClr val="dk2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"/>
                  </a:rPr>
                  <a:t>Pod</a:t>
                </a:r>
                <a:endParaRPr sz="35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1256" name="Google Shape;1256;p20"/>
            <p:cNvSpPr/>
            <p:nvPr/>
          </p:nvSpPr>
          <p:spPr>
            <a:xfrm>
              <a:off x="13182600" y="3050930"/>
              <a:ext cx="4006362" cy="2625969"/>
            </a:xfrm>
            <a:prstGeom prst="rect">
              <a:avLst/>
            </a:prstGeom>
            <a:noFill/>
            <a:ln w="12700" cap="flat" cmpd="sng">
              <a:solidFill>
                <a:srgbClr val="93EB20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88" rIns="68575" bIns="34288" anchor="ctr" anchorCtr="0">
              <a:noAutofit/>
            </a:bodyPr>
            <a:lstStyle/>
            <a:p>
              <a:pPr algn="ctr"/>
              <a:endParaRPr sz="9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endParaRPr>
            </a:p>
          </p:txBody>
        </p:sp>
        <p:sp>
          <p:nvSpPr>
            <p:cNvPr id="1257" name="Google Shape;1257;p20"/>
            <p:cNvSpPr txBox="1"/>
            <p:nvPr/>
          </p:nvSpPr>
          <p:spPr>
            <a:xfrm>
              <a:off x="13182602" y="5276787"/>
              <a:ext cx="4006360" cy="404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en-US" sz="788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Namespace: app-replica</a:t>
              </a:r>
              <a:endParaRPr sz="35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258" name="Google Shape;1258;p20"/>
          <p:cNvSpPr/>
          <p:nvPr/>
        </p:nvSpPr>
        <p:spPr>
          <a:xfrm>
            <a:off x="7407546" y="2184666"/>
            <a:ext cx="472438" cy="503934"/>
          </a:xfrm>
          <a:prstGeom prst="can">
            <a:avLst>
              <a:gd name="adj" fmla="val 25000"/>
            </a:avLst>
          </a:prstGeom>
          <a:noFill/>
          <a:ln w="12700">
            <a:solidFill>
              <a:srgbClr val="00E296"/>
            </a:solidFill>
          </a:ln>
          <a:effectLst/>
        </p:spPr>
        <p:txBody>
          <a:bodyPr spcFirstLastPara="1" wrap="square" lIns="68575" tIns="34288" rIns="68575" bIns="34288" anchor="ctr" anchorCtr="0">
            <a:noAutofit/>
          </a:bodyPr>
          <a:lstStyle/>
          <a:p>
            <a:pPr algn="ctr"/>
            <a:r>
              <a:rPr lang="en-US" sz="9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DB</a:t>
            </a:r>
            <a:endParaRPr sz="350" dirty="0">
              <a:solidFill>
                <a:srgbClr val="00E29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60" name="Google Shape;1260;p20"/>
          <p:cNvSpPr txBox="1"/>
          <p:nvPr/>
        </p:nvSpPr>
        <p:spPr>
          <a:xfrm>
            <a:off x="2601636" y="3863253"/>
            <a:ext cx="1234272" cy="288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algn="ctr"/>
            <a:r>
              <a:rPr lang="ko-KR" altLang="en-US" sz="788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어플리케이션 </a:t>
            </a:r>
            <a:r>
              <a:rPr lang="en-US" altLang="ko-KR" sz="788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+ </a:t>
            </a:r>
            <a:r>
              <a:rPr lang="ko-KR" altLang="en-US" sz="788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데이터</a:t>
            </a:r>
          </a:p>
          <a:p>
            <a:pPr algn="ctr"/>
            <a:r>
              <a:rPr lang="ko-KR" altLang="en-US" sz="788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스냅샷</a:t>
            </a:r>
            <a:endParaRPr lang="ko-KR" altLang="en-US" sz="3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61" name="Google Shape;1261;p20"/>
          <p:cNvSpPr txBox="1"/>
          <p:nvPr/>
        </p:nvSpPr>
        <p:spPr>
          <a:xfrm>
            <a:off x="5255302" y="1545815"/>
            <a:ext cx="1026250" cy="184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algn="ctr"/>
            <a:r>
              <a:rPr lang="ko-KR" altLang="en-US" sz="90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마이그레이션</a:t>
            </a:r>
            <a:endParaRPr sz="350" dirty="0">
              <a:solidFill>
                <a:srgbClr val="00E29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63" name="Google Shape;1263;p20"/>
          <p:cNvSpPr txBox="1"/>
          <p:nvPr/>
        </p:nvSpPr>
        <p:spPr>
          <a:xfrm>
            <a:off x="495299" y="3071029"/>
            <a:ext cx="4191000" cy="16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r>
              <a:rPr lang="en-US" sz="788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Kubernetes Cluster</a:t>
            </a:r>
            <a:endParaRPr sz="3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64" name="Google Shape;1264;p20"/>
          <p:cNvSpPr/>
          <p:nvPr/>
        </p:nvSpPr>
        <p:spPr>
          <a:xfrm>
            <a:off x="3679583" y="4287612"/>
            <a:ext cx="2518986" cy="461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marL="514350" lvl="1">
              <a:buClr>
                <a:schemeClr val="dk1"/>
              </a:buClr>
              <a:buSzPts val="2200"/>
            </a:pPr>
            <a:r>
              <a:rPr lang="en-US" sz="1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Clusters and Regions</a:t>
            </a:r>
            <a:endParaRPr sz="3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14350" lvl="1">
              <a:spcBef>
                <a:spcPts val="563"/>
              </a:spcBef>
              <a:buClr>
                <a:schemeClr val="dk1"/>
              </a:buClr>
              <a:buSzPts val="2200"/>
            </a:pPr>
            <a:r>
              <a:rPr lang="en-US" sz="1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Cloud Providers</a:t>
            </a:r>
            <a:endParaRPr sz="3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65" name="Google Shape;1265;p20"/>
          <p:cNvSpPr/>
          <p:nvPr/>
        </p:nvSpPr>
        <p:spPr>
          <a:xfrm>
            <a:off x="5604456" y="4287613"/>
            <a:ext cx="2848580" cy="461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marL="514350" lvl="1">
              <a:buClr>
                <a:schemeClr val="dk1"/>
              </a:buClr>
              <a:buSzPts val="2200"/>
            </a:pPr>
            <a:r>
              <a:rPr lang="en-US" sz="1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Kubernetes Distributions</a:t>
            </a:r>
            <a:endParaRPr sz="3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14350" lvl="1">
              <a:spcBef>
                <a:spcPts val="563"/>
              </a:spcBef>
              <a:buClr>
                <a:schemeClr val="dk1"/>
              </a:buClr>
              <a:buSzPts val="2200"/>
            </a:pPr>
            <a:r>
              <a:rPr lang="en-US" sz="1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Prod to Dev Clone </a:t>
            </a:r>
            <a:endParaRPr sz="3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5E92859-8DE5-4030-8266-DFCE1C0DF2AA}"/>
              </a:ext>
            </a:extLst>
          </p:cNvPr>
          <p:cNvSpPr/>
          <p:nvPr/>
        </p:nvSpPr>
        <p:spPr bwMode="auto">
          <a:xfrm>
            <a:off x="3213100" y="3036014"/>
            <a:ext cx="2895600" cy="615266"/>
          </a:xfrm>
          <a:custGeom>
            <a:avLst/>
            <a:gdLst>
              <a:gd name="connsiteX0" fmla="*/ 0 w 2895600"/>
              <a:gd name="connsiteY0" fmla="*/ 685800 h 685800"/>
              <a:gd name="connsiteX1" fmla="*/ 2895600 w 2895600"/>
              <a:gd name="connsiteY1" fmla="*/ 685800 h 685800"/>
              <a:gd name="connsiteX2" fmla="*/ 2895600 w 2895600"/>
              <a:gd name="connsiteY2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95600" h="685800">
                <a:moveTo>
                  <a:pt x="0" y="685800"/>
                </a:moveTo>
                <a:lnTo>
                  <a:pt x="2895600" y="685800"/>
                </a:lnTo>
                <a:lnTo>
                  <a:pt x="2895600" y="0"/>
                </a:lnTo>
              </a:path>
            </a:pathLst>
          </a:custGeom>
          <a:noFill/>
          <a:ln w="12700">
            <a:solidFill>
              <a:srgbClr val="00E296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EB0E160-F774-4F5A-A227-C060BABCDE1F}"/>
              </a:ext>
            </a:extLst>
          </p:cNvPr>
          <p:cNvSpPr/>
          <p:nvPr/>
        </p:nvSpPr>
        <p:spPr bwMode="auto">
          <a:xfrm>
            <a:off x="6203950" y="3086100"/>
            <a:ext cx="1365250" cy="0"/>
          </a:xfrm>
          <a:custGeom>
            <a:avLst/>
            <a:gdLst>
              <a:gd name="connsiteX0" fmla="*/ 0 w 1365250"/>
              <a:gd name="connsiteY0" fmla="*/ 0 h 0"/>
              <a:gd name="connsiteX1" fmla="*/ 1365250 w 13652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65250">
                <a:moveTo>
                  <a:pt x="0" y="0"/>
                </a:moveTo>
                <a:lnTo>
                  <a:pt x="1365250" y="0"/>
                </a:lnTo>
              </a:path>
            </a:pathLst>
          </a:custGeom>
          <a:noFill/>
          <a:ln w="12700">
            <a:solidFill>
              <a:srgbClr val="00E296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D2DFB80-1FAA-4F8C-AD3A-E52D9AF94943}"/>
              </a:ext>
            </a:extLst>
          </p:cNvPr>
          <p:cNvSpPr/>
          <p:nvPr/>
        </p:nvSpPr>
        <p:spPr bwMode="auto">
          <a:xfrm>
            <a:off x="1447800" y="3067050"/>
            <a:ext cx="1695450" cy="581228"/>
          </a:xfrm>
          <a:custGeom>
            <a:avLst/>
            <a:gdLst>
              <a:gd name="connsiteX0" fmla="*/ 1695450 w 1695450"/>
              <a:gd name="connsiteY0" fmla="*/ 723900 h 723900"/>
              <a:gd name="connsiteX1" fmla="*/ 0 w 1695450"/>
              <a:gd name="connsiteY1" fmla="*/ 723900 h 723900"/>
              <a:gd name="connsiteX2" fmla="*/ 0 w 1695450"/>
              <a:gd name="connsiteY2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5450" h="723900">
                <a:moveTo>
                  <a:pt x="1695450" y="723900"/>
                </a:moveTo>
                <a:lnTo>
                  <a:pt x="0" y="72390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bg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4DC6F7A-E795-4495-9E8E-BE4BF97DF1AC}"/>
              </a:ext>
            </a:extLst>
          </p:cNvPr>
          <p:cNvSpPr/>
          <p:nvPr/>
        </p:nvSpPr>
        <p:spPr bwMode="auto">
          <a:xfrm>
            <a:off x="3200400" y="3079750"/>
            <a:ext cx="0" cy="469900"/>
          </a:xfrm>
          <a:custGeom>
            <a:avLst/>
            <a:gdLst>
              <a:gd name="connsiteX0" fmla="*/ 0 w 0"/>
              <a:gd name="connsiteY0" fmla="*/ 469900 h 469900"/>
              <a:gd name="connsiteX1" fmla="*/ 0 w 0"/>
              <a:gd name="connsiteY1" fmla="*/ 0 h 46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469900">
                <a:moveTo>
                  <a:pt x="0" y="46990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bg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730F5B6-1FB2-47DA-B26A-04CCE097A45D}"/>
              </a:ext>
            </a:extLst>
          </p:cNvPr>
          <p:cNvGrpSpPr/>
          <p:nvPr/>
        </p:nvGrpSpPr>
        <p:grpSpPr>
          <a:xfrm>
            <a:off x="2961086" y="3427808"/>
            <a:ext cx="459579" cy="425372"/>
            <a:chOff x="3804236" y="3784988"/>
            <a:chExt cx="459579" cy="42537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EE946D3-962A-4FB7-9FAB-CB1941C1CA3D}"/>
                </a:ext>
              </a:extLst>
            </p:cNvPr>
            <p:cNvSpPr/>
            <p:nvPr/>
          </p:nvSpPr>
          <p:spPr bwMode="auto">
            <a:xfrm>
              <a:off x="3804236" y="3784988"/>
              <a:ext cx="459579" cy="425372"/>
            </a:xfrm>
            <a:prstGeom prst="rect">
              <a:avLst/>
            </a:prstGeom>
            <a:solidFill>
              <a:srgbClr val="003738"/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ru-RU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6B88863-2A1A-462C-A1A1-54B00C201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72198" y="3820732"/>
              <a:ext cx="353251" cy="353251"/>
            </a:xfrm>
            <a:prstGeom prst="rect">
              <a:avLst/>
            </a:prstGeom>
          </p:spPr>
        </p:pic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40D504F1-2A1A-486D-B6E0-9BBE7881CC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97662" y="1133230"/>
            <a:ext cx="498928" cy="40430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B0B3C43-4024-4FBD-AF8D-916E06FC12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88155" y="1084388"/>
            <a:ext cx="498928" cy="40430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B3C0812-E389-4F1E-AA6D-BE7292E7C1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63474" y="1038092"/>
            <a:ext cx="352691" cy="43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5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21"/>
          <p:cNvSpPr txBox="1">
            <a:spLocks noGrp="1"/>
          </p:cNvSpPr>
          <p:nvPr>
            <p:ph type="title"/>
          </p:nvPr>
        </p:nvSpPr>
        <p:spPr>
          <a:xfrm>
            <a:off x="508800" y="511284"/>
            <a:ext cx="4014091" cy="930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accent1"/>
              </a:buClr>
              <a:buSzPts val="7200"/>
            </a:pPr>
            <a:r>
              <a:rPr lang="en-US" sz="2800" spc="-4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K10: Kubernetes </a:t>
            </a:r>
            <a:r>
              <a:rPr lang="ko-KR" altLang="en-US" sz="2800" spc="-4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백업과 이동을 손쉽게</a:t>
            </a:r>
            <a:endParaRPr sz="2800" spc="-4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82" name="Google Shape;1282;p21"/>
          <p:cNvSpPr txBox="1"/>
          <p:nvPr/>
        </p:nvSpPr>
        <p:spPr>
          <a:xfrm>
            <a:off x="567301" y="2505089"/>
            <a:ext cx="828913" cy="415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l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백업 </a:t>
            </a:r>
            <a:r>
              <a:rPr lang="en-US" altLang="ko-KR" sz="1200" dirty="0">
                <a:solidFill>
                  <a:schemeClr val="l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&amp;</a:t>
            </a:r>
          </a:p>
          <a:p>
            <a:pPr algn="ctr"/>
            <a:r>
              <a:rPr lang="ko-KR" altLang="en-US" sz="1200" dirty="0">
                <a:solidFill>
                  <a:schemeClr val="l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복구</a:t>
            </a:r>
            <a:endParaRPr sz="3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83" name="Google Shape;1283;p21"/>
          <p:cNvSpPr txBox="1"/>
          <p:nvPr/>
        </p:nvSpPr>
        <p:spPr>
          <a:xfrm>
            <a:off x="3511355" y="2505089"/>
            <a:ext cx="769602" cy="415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algn="ctr"/>
            <a:r>
              <a:rPr lang="ko-KR" altLang="en-US" sz="1200">
                <a:solidFill>
                  <a:schemeClr val="l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재해</a:t>
            </a:r>
            <a:endParaRPr lang="en-US" altLang="ko-KR" sz="1200" dirty="0">
              <a:solidFill>
                <a:schemeClr val="lt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"/>
            </a:endParaRPr>
          </a:p>
          <a:p>
            <a:pPr algn="ctr"/>
            <a:r>
              <a:rPr lang="ko-KR" altLang="en-US" sz="1200" dirty="0">
                <a:solidFill>
                  <a:schemeClr val="l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복구</a:t>
            </a:r>
            <a:endParaRPr sz="3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84" name="Google Shape;1284;p21"/>
          <p:cNvSpPr txBox="1"/>
          <p:nvPr/>
        </p:nvSpPr>
        <p:spPr>
          <a:xfrm>
            <a:off x="1996465" y="2505089"/>
            <a:ext cx="929101" cy="415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l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어플리케이션 이동성</a:t>
            </a:r>
            <a:endParaRPr sz="1200" dirty="0">
              <a:solidFill>
                <a:schemeClr val="lt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"/>
            </a:endParaRPr>
          </a:p>
        </p:txBody>
      </p:sp>
      <p:sp>
        <p:nvSpPr>
          <p:cNvPr id="1286" name="Google Shape;1286;p21"/>
          <p:cNvSpPr txBox="1"/>
          <p:nvPr/>
        </p:nvSpPr>
        <p:spPr>
          <a:xfrm>
            <a:off x="5992596" y="1121730"/>
            <a:ext cx="2571750" cy="230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r>
              <a:rPr lang="en-US" sz="12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Kubernetes </a:t>
            </a:r>
            <a:r>
              <a:rPr lang="ko-KR" altLang="en-US" sz="12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최적화</a:t>
            </a:r>
            <a:endParaRPr sz="1200" dirty="0">
              <a:solidFill>
                <a:srgbClr val="00E29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 Condensed"/>
            </a:endParaRPr>
          </a:p>
        </p:txBody>
      </p:sp>
      <p:sp>
        <p:nvSpPr>
          <p:cNvPr id="1287" name="Google Shape;1287;p21"/>
          <p:cNvSpPr txBox="1"/>
          <p:nvPr/>
        </p:nvSpPr>
        <p:spPr>
          <a:xfrm>
            <a:off x="5992596" y="1444895"/>
            <a:ext cx="2571750" cy="507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r>
              <a:rPr lang="ko-KR" altLang="en-US" sz="1000" dirty="0">
                <a:solidFill>
                  <a:schemeClr val="l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클라우드 네이티브 아키텍처 원칙을 사용하여 </a:t>
            </a:r>
            <a:r>
              <a:rPr lang="en-US" altLang="ko-KR" sz="1000" dirty="0">
                <a:solidFill>
                  <a:schemeClr val="l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Kubernetes </a:t>
            </a:r>
            <a:r>
              <a:rPr lang="ko-KR" altLang="en-US" sz="1000" dirty="0">
                <a:solidFill>
                  <a:schemeClr val="l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용으로 특별히 제작되었습니다</a:t>
            </a:r>
            <a:r>
              <a:rPr lang="en-US" altLang="ko-KR" sz="1000" dirty="0">
                <a:solidFill>
                  <a:schemeClr val="l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.</a:t>
            </a:r>
            <a:endParaRPr sz="1000" dirty="0">
              <a:solidFill>
                <a:schemeClr val="lt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"/>
            </a:endParaRPr>
          </a:p>
        </p:txBody>
      </p:sp>
      <p:sp>
        <p:nvSpPr>
          <p:cNvPr id="1289" name="Google Shape;1289;p21"/>
          <p:cNvSpPr txBox="1"/>
          <p:nvPr/>
        </p:nvSpPr>
        <p:spPr>
          <a:xfrm>
            <a:off x="5992597" y="3750627"/>
            <a:ext cx="2571750" cy="230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r>
              <a:rPr lang="ko-KR" altLang="en-US" sz="12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풍부한 에코시스템</a:t>
            </a:r>
            <a:endParaRPr sz="100" dirty="0">
              <a:solidFill>
                <a:srgbClr val="00E29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90" name="Google Shape;1290;p21"/>
          <p:cNvSpPr txBox="1"/>
          <p:nvPr/>
        </p:nvSpPr>
        <p:spPr>
          <a:xfrm>
            <a:off x="5992596" y="4073793"/>
            <a:ext cx="3028947" cy="353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r>
              <a:rPr lang="ko-KR" altLang="en-US" sz="1000">
                <a:solidFill>
                  <a:schemeClr val="l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전체 어플리케이션 </a:t>
            </a:r>
            <a:r>
              <a:rPr lang="ko-KR" altLang="en-US" sz="1000" dirty="0">
                <a:solidFill>
                  <a:schemeClr val="l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스택에 대한 광범위한 지원</a:t>
            </a:r>
            <a:r>
              <a:rPr lang="en-US" altLang="ko-KR" sz="1000" dirty="0">
                <a:solidFill>
                  <a:schemeClr val="l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. </a:t>
            </a:r>
            <a:r>
              <a:rPr lang="ko-KR" altLang="en-US" sz="1000" dirty="0">
                <a:solidFill>
                  <a:schemeClr val="l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최고의 도구 또는 인프라를 선택하십시오</a:t>
            </a:r>
            <a:r>
              <a:rPr lang="en-US" altLang="ko-KR" sz="1000" dirty="0">
                <a:solidFill>
                  <a:schemeClr val="l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.</a:t>
            </a:r>
            <a:endParaRPr sz="1000" dirty="0">
              <a:solidFill>
                <a:schemeClr val="lt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"/>
            </a:endParaRPr>
          </a:p>
        </p:txBody>
      </p:sp>
      <p:sp>
        <p:nvSpPr>
          <p:cNvPr id="1292" name="Google Shape;1292;p21"/>
          <p:cNvSpPr txBox="1"/>
          <p:nvPr/>
        </p:nvSpPr>
        <p:spPr>
          <a:xfrm>
            <a:off x="5992596" y="1998030"/>
            <a:ext cx="2571750" cy="230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r>
              <a:rPr lang="ko-KR" altLang="en-US" sz="12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손쉬운 사용</a:t>
            </a:r>
            <a:endParaRPr sz="100" dirty="0">
              <a:solidFill>
                <a:srgbClr val="00E29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93" name="Google Shape;1293;p21"/>
          <p:cNvSpPr txBox="1"/>
          <p:nvPr/>
        </p:nvSpPr>
        <p:spPr>
          <a:xfrm>
            <a:off x="5992596" y="2321195"/>
            <a:ext cx="2571750" cy="353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r>
              <a:rPr lang="ko-KR" altLang="en-US" sz="1000" dirty="0">
                <a:solidFill>
                  <a:schemeClr val="l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최고의 관리 인터페이스</a:t>
            </a:r>
            <a:r>
              <a:rPr lang="en-US" altLang="ko-KR" sz="1000" dirty="0">
                <a:solidFill>
                  <a:schemeClr val="l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; </a:t>
            </a:r>
            <a:r>
              <a:rPr lang="ko-KR" altLang="en-US" sz="1000" dirty="0">
                <a:solidFill>
                  <a:schemeClr val="l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클라우드 네이티브 </a:t>
            </a:r>
            <a:r>
              <a:rPr lang="en-US" altLang="ko-KR" sz="1000" dirty="0">
                <a:solidFill>
                  <a:schemeClr val="l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API, </a:t>
            </a:r>
            <a:r>
              <a:rPr lang="ko-KR" altLang="en-US" sz="1000" dirty="0">
                <a:solidFill>
                  <a:schemeClr val="l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쉬운 설치</a:t>
            </a:r>
            <a:r>
              <a:rPr lang="en-US" altLang="ko-KR" sz="1000" dirty="0">
                <a:solidFill>
                  <a:schemeClr val="l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, </a:t>
            </a:r>
            <a:r>
              <a:rPr lang="ko-KR" altLang="en-US" sz="1000" dirty="0">
                <a:solidFill>
                  <a:schemeClr val="l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확장 가능</a:t>
            </a:r>
            <a:r>
              <a:rPr lang="en-US" altLang="ko-KR" sz="1000" dirty="0">
                <a:solidFill>
                  <a:schemeClr val="l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.</a:t>
            </a:r>
            <a:endParaRPr sz="1000" dirty="0">
              <a:solidFill>
                <a:schemeClr val="lt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"/>
            </a:endParaRPr>
          </a:p>
        </p:txBody>
      </p:sp>
      <p:sp>
        <p:nvSpPr>
          <p:cNvPr id="1295" name="Google Shape;1295;p21"/>
          <p:cNvSpPr txBox="1"/>
          <p:nvPr/>
        </p:nvSpPr>
        <p:spPr>
          <a:xfrm>
            <a:off x="5992596" y="2874327"/>
            <a:ext cx="2571750" cy="230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r>
              <a:rPr lang="ko-KR" altLang="en-US" sz="12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보안 강화</a:t>
            </a:r>
            <a:endParaRPr sz="100" dirty="0">
              <a:solidFill>
                <a:srgbClr val="00E29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96" name="Google Shape;1296;p21"/>
          <p:cNvSpPr txBox="1"/>
          <p:nvPr/>
        </p:nvSpPr>
        <p:spPr>
          <a:xfrm>
            <a:off x="5992596" y="3197493"/>
            <a:ext cx="2632976" cy="353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r>
              <a:rPr lang="en-US" altLang="ko-KR" sz="1000" dirty="0">
                <a:solidFill>
                  <a:schemeClr val="l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RBAC, OIDC, </a:t>
            </a:r>
            <a:r>
              <a:rPr lang="ko-KR" altLang="en-US" sz="1000" dirty="0">
                <a:solidFill>
                  <a:schemeClr val="l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토큰 인증</a:t>
            </a:r>
            <a:r>
              <a:rPr lang="en-US" altLang="ko-KR" sz="1000" dirty="0">
                <a:solidFill>
                  <a:schemeClr val="l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, IAM </a:t>
            </a:r>
            <a:r>
              <a:rPr lang="ko-KR" altLang="en-US" sz="1000" dirty="0">
                <a:solidFill>
                  <a:schemeClr val="l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및 산업 표준 암호화 지원</a:t>
            </a:r>
            <a:endParaRPr sz="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297" name="Google Shape;1297;p21"/>
          <p:cNvCxnSpPr>
            <a:cxnSpLocks/>
          </p:cNvCxnSpPr>
          <p:nvPr/>
        </p:nvCxnSpPr>
        <p:spPr>
          <a:xfrm>
            <a:off x="4876800" y="571500"/>
            <a:ext cx="0" cy="4122916"/>
          </a:xfrm>
          <a:prstGeom prst="straightConnector1">
            <a:avLst/>
          </a:prstGeom>
          <a:noFill/>
          <a:ln w="19050" cap="sq" cmpd="sng">
            <a:gradFill>
              <a:gsLst>
                <a:gs pos="52200">
                  <a:srgbClr val="00E296"/>
                </a:gs>
                <a:gs pos="0">
                  <a:srgbClr val="00E296">
                    <a:alpha val="0"/>
                  </a:srgbClr>
                </a:gs>
                <a:gs pos="100000">
                  <a:srgbClr val="00E296">
                    <a:alpha val="0"/>
                  </a:srgbClr>
                </a:gs>
              </a:gsLst>
              <a:lin ang="5400000" scaled="1"/>
            </a:gra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1304" name="Google Shape;1304;p21"/>
          <p:cNvSpPr txBox="1"/>
          <p:nvPr/>
        </p:nvSpPr>
        <p:spPr>
          <a:xfrm>
            <a:off x="191595" y="4074790"/>
            <a:ext cx="1580326" cy="415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l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다중 </a:t>
            </a:r>
            <a:r>
              <a:rPr lang="en-US" altLang="ko-KR" sz="1200" dirty="0">
                <a:solidFill>
                  <a:schemeClr val="l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&amp; </a:t>
            </a:r>
            <a:r>
              <a:rPr lang="ko-KR" altLang="en-US" sz="1200" dirty="0">
                <a:solidFill>
                  <a:schemeClr val="l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하이브리드</a:t>
            </a:r>
            <a:endParaRPr lang="en-US" altLang="ko-KR" sz="1200" dirty="0">
              <a:solidFill>
                <a:schemeClr val="lt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"/>
            </a:endParaRPr>
          </a:p>
          <a:p>
            <a:pPr algn="ctr"/>
            <a:r>
              <a:rPr lang="ko-KR" altLang="en-US" sz="1200" dirty="0">
                <a:solidFill>
                  <a:schemeClr val="l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클라우드</a:t>
            </a:r>
            <a:endParaRPr sz="9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07" name="Google Shape;1307;p21"/>
          <p:cNvSpPr txBox="1"/>
          <p:nvPr/>
        </p:nvSpPr>
        <p:spPr>
          <a:xfrm>
            <a:off x="1919640" y="4074790"/>
            <a:ext cx="1082752" cy="415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algn="ctr"/>
            <a:r>
              <a:rPr lang="en-US" sz="1200" dirty="0">
                <a:solidFill>
                  <a:schemeClr val="l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Polyglot</a:t>
            </a:r>
            <a:br>
              <a:rPr lang="en-US" sz="1200" dirty="0">
                <a:solidFill>
                  <a:schemeClr val="l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</a:br>
            <a:r>
              <a:rPr lang="ko-KR" altLang="en-US" sz="1200" dirty="0">
                <a:solidFill>
                  <a:schemeClr val="l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지속성</a:t>
            </a:r>
            <a:endParaRPr sz="9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11" name="Google Shape;1311;p21"/>
          <p:cNvSpPr txBox="1"/>
          <p:nvPr/>
        </p:nvSpPr>
        <p:spPr>
          <a:xfrm>
            <a:off x="3269423" y="4074790"/>
            <a:ext cx="1253468" cy="415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algn="ctr"/>
            <a:r>
              <a:rPr lang="ko-KR" altLang="en-US" sz="1200" dirty="0" err="1">
                <a:solidFill>
                  <a:schemeClr val="l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멀티테넌시</a:t>
            </a:r>
            <a:br>
              <a:rPr lang="en-US" sz="1200" dirty="0">
                <a:solidFill>
                  <a:schemeClr val="l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</a:br>
            <a:r>
              <a:rPr lang="en-US" sz="1200" dirty="0">
                <a:solidFill>
                  <a:schemeClr val="l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RBAC</a:t>
            </a:r>
            <a:endParaRPr sz="9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5CD8102-28F8-40B2-A561-0B85762CE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1737" y="1730048"/>
            <a:ext cx="680041" cy="57209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54A75C9-F957-492A-A029-CC5E866DE4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94315" y="1778270"/>
            <a:ext cx="533400" cy="52387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87E6427-5929-4C19-99E8-F56C79E782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24694" y="1711595"/>
            <a:ext cx="542925" cy="59055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3F2498D-DFC7-497E-BE75-B8258021AC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1245" y="3496272"/>
            <a:ext cx="581025" cy="4191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4F17717-754D-40CC-B993-A4E90DBAC2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79661" y="3391496"/>
            <a:ext cx="548054" cy="5238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154E8F3-DFE0-444E-9519-58B3001DC6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638981" y="3391497"/>
            <a:ext cx="514350" cy="523875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5BE46B77-25D7-43B6-8F38-88B4D1DE484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344316" y="1985832"/>
            <a:ext cx="498202" cy="481022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29D21AF8-99A9-4557-BD54-61948165B85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376126" y="2786737"/>
            <a:ext cx="434581" cy="538053"/>
          </a:xfrm>
          <a:prstGeom prst="rect">
            <a:avLst/>
          </a:prstGeom>
        </p:spPr>
      </p:pic>
      <p:grpSp>
        <p:nvGrpSpPr>
          <p:cNvPr id="54" name="Graphic 3">
            <a:extLst>
              <a:ext uri="{FF2B5EF4-FFF2-40B4-BE49-F238E27FC236}">
                <a16:creationId xmlns:a16="http://schemas.microsoft.com/office/drawing/2014/main" id="{B39AD4C8-C341-47B9-98D3-846C82F36952}"/>
              </a:ext>
            </a:extLst>
          </p:cNvPr>
          <p:cNvGrpSpPr/>
          <p:nvPr/>
        </p:nvGrpSpPr>
        <p:grpSpPr>
          <a:xfrm>
            <a:off x="5360388" y="1136166"/>
            <a:ext cx="517739" cy="432752"/>
            <a:chOff x="5894836" y="1174966"/>
            <a:chExt cx="454341" cy="379761"/>
          </a:xfrm>
          <a:solidFill>
            <a:schemeClr val="accent1"/>
          </a:solidFill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C7542EC-6C0C-4F51-ACE5-A93108EE1B11}"/>
                </a:ext>
              </a:extLst>
            </p:cNvPr>
            <p:cNvSpPr/>
            <p:nvPr/>
          </p:nvSpPr>
          <p:spPr>
            <a:xfrm>
              <a:off x="5894836" y="1174966"/>
              <a:ext cx="8572" cy="8572"/>
            </a:xfrm>
            <a:custGeom>
              <a:avLst/>
              <a:gdLst/>
              <a:ahLst/>
              <a:cxnLst/>
              <a:rect l="l" t="t" r="r" b="b"/>
              <a:pathLst>
                <a:path w="8572" h="8572"/>
              </a:pathLst>
            </a:custGeom>
            <a:noFill/>
            <a:ln w="19050" cap="flat">
              <a:solidFill>
                <a:srgbClr val="00E29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20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219EAE0-9F89-4B44-8B1F-CBCE15044018}"/>
                </a:ext>
              </a:extLst>
            </p:cNvPr>
            <p:cNvSpPr/>
            <p:nvPr/>
          </p:nvSpPr>
          <p:spPr>
            <a:xfrm>
              <a:off x="5894836" y="1174966"/>
              <a:ext cx="8572" cy="8572"/>
            </a:xfrm>
            <a:custGeom>
              <a:avLst/>
              <a:gdLst/>
              <a:ahLst/>
              <a:cxnLst/>
              <a:rect l="l" t="t" r="r" b="b"/>
              <a:pathLst>
                <a:path w="8572" h="8572"/>
              </a:pathLst>
            </a:custGeom>
            <a:noFill/>
            <a:ln w="19050" cap="flat">
              <a:solidFill>
                <a:srgbClr val="00E29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20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BC590C4-5DC4-4AA9-981F-B953E1CC0DA3}"/>
                </a:ext>
              </a:extLst>
            </p:cNvPr>
            <p:cNvSpPr/>
            <p:nvPr/>
          </p:nvSpPr>
          <p:spPr>
            <a:xfrm>
              <a:off x="5894836" y="1174966"/>
              <a:ext cx="8572" cy="8572"/>
            </a:xfrm>
            <a:custGeom>
              <a:avLst/>
              <a:gdLst/>
              <a:ahLst/>
              <a:cxnLst/>
              <a:rect l="l" t="t" r="r" b="b"/>
              <a:pathLst>
                <a:path w="8572" h="8572"/>
              </a:pathLst>
            </a:custGeom>
            <a:noFill/>
            <a:ln w="19050" cap="flat">
              <a:solidFill>
                <a:srgbClr val="00E29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20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6C1DEA9-560E-435A-B3D9-C9845465D71B}"/>
                </a:ext>
              </a:extLst>
            </p:cNvPr>
            <p:cNvSpPr/>
            <p:nvPr/>
          </p:nvSpPr>
          <p:spPr>
            <a:xfrm>
              <a:off x="5894836" y="1174966"/>
              <a:ext cx="8572" cy="8572"/>
            </a:xfrm>
            <a:custGeom>
              <a:avLst/>
              <a:gdLst/>
              <a:ahLst/>
              <a:cxnLst/>
              <a:rect l="l" t="t" r="r" b="b"/>
              <a:pathLst>
                <a:path w="8572" h="8572"/>
              </a:pathLst>
            </a:custGeom>
            <a:noFill/>
            <a:ln w="19050" cap="flat">
              <a:solidFill>
                <a:srgbClr val="00E29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200"/>
            </a:p>
          </p:txBody>
        </p:sp>
        <p:grpSp>
          <p:nvGrpSpPr>
            <p:cNvPr id="59" name="Graphic 3">
              <a:extLst>
                <a:ext uri="{FF2B5EF4-FFF2-40B4-BE49-F238E27FC236}">
                  <a16:creationId xmlns:a16="http://schemas.microsoft.com/office/drawing/2014/main" id="{04E4DAF3-610E-474C-AF38-36AE1233AAC6}"/>
                </a:ext>
              </a:extLst>
            </p:cNvPr>
            <p:cNvGrpSpPr/>
            <p:nvPr/>
          </p:nvGrpSpPr>
          <p:grpSpPr>
            <a:xfrm>
              <a:off x="5903408" y="1183538"/>
              <a:ext cx="445769" cy="371188"/>
              <a:chOff x="5903408" y="1183538"/>
              <a:chExt cx="445769" cy="371188"/>
            </a:xfrm>
            <a:solidFill>
              <a:schemeClr val="accent1"/>
            </a:solidFill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C1AC5F9E-0F59-46F6-BCB0-D072F175E489}"/>
                  </a:ext>
                </a:extLst>
              </p:cNvPr>
              <p:cNvSpPr/>
              <p:nvPr/>
            </p:nvSpPr>
            <p:spPr>
              <a:xfrm>
                <a:off x="5903408" y="1183538"/>
                <a:ext cx="445769" cy="371188"/>
              </a:xfrm>
              <a:custGeom>
                <a:avLst/>
                <a:gdLst>
                  <a:gd name="connsiteX0" fmla="*/ 445769 w 445769"/>
                  <a:gd name="connsiteY0" fmla="*/ 47149 h 371188"/>
                  <a:gd name="connsiteX1" fmla="*/ 398620 w 445769"/>
                  <a:gd name="connsiteY1" fmla="*/ 0 h 371188"/>
                  <a:gd name="connsiteX2" fmla="*/ 41148 w 445769"/>
                  <a:gd name="connsiteY2" fmla="*/ 0 h 371188"/>
                  <a:gd name="connsiteX3" fmla="*/ 0 w 445769"/>
                  <a:gd name="connsiteY3" fmla="*/ 41148 h 371188"/>
                  <a:gd name="connsiteX4" fmla="*/ 0 w 445769"/>
                  <a:gd name="connsiteY4" fmla="*/ 330041 h 371188"/>
                  <a:gd name="connsiteX5" fmla="*/ 41148 w 445769"/>
                  <a:gd name="connsiteY5" fmla="*/ 371189 h 371188"/>
                  <a:gd name="connsiteX6" fmla="*/ 282892 w 445769"/>
                  <a:gd name="connsiteY6" fmla="*/ 371189 h 371188"/>
                  <a:gd name="connsiteX7" fmla="*/ 404621 w 445769"/>
                  <a:gd name="connsiteY7" fmla="*/ 371189 h 371188"/>
                  <a:gd name="connsiteX8" fmla="*/ 445769 w 445769"/>
                  <a:gd name="connsiteY8" fmla="*/ 330041 h 371188"/>
                  <a:gd name="connsiteX9" fmla="*/ 445769 w 445769"/>
                  <a:gd name="connsiteY9" fmla="*/ 47149 h 371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5769" h="371188">
                    <a:moveTo>
                      <a:pt x="445769" y="47149"/>
                    </a:moveTo>
                    <a:cubicBezTo>
                      <a:pt x="445769" y="21431"/>
                      <a:pt x="424338" y="0"/>
                      <a:pt x="398620" y="0"/>
                    </a:cubicBezTo>
                    <a:lnTo>
                      <a:pt x="41148" y="0"/>
                    </a:lnTo>
                    <a:cubicBezTo>
                      <a:pt x="18859" y="0"/>
                      <a:pt x="0" y="18859"/>
                      <a:pt x="0" y="41148"/>
                    </a:cubicBezTo>
                    <a:lnTo>
                      <a:pt x="0" y="330041"/>
                    </a:lnTo>
                    <a:cubicBezTo>
                      <a:pt x="0" y="353187"/>
                      <a:pt x="18859" y="371189"/>
                      <a:pt x="41148" y="371189"/>
                    </a:cubicBezTo>
                    <a:lnTo>
                      <a:pt x="282892" y="371189"/>
                    </a:lnTo>
                    <a:lnTo>
                      <a:pt x="404621" y="371189"/>
                    </a:lnTo>
                    <a:cubicBezTo>
                      <a:pt x="427767" y="371189"/>
                      <a:pt x="445769" y="352329"/>
                      <a:pt x="445769" y="330041"/>
                    </a:cubicBezTo>
                    <a:lnTo>
                      <a:pt x="445769" y="47149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E29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120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91E64001-4630-4EAC-A95C-DB532C04875B}"/>
                  </a:ext>
                </a:extLst>
              </p:cNvPr>
              <p:cNvSpPr/>
              <p:nvPr/>
            </p:nvSpPr>
            <p:spPr>
              <a:xfrm>
                <a:off x="5903408" y="1183538"/>
                <a:ext cx="47148" cy="240886"/>
              </a:xfrm>
              <a:custGeom>
                <a:avLst/>
                <a:gdLst>
                  <a:gd name="connsiteX0" fmla="*/ 47149 w 47148"/>
                  <a:gd name="connsiteY0" fmla="*/ 0 h 240886"/>
                  <a:gd name="connsiteX1" fmla="*/ 0 w 47148"/>
                  <a:gd name="connsiteY1" fmla="*/ 47149 h 240886"/>
                  <a:gd name="connsiteX2" fmla="*/ 0 w 47148"/>
                  <a:gd name="connsiteY2" fmla="*/ 240887 h 24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148" h="240886">
                    <a:moveTo>
                      <a:pt x="47149" y="0"/>
                    </a:moveTo>
                    <a:cubicBezTo>
                      <a:pt x="21431" y="0"/>
                      <a:pt x="0" y="21431"/>
                      <a:pt x="0" y="47149"/>
                    </a:cubicBezTo>
                    <a:lnTo>
                      <a:pt x="0" y="240887"/>
                    </a:lnTo>
                  </a:path>
                </a:pathLst>
              </a:custGeom>
              <a:noFill/>
              <a:ln w="19050" cap="flat">
                <a:solidFill>
                  <a:srgbClr val="00E29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120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0BA359A7-AB27-440F-A466-CAA69991753A}"/>
                  </a:ext>
                </a:extLst>
              </p:cNvPr>
              <p:cNvSpPr/>
              <p:nvPr/>
            </p:nvSpPr>
            <p:spPr>
              <a:xfrm>
                <a:off x="5903408" y="1266691"/>
                <a:ext cx="445769" cy="8572"/>
              </a:xfrm>
              <a:custGeom>
                <a:avLst/>
                <a:gdLst>
                  <a:gd name="connsiteX0" fmla="*/ 0 w 445769"/>
                  <a:gd name="connsiteY0" fmla="*/ 0 h 8572"/>
                  <a:gd name="connsiteX1" fmla="*/ 445769 w 445769"/>
                  <a:gd name="connsiteY1" fmla="*/ 0 h 8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5769" h="8572">
                    <a:moveTo>
                      <a:pt x="0" y="0"/>
                    </a:moveTo>
                    <a:lnTo>
                      <a:pt x="445769" y="0"/>
                    </a:lnTo>
                  </a:path>
                </a:pathLst>
              </a:custGeom>
              <a:ln w="19050" cap="flat">
                <a:solidFill>
                  <a:srgbClr val="00E29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120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C5821C1-5899-4201-83D6-F48EC58FA40B}"/>
                  </a:ext>
                </a:extLst>
              </p:cNvPr>
              <p:cNvSpPr/>
              <p:nvPr/>
            </p:nvSpPr>
            <p:spPr>
              <a:xfrm>
                <a:off x="5952271" y="1216113"/>
                <a:ext cx="24084" cy="24002"/>
              </a:xfrm>
              <a:custGeom>
                <a:avLst/>
                <a:gdLst>
                  <a:gd name="connsiteX0" fmla="*/ 12001 w 24084"/>
                  <a:gd name="connsiteY0" fmla="*/ 24003 h 24002"/>
                  <a:gd name="connsiteX1" fmla="*/ 12001 w 24084"/>
                  <a:gd name="connsiteY1" fmla="*/ 24003 h 24002"/>
                  <a:gd name="connsiteX2" fmla="*/ 0 w 24084"/>
                  <a:gd name="connsiteY2" fmla="*/ 12001 h 24002"/>
                  <a:gd name="connsiteX3" fmla="*/ 0 w 24084"/>
                  <a:gd name="connsiteY3" fmla="*/ 12001 h 24002"/>
                  <a:gd name="connsiteX4" fmla="*/ 12001 w 24084"/>
                  <a:gd name="connsiteY4" fmla="*/ 0 h 24002"/>
                  <a:gd name="connsiteX5" fmla="*/ 12001 w 24084"/>
                  <a:gd name="connsiteY5" fmla="*/ 0 h 24002"/>
                  <a:gd name="connsiteX6" fmla="*/ 24003 w 24084"/>
                  <a:gd name="connsiteY6" fmla="*/ 12001 h 24002"/>
                  <a:gd name="connsiteX7" fmla="*/ 24003 w 24084"/>
                  <a:gd name="connsiteY7" fmla="*/ 12001 h 24002"/>
                  <a:gd name="connsiteX8" fmla="*/ 12001 w 24084"/>
                  <a:gd name="connsiteY8" fmla="*/ 24003 h 24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084" h="24002">
                    <a:moveTo>
                      <a:pt x="12001" y="24003"/>
                    </a:moveTo>
                    <a:lnTo>
                      <a:pt x="12001" y="24003"/>
                    </a:lnTo>
                    <a:cubicBezTo>
                      <a:pt x="5143" y="24003"/>
                      <a:pt x="0" y="18859"/>
                      <a:pt x="0" y="12001"/>
                    </a:cubicBezTo>
                    <a:lnTo>
                      <a:pt x="0" y="12001"/>
                    </a:lnTo>
                    <a:cubicBezTo>
                      <a:pt x="0" y="5143"/>
                      <a:pt x="6001" y="0"/>
                      <a:pt x="12001" y="0"/>
                    </a:cubicBezTo>
                    <a:lnTo>
                      <a:pt x="12001" y="0"/>
                    </a:lnTo>
                    <a:cubicBezTo>
                      <a:pt x="18859" y="0"/>
                      <a:pt x="24003" y="6001"/>
                      <a:pt x="24003" y="12001"/>
                    </a:cubicBezTo>
                    <a:lnTo>
                      <a:pt x="24003" y="12001"/>
                    </a:lnTo>
                    <a:cubicBezTo>
                      <a:pt x="24860" y="18859"/>
                      <a:pt x="18859" y="24003"/>
                      <a:pt x="12001" y="24003"/>
                    </a:cubicBezTo>
                    <a:close/>
                  </a:path>
                </a:pathLst>
              </a:custGeom>
              <a:solidFill>
                <a:srgbClr val="00E296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120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44F611C-BA28-4FBA-B130-A6C49081B16B}"/>
                  </a:ext>
                </a:extLst>
              </p:cNvPr>
              <p:cNvSpPr/>
              <p:nvPr/>
            </p:nvSpPr>
            <p:spPr>
              <a:xfrm>
                <a:off x="5997705" y="1216113"/>
                <a:ext cx="24084" cy="24002"/>
              </a:xfrm>
              <a:custGeom>
                <a:avLst/>
                <a:gdLst>
                  <a:gd name="connsiteX0" fmla="*/ 12001 w 24084"/>
                  <a:gd name="connsiteY0" fmla="*/ 24003 h 24002"/>
                  <a:gd name="connsiteX1" fmla="*/ 12001 w 24084"/>
                  <a:gd name="connsiteY1" fmla="*/ 24003 h 24002"/>
                  <a:gd name="connsiteX2" fmla="*/ 0 w 24084"/>
                  <a:gd name="connsiteY2" fmla="*/ 12001 h 24002"/>
                  <a:gd name="connsiteX3" fmla="*/ 0 w 24084"/>
                  <a:gd name="connsiteY3" fmla="*/ 12001 h 24002"/>
                  <a:gd name="connsiteX4" fmla="*/ 12001 w 24084"/>
                  <a:gd name="connsiteY4" fmla="*/ 0 h 24002"/>
                  <a:gd name="connsiteX5" fmla="*/ 12001 w 24084"/>
                  <a:gd name="connsiteY5" fmla="*/ 0 h 24002"/>
                  <a:gd name="connsiteX6" fmla="*/ 24003 w 24084"/>
                  <a:gd name="connsiteY6" fmla="*/ 12001 h 24002"/>
                  <a:gd name="connsiteX7" fmla="*/ 24003 w 24084"/>
                  <a:gd name="connsiteY7" fmla="*/ 12001 h 24002"/>
                  <a:gd name="connsiteX8" fmla="*/ 12001 w 24084"/>
                  <a:gd name="connsiteY8" fmla="*/ 24003 h 24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084" h="24002">
                    <a:moveTo>
                      <a:pt x="12001" y="24003"/>
                    </a:moveTo>
                    <a:lnTo>
                      <a:pt x="12001" y="24003"/>
                    </a:lnTo>
                    <a:cubicBezTo>
                      <a:pt x="5143" y="24003"/>
                      <a:pt x="0" y="18859"/>
                      <a:pt x="0" y="12001"/>
                    </a:cubicBezTo>
                    <a:lnTo>
                      <a:pt x="0" y="12001"/>
                    </a:lnTo>
                    <a:cubicBezTo>
                      <a:pt x="0" y="5143"/>
                      <a:pt x="6001" y="0"/>
                      <a:pt x="12001" y="0"/>
                    </a:cubicBezTo>
                    <a:lnTo>
                      <a:pt x="12001" y="0"/>
                    </a:lnTo>
                    <a:cubicBezTo>
                      <a:pt x="18859" y="0"/>
                      <a:pt x="24003" y="6001"/>
                      <a:pt x="24003" y="12001"/>
                    </a:cubicBezTo>
                    <a:lnTo>
                      <a:pt x="24003" y="12001"/>
                    </a:lnTo>
                    <a:cubicBezTo>
                      <a:pt x="24860" y="18859"/>
                      <a:pt x="18859" y="24003"/>
                      <a:pt x="12001" y="24003"/>
                    </a:cubicBezTo>
                    <a:close/>
                  </a:path>
                </a:pathLst>
              </a:custGeom>
              <a:solidFill>
                <a:srgbClr val="00E296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120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CEF82F9F-CDDC-4673-81BC-1224266A3484}"/>
                  </a:ext>
                </a:extLst>
              </p:cNvPr>
              <p:cNvSpPr/>
              <p:nvPr/>
            </p:nvSpPr>
            <p:spPr>
              <a:xfrm>
                <a:off x="6043139" y="1216113"/>
                <a:ext cx="24084" cy="24002"/>
              </a:xfrm>
              <a:custGeom>
                <a:avLst/>
                <a:gdLst>
                  <a:gd name="connsiteX0" fmla="*/ 12001 w 24084"/>
                  <a:gd name="connsiteY0" fmla="*/ 24003 h 24002"/>
                  <a:gd name="connsiteX1" fmla="*/ 12001 w 24084"/>
                  <a:gd name="connsiteY1" fmla="*/ 24003 h 24002"/>
                  <a:gd name="connsiteX2" fmla="*/ 0 w 24084"/>
                  <a:gd name="connsiteY2" fmla="*/ 12001 h 24002"/>
                  <a:gd name="connsiteX3" fmla="*/ 0 w 24084"/>
                  <a:gd name="connsiteY3" fmla="*/ 12001 h 24002"/>
                  <a:gd name="connsiteX4" fmla="*/ 12001 w 24084"/>
                  <a:gd name="connsiteY4" fmla="*/ 0 h 24002"/>
                  <a:gd name="connsiteX5" fmla="*/ 12001 w 24084"/>
                  <a:gd name="connsiteY5" fmla="*/ 0 h 24002"/>
                  <a:gd name="connsiteX6" fmla="*/ 24003 w 24084"/>
                  <a:gd name="connsiteY6" fmla="*/ 12001 h 24002"/>
                  <a:gd name="connsiteX7" fmla="*/ 24003 w 24084"/>
                  <a:gd name="connsiteY7" fmla="*/ 12001 h 24002"/>
                  <a:gd name="connsiteX8" fmla="*/ 12001 w 24084"/>
                  <a:gd name="connsiteY8" fmla="*/ 24003 h 24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084" h="24002">
                    <a:moveTo>
                      <a:pt x="12001" y="24003"/>
                    </a:moveTo>
                    <a:lnTo>
                      <a:pt x="12001" y="24003"/>
                    </a:lnTo>
                    <a:cubicBezTo>
                      <a:pt x="5143" y="24003"/>
                      <a:pt x="0" y="18002"/>
                      <a:pt x="0" y="12001"/>
                    </a:cubicBezTo>
                    <a:lnTo>
                      <a:pt x="0" y="12001"/>
                    </a:lnTo>
                    <a:cubicBezTo>
                      <a:pt x="0" y="5143"/>
                      <a:pt x="6001" y="0"/>
                      <a:pt x="12001" y="0"/>
                    </a:cubicBezTo>
                    <a:lnTo>
                      <a:pt x="12001" y="0"/>
                    </a:lnTo>
                    <a:cubicBezTo>
                      <a:pt x="18859" y="0"/>
                      <a:pt x="24003" y="6001"/>
                      <a:pt x="24003" y="12001"/>
                    </a:cubicBezTo>
                    <a:lnTo>
                      <a:pt x="24003" y="12001"/>
                    </a:lnTo>
                    <a:cubicBezTo>
                      <a:pt x="24860" y="18859"/>
                      <a:pt x="18859" y="24003"/>
                      <a:pt x="12001" y="24003"/>
                    </a:cubicBezTo>
                    <a:close/>
                  </a:path>
                </a:pathLst>
              </a:custGeom>
              <a:solidFill>
                <a:srgbClr val="00E296"/>
              </a:solidFill>
              <a:ln w="190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1200"/>
              </a:p>
            </p:txBody>
          </p:sp>
        </p:grp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FD7F428-C055-40C5-B143-C232245D8521}"/>
                </a:ext>
              </a:extLst>
            </p:cNvPr>
            <p:cNvSpPr/>
            <p:nvPr/>
          </p:nvSpPr>
          <p:spPr>
            <a:xfrm>
              <a:off x="6044854" y="1331842"/>
              <a:ext cx="162877" cy="162877"/>
            </a:xfrm>
            <a:custGeom>
              <a:avLst/>
              <a:gdLst>
                <a:gd name="connsiteX0" fmla="*/ 162877 w 162877"/>
                <a:gd name="connsiteY0" fmla="*/ 81439 h 162877"/>
                <a:gd name="connsiteX1" fmla="*/ 81439 w 162877"/>
                <a:gd name="connsiteY1" fmla="*/ 162877 h 162877"/>
                <a:gd name="connsiteX2" fmla="*/ 0 w 162877"/>
                <a:gd name="connsiteY2" fmla="*/ 81439 h 162877"/>
                <a:gd name="connsiteX3" fmla="*/ 81439 w 162877"/>
                <a:gd name="connsiteY3" fmla="*/ 0 h 162877"/>
                <a:gd name="connsiteX4" fmla="*/ 162877 w 162877"/>
                <a:gd name="connsiteY4" fmla="*/ 81439 h 16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877" h="162877">
                  <a:moveTo>
                    <a:pt x="162877" y="81439"/>
                  </a:moveTo>
                  <a:cubicBezTo>
                    <a:pt x="162877" y="126416"/>
                    <a:pt x="126416" y="162877"/>
                    <a:pt x="81439" y="162877"/>
                  </a:cubicBezTo>
                  <a:cubicBezTo>
                    <a:pt x="36461" y="162877"/>
                    <a:pt x="0" y="126416"/>
                    <a:pt x="0" y="81439"/>
                  </a:cubicBezTo>
                  <a:cubicBezTo>
                    <a:pt x="0" y="36461"/>
                    <a:pt x="36461" y="0"/>
                    <a:pt x="81439" y="0"/>
                  </a:cubicBezTo>
                  <a:cubicBezTo>
                    <a:pt x="126416" y="0"/>
                    <a:pt x="162877" y="36461"/>
                    <a:pt x="162877" y="81439"/>
                  </a:cubicBezTo>
                  <a:close/>
                </a:path>
              </a:pathLst>
            </a:custGeom>
            <a:noFill/>
            <a:ln w="19050" cap="flat">
              <a:solidFill>
                <a:srgbClr val="00E29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 sz="120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A09996F1-2689-493F-BC41-0AF31A41A931}"/>
                </a:ext>
              </a:extLst>
            </p:cNvPr>
            <p:cNvSpPr/>
            <p:nvPr/>
          </p:nvSpPr>
          <p:spPr>
            <a:xfrm>
              <a:off x="6092860" y="1390992"/>
              <a:ext cx="66865" cy="44576"/>
            </a:xfrm>
            <a:custGeom>
              <a:avLst/>
              <a:gdLst>
                <a:gd name="connsiteX0" fmla="*/ 0 w 66865"/>
                <a:gd name="connsiteY0" fmla="*/ 18859 h 44576"/>
                <a:gd name="connsiteX1" fmla="*/ 22288 w 66865"/>
                <a:gd name="connsiteY1" fmla="*/ 44577 h 44576"/>
                <a:gd name="connsiteX2" fmla="*/ 66865 w 66865"/>
                <a:gd name="connsiteY2" fmla="*/ 0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865" h="44576">
                  <a:moveTo>
                    <a:pt x="0" y="18859"/>
                  </a:moveTo>
                  <a:lnTo>
                    <a:pt x="22288" y="44577"/>
                  </a:lnTo>
                  <a:lnTo>
                    <a:pt x="66865" y="0"/>
                  </a:lnTo>
                </a:path>
              </a:pathLst>
            </a:custGeom>
            <a:noFill/>
            <a:ln w="19050" cap="flat">
              <a:solidFill>
                <a:srgbClr val="00E29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 sz="1200"/>
            </a:p>
          </p:txBody>
        </p: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D4808583-896B-4A30-8EAF-5BAFDEAF877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336910" y="3660250"/>
            <a:ext cx="507968" cy="4626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E14AD-0CB7-1A4D-9052-FB642A75A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171451"/>
            <a:ext cx="8425225" cy="800219"/>
          </a:xfrm>
        </p:spPr>
        <p:txBody>
          <a:bodyPr/>
          <a:lstStyle/>
          <a:p>
            <a:r>
              <a:rPr lang="en-US" sz="3200" dirty="0" err="1">
                <a:solidFill>
                  <a:schemeClr val="accent1"/>
                </a:solidFill>
              </a:rPr>
              <a:t>kasten</a:t>
            </a:r>
            <a:r>
              <a:rPr lang="en-US" sz="3200" dirty="0">
                <a:solidFill>
                  <a:schemeClr val="accent1"/>
                </a:solidFill>
              </a:rPr>
              <a:t> k10</a:t>
            </a:r>
            <a:r>
              <a:rPr lang="ko-KR" altLang="en-US" sz="3200" dirty="0">
                <a:solidFill>
                  <a:schemeClr val="accent1"/>
                </a:solidFill>
              </a:rPr>
              <a:t>과 </a:t>
            </a:r>
            <a:r>
              <a:rPr lang="en-US" sz="3200" dirty="0" err="1">
                <a:solidFill>
                  <a:schemeClr val="accent1"/>
                </a:solidFill>
              </a:rPr>
              <a:t>veeam</a:t>
            </a:r>
            <a:br>
              <a:rPr lang="en-US" sz="3200" dirty="0"/>
            </a:br>
            <a:r>
              <a:rPr lang="ko-KR" altLang="en-US" sz="2000" dirty="0">
                <a:solidFill>
                  <a:schemeClr val="bg1"/>
                </a:solidFill>
              </a:rPr>
              <a:t>모든 엔터프라이즈 데이터 보호 요구 사항에 적용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5" name="Google Shape;662;p9">
            <a:extLst>
              <a:ext uri="{FF2B5EF4-FFF2-40B4-BE49-F238E27FC236}">
                <a16:creationId xmlns:a16="http://schemas.microsoft.com/office/drawing/2014/main" id="{A5B08048-9889-4B9B-84CC-B08D780441E0}"/>
              </a:ext>
            </a:extLst>
          </p:cNvPr>
          <p:cNvSpPr txBox="1"/>
          <p:nvPr/>
        </p:nvSpPr>
        <p:spPr>
          <a:xfrm flipH="1">
            <a:off x="331057" y="3738438"/>
            <a:ext cx="1393216" cy="415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r>
              <a:rPr lang="en-US" sz="12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Storage</a:t>
            </a:r>
            <a:br>
              <a:rPr lang="en-US" sz="12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</a:br>
            <a:r>
              <a:rPr lang="en-US" sz="12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Infrastructure</a:t>
            </a:r>
            <a:endParaRPr sz="1200" dirty="0">
              <a:solidFill>
                <a:srgbClr val="00E29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 Condensed"/>
            </a:endParaRPr>
          </a:p>
        </p:txBody>
      </p:sp>
      <p:pic>
        <p:nvPicPr>
          <p:cNvPr id="127" name="Google Shape;697;p9">
            <a:extLst>
              <a:ext uri="{FF2B5EF4-FFF2-40B4-BE49-F238E27FC236}">
                <a16:creationId xmlns:a16="http://schemas.microsoft.com/office/drawing/2014/main" id="{8E9EB8D9-CEF8-4278-975E-46E3E326A7A6}"/>
              </a:ext>
            </a:extLst>
          </p:cNvPr>
          <p:cNvPicPr preferRelativeResize="0"/>
          <p:nvPr/>
        </p:nvPicPr>
        <p:blipFill rotWithShape="1">
          <a:blip r:embed="rId3">
            <a:alphaModFix/>
            <a:biLevel thresh="25000"/>
          </a:blip>
          <a:srcRect/>
          <a:stretch/>
        </p:blipFill>
        <p:spPr>
          <a:xfrm>
            <a:off x="2935961" y="3971323"/>
            <a:ext cx="724626" cy="135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702;p9">
            <a:extLst>
              <a:ext uri="{FF2B5EF4-FFF2-40B4-BE49-F238E27FC236}">
                <a16:creationId xmlns:a16="http://schemas.microsoft.com/office/drawing/2014/main" id="{063DF504-0FE2-4B6D-9BC7-0F3CB199B2B5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445188" y="4273587"/>
            <a:ext cx="257148" cy="3354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F6747C5-311A-43B3-8B2E-DA0BBCDABB83}"/>
              </a:ext>
            </a:extLst>
          </p:cNvPr>
          <p:cNvGrpSpPr/>
          <p:nvPr/>
        </p:nvGrpSpPr>
        <p:grpSpPr>
          <a:xfrm>
            <a:off x="3184019" y="4249529"/>
            <a:ext cx="497216" cy="399401"/>
            <a:chOff x="2741344" y="4079439"/>
            <a:chExt cx="840282" cy="674978"/>
          </a:xfrm>
        </p:grpSpPr>
        <p:sp>
          <p:nvSpPr>
            <p:cNvPr id="159" name="Google Shape;700;p9">
              <a:extLst>
                <a:ext uri="{FF2B5EF4-FFF2-40B4-BE49-F238E27FC236}">
                  <a16:creationId xmlns:a16="http://schemas.microsoft.com/office/drawing/2014/main" id="{BCDDA4D8-8F80-4894-8CE6-0D373E6F59D4}"/>
                </a:ext>
              </a:extLst>
            </p:cNvPr>
            <p:cNvSpPr txBox="1"/>
            <p:nvPr/>
          </p:nvSpPr>
          <p:spPr>
            <a:xfrm>
              <a:off x="2741344" y="4494384"/>
              <a:ext cx="840282" cy="2600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AWS EBS</a:t>
              </a:r>
              <a:endParaRPr sz="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160" name="Graphic 26">
              <a:extLst>
                <a:ext uri="{FF2B5EF4-FFF2-40B4-BE49-F238E27FC236}">
                  <a16:creationId xmlns:a16="http://schemas.microsoft.com/office/drawing/2014/main" id="{72E5D24F-0DA9-4B8A-951F-9EBE4001BBB3}"/>
                </a:ext>
              </a:extLst>
            </p:cNvPr>
            <p:cNvGrpSpPr/>
            <p:nvPr/>
          </p:nvGrpSpPr>
          <p:grpSpPr>
            <a:xfrm>
              <a:off x="2973983" y="4079439"/>
              <a:ext cx="369626" cy="369625"/>
              <a:chOff x="4170121" y="3591895"/>
              <a:chExt cx="252273" cy="252272"/>
            </a:xfrm>
          </p:grpSpPr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071BEB5C-38F8-4E1F-8900-B893004F3DB0}"/>
                  </a:ext>
                </a:extLst>
              </p:cNvPr>
              <p:cNvSpPr/>
              <p:nvPr/>
            </p:nvSpPr>
            <p:spPr>
              <a:xfrm>
                <a:off x="4170121" y="3591895"/>
                <a:ext cx="252273" cy="252272"/>
              </a:xfrm>
              <a:custGeom>
                <a:avLst/>
                <a:gdLst>
                  <a:gd name="connsiteX0" fmla="*/ 0 w 252273"/>
                  <a:gd name="connsiteY0" fmla="*/ 0 h 252272"/>
                  <a:gd name="connsiteX1" fmla="*/ 252273 w 252273"/>
                  <a:gd name="connsiteY1" fmla="*/ 0 h 252272"/>
                  <a:gd name="connsiteX2" fmla="*/ 252273 w 252273"/>
                  <a:gd name="connsiteY2" fmla="*/ 252272 h 252272"/>
                  <a:gd name="connsiteX3" fmla="*/ 0 w 252273"/>
                  <a:gd name="connsiteY3" fmla="*/ 252272 h 252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2273" h="252272">
                    <a:moveTo>
                      <a:pt x="0" y="0"/>
                    </a:moveTo>
                    <a:lnTo>
                      <a:pt x="252273" y="0"/>
                    </a:lnTo>
                    <a:lnTo>
                      <a:pt x="252273" y="252272"/>
                    </a:lnTo>
                    <a:lnTo>
                      <a:pt x="0" y="252272"/>
                    </a:lnTo>
                    <a:close/>
                  </a:path>
                </a:pathLst>
              </a:custGeom>
              <a:solidFill>
                <a:schemeClr val="bg1"/>
              </a:solidFill>
              <a:ln w="33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500"/>
              </a:p>
            </p:txBody>
          </p:sp>
          <p:grpSp>
            <p:nvGrpSpPr>
              <p:cNvPr id="162" name="Graphic 26">
                <a:extLst>
                  <a:ext uri="{FF2B5EF4-FFF2-40B4-BE49-F238E27FC236}">
                    <a16:creationId xmlns:a16="http://schemas.microsoft.com/office/drawing/2014/main" id="{BCD077DC-63C7-4F76-B2EE-DBAA963EAE6F}"/>
                  </a:ext>
                </a:extLst>
              </p:cNvPr>
              <p:cNvGrpSpPr/>
              <p:nvPr/>
            </p:nvGrpSpPr>
            <p:grpSpPr>
              <a:xfrm>
                <a:off x="4212167" y="3633938"/>
                <a:ext cx="168182" cy="168181"/>
                <a:chOff x="4212167" y="3633938"/>
                <a:chExt cx="168182" cy="168181"/>
              </a:xfrm>
              <a:solidFill>
                <a:srgbClr val="232F3E"/>
              </a:solidFill>
            </p:grpSpPr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E22B6E52-1D36-4FE0-9FCB-3E4D63DF1D6B}"/>
                    </a:ext>
                  </a:extLst>
                </p:cNvPr>
                <p:cNvSpPr/>
                <p:nvPr/>
              </p:nvSpPr>
              <p:spPr>
                <a:xfrm>
                  <a:off x="4255970" y="3663773"/>
                  <a:ext cx="80752" cy="108073"/>
                </a:xfrm>
                <a:custGeom>
                  <a:avLst/>
                  <a:gdLst>
                    <a:gd name="connsiteX0" fmla="*/ 80551 w 80752"/>
                    <a:gd name="connsiteY0" fmla="*/ 15204 h 108073"/>
                    <a:gd name="connsiteX1" fmla="*/ 80248 w 80752"/>
                    <a:gd name="connsiteY1" fmla="*/ 13892 h 108073"/>
                    <a:gd name="connsiteX2" fmla="*/ 40288 w 80752"/>
                    <a:gd name="connsiteY2" fmla="*/ 0 h 108073"/>
                    <a:gd name="connsiteX3" fmla="*/ 328 w 80752"/>
                    <a:gd name="connsiteY3" fmla="*/ 13892 h 108073"/>
                    <a:gd name="connsiteX4" fmla="*/ 25 w 80752"/>
                    <a:gd name="connsiteY4" fmla="*/ 15204 h 108073"/>
                    <a:gd name="connsiteX5" fmla="*/ 25 w 80752"/>
                    <a:gd name="connsiteY5" fmla="*/ 16482 h 108073"/>
                    <a:gd name="connsiteX6" fmla="*/ 25 w 80752"/>
                    <a:gd name="connsiteY6" fmla="*/ 91592 h 108073"/>
                    <a:gd name="connsiteX7" fmla="*/ 40389 w 80752"/>
                    <a:gd name="connsiteY7" fmla="*/ 108073 h 108073"/>
                    <a:gd name="connsiteX8" fmla="*/ 80752 w 80752"/>
                    <a:gd name="connsiteY8" fmla="*/ 91592 h 108073"/>
                    <a:gd name="connsiteX9" fmla="*/ 80752 w 80752"/>
                    <a:gd name="connsiteY9" fmla="*/ 16482 h 108073"/>
                    <a:gd name="connsiteX10" fmla="*/ 80551 w 80752"/>
                    <a:gd name="connsiteY10" fmla="*/ 15204 h 108073"/>
                    <a:gd name="connsiteX11" fmla="*/ 40187 w 80752"/>
                    <a:gd name="connsiteY11" fmla="*/ 6727 h 108073"/>
                    <a:gd name="connsiteX12" fmla="*/ 73352 w 80752"/>
                    <a:gd name="connsiteY12" fmla="*/ 15204 h 108073"/>
                    <a:gd name="connsiteX13" fmla="*/ 40187 w 80752"/>
                    <a:gd name="connsiteY13" fmla="*/ 23646 h 108073"/>
                    <a:gd name="connsiteX14" fmla="*/ 7021 w 80752"/>
                    <a:gd name="connsiteY14" fmla="*/ 15204 h 108073"/>
                    <a:gd name="connsiteX15" fmla="*/ 40288 w 80752"/>
                    <a:gd name="connsiteY15" fmla="*/ 6727 h 108073"/>
                    <a:gd name="connsiteX16" fmla="*/ 73823 w 80752"/>
                    <a:gd name="connsiteY16" fmla="*/ 91592 h 108073"/>
                    <a:gd name="connsiteX17" fmla="*/ 40187 w 80752"/>
                    <a:gd name="connsiteY17" fmla="*/ 101346 h 108073"/>
                    <a:gd name="connsiteX18" fmla="*/ 6550 w 80752"/>
                    <a:gd name="connsiteY18" fmla="*/ 91592 h 108073"/>
                    <a:gd name="connsiteX19" fmla="*/ 6550 w 80752"/>
                    <a:gd name="connsiteY19" fmla="*/ 23444 h 108073"/>
                    <a:gd name="connsiteX20" fmla="*/ 40187 w 80752"/>
                    <a:gd name="connsiteY20" fmla="*/ 30374 h 108073"/>
                    <a:gd name="connsiteX21" fmla="*/ 73823 w 80752"/>
                    <a:gd name="connsiteY21" fmla="*/ 23444 h 1080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80752" h="108073">
                      <a:moveTo>
                        <a:pt x="80551" y="15204"/>
                      </a:moveTo>
                      <a:cubicBezTo>
                        <a:pt x="80482" y="14760"/>
                        <a:pt x="80381" y="14321"/>
                        <a:pt x="80248" y="13892"/>
                      </a:cubicBezTo>
                      <a:cubicBezTo>
                        <a:pt x="77254" y="4743"/>
                        <a:pt x="58653" y="0"/>
                        <a:pt x="40288" y="0"/>
                      </a:cubicBezTo>
                      <a:cubicBezTo>
                        <a:pt x="21922" y="0"/>
                        <a:pt x="3288" y="4743"/>
                        <a:pt x="328" y="13892"/>
                      </a:cubicBezTo>
                      <a:cubicBezTo>
                        <a:pt x="195" y="14321"/>
                        <a:pt x="94" y="14760"/>
                        <a:pt x="25" y="15204"/>
                      </a:cubicBezTo>
                      <a:cubicBezTo>
                        <a:pt x="-8" y="15629"/>
                        <a:pt x="-8" y="16056"/>
                        <a:pt x="25" y="16482"/>
                      </a:cubicBezTo>
                      <a:lnTo>
                        <a:pt x="25" y="91592"/>
                      </a:lnTo>
                      <a:cubicBezTo>
                        <a:pt x="25" y="102422"/>
                        <a:pt x="20207" y="108073"/>
                        <a:pt x="40389" y="108073"/>
                      </a:cubicBezTo>
                      <a:cubicBezTo>
                        <a:pt x="60571" y="108073"/>
                        <a:pt x="80752" y="102422"/>
                        <a:pt x="80752" y="91592"/>
                      </a:cubicBezTo>
                      <a:lnTo>
                        <a:pt x="80752" y="16482"/>
                      </a:lnTo>
                      <a:cubicBezTo>
                        <a:pt x="80719" y="16051"/>
                        <a:pt x="80652" y="15624"/>
                        <a:pt x="80551" y="15204"/>
                      </a:cubicBezTo>
                      <a:close/>
                      <a:moveTo>
                        <a:pt x="40187" y="6727"/>
                      </a:moveTo>
                      <a:cubicBezTo>
                        <a:pt x="59427" y="6727"/>
                        <a:pt x="70931" y="11773"/>
                        <a:pt x="73352" y="15204"/>
                      </a:cubicBezTo>
                      <a:cubicBezTo>
                        <a:pt x="70863" y="18567"/>
                        <a:pt x="59360" y="23646"/>
                        <a:pt x="40187" y="23646"/>
                      </a:cubicBezTo>
                      <a:cubicBezTo>
                        <a:pt x="21014" y="23646"/>
                        <a:pt x="9510" y="18668"/>
                        <a:pt x="7021" y="15204"/>
                      </a:cubicBezTo>
                      <a:cubicBezTo>
                        <a:pt x="9544" y="11773"/>
                        <a:pt x="21048" y="6727"/>
                        <a:pt x="40288" y="6727"/>
                      </a:cubicBezTo>
                      <a:close/>
                      <a:moveTo>
                        <a:pt x="73823" y="91592"/>
                      </a:moveTo>
                      <a:cubicBezTo>
                        <a:pt x="73823" y="94955"/>
                        <a:pt x="61950" y="101346"/>
                        <a:pt x="40187" y="101346"/>
                      </a:cubicBezTo>
                      <a:cubicBezTo>
                        <a:pt x="18424" y="101346"/>
                        <a:pt x="6550" y="94888"/>
                        <a:pt x="6550" y="91592"/>
                      </a:cubicBezTo>
                      <a:lnTo>
                        <a:pt x="6550" y="23444"/>
                      </a:lnTo>
                      <a:cubicBezTo>
                        <a:pt x="14186" y="28019"/>
                        <a:pt x="27237" y="30374"/>
                        <a:pt x="40187" y="30374"/>
                      </a:cubicBezTo>
                      <a:cubicBezTo>
                        <a:pt x="53137" y="30374"/>
                        <a:pt x="66188" y="28019"/>
                        <a:pt x="73823" y="23444"/>
                      </a:cubicBezTo>
                      <a:close/>
                    </a:path>
                  </a:pathLst>
                </a:custGeom>
                <a:solidFill>
                  <a:srgbClr val="232F3E"/>
                </a:solidFill>
                <a:ln w="33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500"/>
                </a:p>
              </p:txBody>
            </p:sp>
            <p:sp>
              <p:nvSpPr>
                <p:cNvPr id="164" name="Freeform: Shape 163">
                  <a:extLst>
                    <a:ext uri="{FF2B5EF4-FFF2-40B4-BE49-F238E27FC236}">
                      <a16:creationId xmlns:a16="http://schemas.microsoft.com/office/drawing/2014/main" id="{B91A4F7C-FA6B-4D5D-936E-33DC68C16713}"/>
                    </a:ext>
                  </a:extLst>
                </p:cNvPr>
                <p:cNvSpPr/>
                <p:nvPr/>
              </p:nvSpPr>
              <p:spPr>
                <a:xfrm>
                  <a:off x="4255970" y="3677665"/>
                  <a:ext cx="327" cy="1311"/>
                </a:xfrm>
                <a:custGeom>
                  <a:avLst/>
                  <a:gdLst>
                    <a:gd name="connsiteX0" fmla="*/ 328 w 327"/>
                    <a:gd name="connsiteY0" fmla="*/ 0 h 1311"/>
                    <a:gd name="connsiteX1" fmla="*/ 25 w 327"/>
                    <a:gd name="connsiteY1" fmla="*/ 1312 h 1311"/>
                    <a:gd name="connsiteX2" fmla="*/ 25 w 327"/>
                    <a:gd name="connsiteY2" fmla="*/ 0 h 1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27" h="1311">
                      <a:moveTo>
                        <a:pt x="328" y="0"/>
                      </a:moveTo>
                      <a:cubicBezTo>
                        <a:pt x="195" y="429"/>
                        <a:pt x="94" y="868"/>
                        <a:pt x="25" y="1312"/>
                      </a:cubicBezTo>
                      <a:cubicBezTo>
                        <a:pt x="-8" y="875"/>
                        <a:pt x="-8" y="437"/>
                        <a:pt x="25" y="0"/>
                      </a:cubicBezTo>
                      <a:close/>
                    </a:path>
                  </a:pathLst>
                </a:custGeom>
                <a:solidFill>
                  <a:srgbClr val="232F3E"/>
                </a:solidFill>
                <a:ln w="33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500"/>
                </a:p>
              </p:txBody>
            </p:sp>
            <p:sp>
              <p:nvSpPr>
                <p:cNvPr id="165" name="Freeform: Shape 164">
                  <a:extLst>
                    <a:ext uri="{FF2B5EF4-FFF2-40B4-BE49-F238E27FC236}">
                      <a16:creationId xmlns:a16="http://schemas.microsoft.com/office/drawing/2014/main" id="{498296BB-296C-45C3-BC08-C0E02F1CF0CF}"/>
                    </a:ext>
                  </a:extLst>
                </p:cNvPr>
                <p:cNvSpPr/>
                <p:nvPr/>
              </p:nvSpPr>
              <p:spPr>
                <a:xfrm>
                  <a:off x="4336319" y="3677665"/>
                  <a:ext cx="327" cy="1311"/>
                </a:xfrm>
                <a:custGeom>
                  <a:avLst/>
                  <a:gdLst>
                    <a:gd name="connsiteX0" fmla="*/ 303 w 327"/>
                    <a:gd name="connsiteY0" fmla="*/ 0 h 1311"/>
                    <a:gd name="connsiteX1" fmla="*/ 303 w 327"/>
                    <a:gd name="connsiteY1" fmla="*/ 1312 h 1311"/>
                    <a:gd name="connsiteX2" fmla="*/ 0 w 327"/>
                    <a:gd name="connsiteY2" fmla="*/ 0 h 1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27" h="1311">
                      <a:moveTo>
                        <a:pt x="303" y="0"/>
                      </a:moveTo>
                      <a:cubicBezTo>
                        <a:pt x="336" y="437"/>
                        <a:pt x="336" y="875"/>
                        <a:pt x="303" y="1312"/>
                      </a:cubicBezTo>
                      <a:cubicBezTo>
                        <a:pt x="234" y="868"/>
                        <a:pt x="133" y="429"/>
                        <a:pt x="0" y="0"/>
                      </a:cubicBezTo>
                      <a:close/>
                    </a:path>
                  </a:pathLst>
                </a:custGeom>
                <a:solidFill>
                  <a:srgbClr val="232F3E"/>
                </a:solidFill>
                <a:ln w="33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500"/>
                </a:p>
              </p:txBody>
            </p:sp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9E5FFC22-8C67-4B6A-84FE-11714C56366F}"/>
                    </a:ext>
                  </a:extLst>
                </p:cNvPr>
                <p:cNvSpPr/>
                <p:nvPr/>
              </p:nvSpPr>
              <p:spPr>
                <a:xfrm>
                  <a:off x="4212167" y="3633938"/>
                  <a:ext cx="36024" cy="36024"/>
                </a:xfrm>
                <a:custGeom>
                  <a:avLst/>
                  <a:gdLst>
                    <a:gd name="connsiteX0" fmla="*/ 36025 w 36024"/>
                    <a:gd name="connsiteY0" fmla="*/ 31248 h 36024"/>
                    <a:gd name="connsiteX1" fmla="*/ 31248 w 36024"/>
                    <a:gd name="connsiteY1" fmla="*/ 36024 h 36024"/>
                    <a:gd name="connsiteX2" fmla="*/ 6727 w 36024"/>
                    <a:gd name="connsiteY2" fmla="*/ 11504 h 36024"/>
                    <a:gd name="connsiteX3" fmla="*/ 6727 w 36024"/>
                    <a:gd name="connsiteY3" fmla="*/ 30273 h 36024"/>
                    <a:gd name="connsiteX4" fmla="*/ 0 w 36024"/>
                    <a:gd name="connsiteY4" fmla="*/ 30273 h 36024"/>
                    <a:gd name="connsiteX5" fmla="*/ 0 w 36024"/>
                    <a:gd name="connsiteY5" fmla="*/ 3364 h 36024"/>
                    <a:gd name="connsiteX6" fmla="*/ 3364 w 36024"/>
                    <a:gd name="connsiteY6" fmla="*/ 0 h 36024"/>
                    <a:gd name="connsiteX7" fmla="*/ 30273 w 36024"/>
                    <a:gd name="connsiteY7" fmla="*/ 0 h 36024"/>
                    <a:gd name="connsiteX8" fmla="*/ 30273 w 36024"/>
                    <a:gd name="connsiteY8" fmla="*/ 6727 h 36024"/>
                    <a:gd name="connsiteX9" fmla="*/ 11504 w 36024"/>
                    <a:gd name="connsiteY9" fmla="*/ 6727 h 36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024" h="36024">
                      <a:moveTo>
                        <a:pt x="36025" y="31248"/>
                      </a:moveTo>
                      <a:lnTo>
                        <a:pt x="31248" y="36024"/>
                      </a:lnTo>
                      <a:lnTo>
                        <a:pt x="6727" y="11504"/>
                      </a:lnTo>
                      <a:lnTo>
                        <a:pt x="6727" y="30273"/>
                      </a:lnTo>
                      <a:lnTo>
                        <a:pt x="0" y="30273"/>
                      </a:lnTo>
                      <a:lnTo>
                        <a:pt x="0" y="3364"/>
                      </a:lnTo>
                      <a:cubicBezTo>
                        <a:pt x="0" y="1506"/>
                        <a:pt x="1506" y="0"/>
                        <a:pt x="3364" y="0"/>
                      </a:cubicBezTo>
                      <a:lnTo>
                        <a:pt x="30273" y="0"/>
                      </a:lnTo>
                      <a:lnTo>
                        <a:pt x="30273" y="6727"/>
                      </a:lnTo>
                      <a:lnTo>
                        <a:pt x="11504" y="6727"/>
                      </a:lnTo>
                      <a:close/>
                    </a:path>
                  </a:pathLst>
                </a:custGeom>
                <a:solidFill>
                  <a:srgbClr val="232F3E"/>
                </a:solidFill>
                <a:ln w="33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500"/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B33ACE96-1A00-4EBE-94EF-992AD3737060}"/>
                    </a:ext>
                  </a:extLst>
                </p:cNvPr>
                <p:cNvSpPr/>
                <p:nvPr/>
              </p:nvSpPr>
              <p:spPr>
                <a:xfrm>
                  <a:off x="4344324" y="3633938"/>
                  <a:ext cx="36024" cy="36024"/>
                </a:xfrm>
                <a:custGeom>
                  <a:avLst/>
                  <a:gdLst>
                    <a:gd name="connsiteX0" fmla="*/ 36025 w 36024"/>
                    <a:gd name="connsiteY0" fmla="*/ 3364 h 36024"/>
                    <a:gd name="connsiteX1" fmla="*/ 36025 w 36024"/>
                    <a:gd name="connsiteY1" fmla="*/ 30273 h 36024"/>
                    <a:gd name="connsiteX2" fmla="*/ 29297 w 36024"/>
                    <a:gd name="connsiteY2" fmla="*/ 30273 h 36024"/>
                    <a:gd name="connsiteX3" fmla="*/ 29297 w 36024"/>
                    <a:gd name="connsiteY3" fmla="*/ 11504 h 36024"/>
                    <a:gd name="connsiteX4" fmla="*/ 4776 w 36024"/>
                    <a:gd name="connsiteY4" fmla="*/ 36024 h 36024"/>
                    <a:gd name="connsiteX5" fmla="*/ 0 w 36024"/>
                    <a:gd name="connsiteY5" fmla="*/ 31248 h 36024"/>
                    <a:gd name="connsiteX6" fmla="*/ 24521 w 36024"/>
                    <a:gd name="connsiteY6" fmla="*/ 6727 h 36024"/>
                    <a:gd name="connsiteX7" fmla="*/ 5752 w 36024"/>
                    <a:gd name="connsiteY7" fmla="*/ 6727 h 36024"/>
                    <a:gd name="connsiteX8" fmla="*/ 5752 w 36024"/>
                    <a:gd name="connsiteY8" fmla="*/ 0 h 36024"/>
                    <a:gd name="connsiteX9" fmla="*/ 32661 w 36024"/>
                    <a:gd name="connsiteY9" fmla="*/ 0 h 36024"/>
                    <a:gd name="connsiteX10" fmla="*/ 36025 w 36024"/>
                    <a:gd name="connsiteY10" fmla="*/ 3364 h 36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6024" h="36024">
                      <a:moveTo>
                        <a:pt x="36025" y="3364"/>
                      </a:moveTo>
                      <a:lnTo>
                        <a:pt x="36025" y="30273"/>
                      </a:lnTo>
                      <a:lnTo>
                        <a:pt x="29297" y="30273"/>
                      </a:lnTo>
                      <a:lnTo>
                        <a:pt x="29297" y="11504"/>
                      </a:lnTo>
                      <a:lnTo>
                        <a:pt x="4776" y="36024"/>
                      </a:lnTo>
                      <a:lnTo>
                        <a:pt x="0" y="31248"/>
                      </a:lnTo>
                      <a:lnTo>
                        <a:pt x="24521" y="6727"/>
                      </a:lnTo>
                      <a:lnTo>
                        <a:pt x="5752" y="6727"/>
                      </a:lnTo>
                      <a:lnTo>
                        <a:pt x="5752" y="0"/>
                      </a:lnTo>
                      <a:lnTo>
                        <a:pt x="32661" y="0"/>
                      </a:lnTo>
                      <a:cubicBezTo>
                        <a:pt x="34519" y="0"/>
                        <a:pt x="36025" y="1506"/>
                        <a:pt x="36025" y="3364"/>
                      </a:cubicBezTo>
                      <a:close/>
                    </a:path>
                  </a:pathLst>
                </a:custGeom>
                <a:solidFill>
                  <a:srgbClr val="232F3E"/>
                </a:solidFill>
                <a:ln w="33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500"/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51CD78CE-530A-427F-A4DE-8F37DF91915B}"/>
                    </a:ext>
                  </a:extLst>
                </p:cNvPr>
                <p:cNvSpPr/>
                <p:nvPr/>
              </p:nvSpPr>
              <p:spPr>
                <a:xfrm>
                  <a:off x="4212167" y="3766095"/>
                  <a:ext cx="36024" cy="36024"/>
                </a:xfrm>
                <a:custGeom>
                  <a:avLst/>
                  <a:gdLst>
                    <a:gd name="connsiteX0" fmla="*/ 11504 w 36024"/>
                    <a:gd name="connsiteY0" fmla="*/ 29297 h 36024"/>
                    <a:gd name="connsiteX1" fmla="*/ 30273 w 36024"/>
                    <a:gd name="connsiteY1" fmla="*/ 29297 h 36024"/>
                    <a:gd name="connsiteX2" fmla="*/ 30273 w 36024"/>
                    <a:gd name="connsiteY2" fmla="*/ 36024 h 36024"/>
                    <a:gd name="connsiteX3" fmla="*/ 3364 w 36024"/>
                    <a:gd name="connsiteY3" fmla="*/ 36024 h 36024"/>
                    <a:gd name="connsiteX4" fmla="*/ 0 w 36024"/>
                    <a:gd name="connsiteY4" fmla="*/ 32661 h 36024"/>
                    <a:gd name="connsiteX5" fmla="*/ 0 w 36024"/>
                    <a:gd name="connsiteY5" fmla="*/ 5752 h 36024"/>
                    <a:gd name="connsiteX6" fmla="*/ 6727 w 36024"/>
                    <a:gd name="connsiteY6" fmla="*/ 5752 h 36024"/>
                    <a:gd name="connsiteX7" fmla="*/ 6727 w 36024"/>
                    <a:gd name="connsiteY7" fmla="*/ 24521 h 36024"/>
                    <a:gd name="connsiteX8" fmla="*/ 31248 w 36024"/>
                    <a:gd name="connsiteY8" fmla="*/ 0 h 36024"/>
                    <a:gd name="connsiteX9" fmla="*/ 36025 w 36024"/>
                    <a:gd name="connsiteY9" fmla="*/ 4776 h 36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024" h="36024">
                      <a:moveTo>
                        <a:pt x="11504" y="29297"/>
                      </a:moveTo>
                      <a:lnTo>
                        <a:pt x="30273" y="29297"/>
                      </a:lnTo>
                      <a:lnTo>
                        <a:pt x="30273" y="36024"/>
                      </a:lnTo>
                      <a:lnTo>
                        <a:pt x="3364" y="36024"/>
                      </a:lnTo>
                      <a:cubicBezTo>
                        <a:pt x="1506" y="36024"/>
                        <a:pt x="0" y="34518"/>
                        <a:pt x="0" y="32661"/>
                      </a:cubicBezTo>
                      <a:lnTo>
                        <a:pt x="0" y="5752"/>
                      </a:lnTo>
                      <a:lnTo>
                        <a:pt x="6727" y="5752"/>
                      </a:lnTo>
                      <a:lnTo>
                        <a:pt x="6727" y="24521"/>
                      </a:lnTo>
                      <a:lnTo>
                        <a:pt x="31248" y="0"/>
                      </a:lnTo>
                      <a:lnTo>
                        <a:pt x="36025" y="4776"/>
                      </a:lnTo>
                      <a:close/>
                    </a:path>
                  </a:pathLst>
                </a:custGeom>
                <a:solidFill>
                  <a:srgbClr val="232F3E"/>
                </a:solidFill>
                <a:ln w="33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500"/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887C6020-AA97-4711-980E-26619A2AEE00}"/>
                    </a:ext>
                  </a:extLst>
                </p:cNvPr>
                <p:cNvSpPr/>
                <p:nvPr/>
              </p:nvSpPr>
              <p:spPr>
                <a:xfrm>
                  <a:off x="4344324" y="3766095"/>
                  <a:ext cx="36024" cy="36024"/>
                </a:xfrm>
                <a:custGeom>
                  <a:avLst/>
                  <a:gdLst>
                    <a:gd name="connsiteX0" fmla="*/ 36025 w 36024"/>
                    <a:gd name="connsiteY0" fmla="*/ 5752 h 36024"/>
                    <a:gd name="connsiteX1" fmla="*/ 36025 w 36024"/>
                    <a:gd name="connsiteY1" fmla="*/ 32661 h 36024"/>
                    <a:gd name="connsiteX2" fmla="*/ 32661 w 36024"/>
                    <a:gd name="connsiteY2" fmla="*/ 36024 h 36024"/>
                    <a:gd name="connsiteX3" fmla="*/ 5752 w 36024"/>
                    <a:gd name="connsiteY3" fmla="*/ 36024 h 36024"/>
                    <a:gd name="connsiteX4" fmla="*/ 5752 w 36024"/>
                    <a:gd name="connsiteY4" fmla="*/ 29297 h 36024"/>
                    <a:gd name="connsiteX5" fmla="*/ 24521 w 36024"/>
                    <a:gd name="connsiteY5" fmla="*/ 29297 h 36024"/>
                    <a:gd name="connsiteX6" fmla="*/ 0 w 36024"/>
                    <a:gd name="connsiteY6" fmla="*/ 4776 h 36024"/>
                    <a:gd name="connsiteX7" fmla="*/ 4776 w 36024"/>
                    <a:gd name="connsiteY7" fmla="*/ 0 h 36024"/>
                    <a:gd name="connsiteX8" fmla="*/ 29297 w 36024"/>
                    <a:gd name="connsiteY8" fmla="*/ 24521 h 36024"/>
                    <a:gd name="connsiteX9" fmla="*/ 29297 w 36024"/>
                    <a:gd name="connsiteY9" fmla="*/ 5752 h 36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024" h="36024">
                      <a:moveTo>
                        <a:pt x="36025" y="5752"/>
                      </a:moveTo>
                      <a:lnTo>
                        <a:pt x="36025" y="32661"/>
                      </a:lnTo>
                      <a:cubicBezTo>
                        <a:pt x="36025" y="34518"/>
                        <a:pt x="34519" y="36024"/>
                        <a:pt x="32661" y="36024"/>
                      </a:cubicBezTo>
                      <a:lnTo>
                        <a:pt x="5752" y="36024"/>
                      </a:lnTo>
                      <a:lnTo>
                        <a:pt x="5752" y="29297"/>
                      </a:lnTo>
                      <a:lnTo>
                        <a:pt x="24521" y="29297"/>
                      </a:lnTo>
                      <a:lnTo>
                        <a:pt x="0" y="4776"/>
                      </a:lnTo>
                      <a:lnTo>
                        <a:pt x="4776" y="0"/>
                      </a:lnTo>
                      <a:lnTo>
                        <a:pt x="29297" y="24521"/>
                      </a:lnTo>
                      <a:lnTo>
                        <a:pt x="29297" y="5752"/>
                      </a:lnTo>
                      <a:close/>
                    </a:path>
                  </a:pathLst>
                </a:custGeom>
                <a:solidFill>
                  <a:srgbClr val="232F3E"/>
                </a:solidFill>
                <a:ln w="33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500"/>
                </a:p>
              </p:txBody>
            </p:sp>
          </p:grpSp>
        </p:grpSp>
      </p:grpSp>
      <p:pic>
        <p:nvPicPr>
          <p:cNvPr id="145" name="Google Shape;521;p5">
            <a:extLst>
              <a:ext uri="{FF2B5EF4-FFF2-40B4-BE49-F238E27FC236}">
                <a16:creationId xmlns:a16="http://schemas.microsoft.com/office/drawing/2014/main" id="{2870CA46-9F7F-4398-A090-6F7D7FE6CC0A}"/>
              </a:ext>
            </a:extLst>
          </p:cNvPr>
          <p:cNvPicPr preferRelativeResize="0"/>
          <p:nvPr/>
        </p:nvPicPr>
        <p:blipFill rotWithShape="1">
          <a:blip r:embed="rId6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66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836607" y="4250361"/>
            <a:ext cx="273135" cy="3703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" name="Group 145">
            <a:extLst>
              <a:ext uri="{FF2B5EF4-FFF2-40B4-BE49-F238E27FC236}">
                <a16:creationId xmlns:a16="http://schemas.microsoft.com/office/drawing/2014/main" id="{A1C8044D-7639-4A8C-8B3E-D6FD98CB6A9D}"/>
              </a:ext>
            </a:extLst>
          </p:cNvPr>
          <p:cNvGrpSpPr/>
          <p:nvPr/>
        </p:nvGrpSpPr>
        <p:grpSpPr>
          <a:xfrm>
            <a:off x="1181736" y="4146326"/>
            <a:ext cx="716907" cy="520369"/>
            <a:chOff x="1979272" y="4634569"/>
            <a:chExt cx="1070612" cy="777107"/>
          </a:xfrm>
        </p:grpSpPr>
        <p:sp>
          <p:nvSpPr>
            <p:cNvPr id="157" name="Google Shape;714;p9">
              <a:extLst>
                <a:ext uri="{FF2B5EF4-FFF2-40B4-BE49-F238E27FC236}">
                  <a16:creationId xmlns:a16="http://schemas.microsoft.com/office/drawing/2014/main" id="{59CB86A7-03BF-4B66-B745-44F1B86D90B2}"/>
                </a:ext>
              </a:extLst>
            </p:cNvPr>
            <p:cNvSpPr txBox="1"/>
            <p:nvPr/>
          </p:nvSpPr>
          <p:spPr>
            <a:xfrm>
              <a:off x="1979272" y="5181893"/>
              <a:ext cx="1070612" cy="2297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Azure Blob</a:t>
              </a:r>
              <a:endParaRPr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endParaRPr>
            </a:p>
          </p:txBody>
        </p:sp>
        <p:pic>
          <p:nvPicPr>
            <p:cNvPr id="158" name="Picture 157" descr="A close up of a logo&#10;&#10;Description automatically generated">
              <a:extLst>
                <a:ext uri="{FF2B5EF4-FFF2-40B4-BE49-F238E27FC236}">
                  <a16:creationId xmlns:a16="http://schemas.microsoft.com/office/drawing/2014/main" id="{0828D110-9E92-47D6-BE6B-B11D87A09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18901" y="4634569"/>
              <a:ext cx="591355" cy="591353"/>
            </a:xfrm>
            <a:prstGeom prst="rect">
              <a:avLst/>
            </a:prstGeom>
          </p:spPr>
        </p:pic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71E3334-9A76-4445-8733-129D1E866223}"/>
              </a:ext>
            </a:extLst>
          </p:cNvPr>
          <p:cNvGrpSpPr/>
          <p:nvPr/>
        </p:nvGrpSpPr>
        <p:grpSpPr>
          <a:xfrm>
            <a:off x="1758459" y="4248434"/>
            <a:ext cx="669465" cy="418394"/>
            <a:chOff x="2195661" y="4973825"/>
            <a:chExt cx="1131377" cy="707072"/>
          </a:xfrm>
        </p:grpSpPr>
        <p:sp>
          <p:nvSpPr>
            <p:cNvPr id="153" name="Google Shape;717;p9">
              <a:extLst>
                <a:ext uri="{FF2B5EF4-FFF2-40B4-BE49-F238E27FC236}">
                  <a16:creationId xmlns:a16="http://schemas.microsoft.com/office/drawing/2014/main" id="{34827D0C-1F46-4D27-9A1C-82F7648BF33A}"/>
                </a:ext>
              </a:extLst>
            </p:cNvPr>
            <p:cNvSpPr txBox="1"/>
            <p:nvPr/>
          </p:nvSpPr>
          <p:spPr>
            <a:xfrm>
              <a:off x="2195661" y="5420865"/>
              <a:ext cx="1131377" cy="2600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S3 Compatible</a:t>
              </a:r>
              <a:endParaRPr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endParaRPr>
            </a:p>
          </p:txBody>
        </p:sp>
        <p:grpSp>
          <p:nvGrpSpPr>
            <p:cNvPr id="154" name="Graphic 113">
              <a:extLst>
                <a:ext uri="{FF2B5EF4-FFF2-40B4-BE49-F238E27FC236}">
                  <a16:creationId xmlns:a16="http://schemas.microsoft.com/office/drawing/2014/main" id="{ECEB38C3-03F9-4653-8B4A-EB9CC2B50A65}"/>
                </a:ext>
              </a:extLst>
            </p:cNvPr>
            <p:cNvGrpSpPr/>
            <p:nvPr/>
          </p:nvGrpSpPr>
          <p:grpSpPr>
            <a:xfrm>
              <a:off x="2577970" y="4973825"/>
              <a:ext cx="390804" cy="390803"/>
              <a:chOff x="85398" y="6618000"/>
              <a:chExt cx="711200" cy="711199"/>
            </a:xfrm>
          </p:grpSpPr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0C40839F-E3FA-42FF-B2D6-A24FE0D4F81E}"/>
                  </a:ext>
                </a:extLst>
              </p:cNvPr>
              <p:cNvSpPr/>
              <p:nvPr/>
            </p:nvSpPr>
            <p:spPr>
              <a:xfrm>
                <a:off x="85398" y="6618000"/>
                <a:ext cx="711200" cy="711199"/>
              </a:xfrm>
              <a:custGeom>
                <a:avLst/>
                <a:gdLst>
                  <a:gd name="connsiteX0" fmla="*/ 0 w 711200"/>
                  <a:gd name="connsiteY0" fmla="*/ 0 h 711200"/>
                  <a:gd name="connsiteX1" fmla="*/ 711200 w 711200"/>
                  <a:gd name="connsiteY1" fmla="*/ 0 h 711200"/>
                  <a:gd name="connsiteX2" fmla="*/ 711200 w 711200"/>
                  <a:gd name="connsiteY2" fmla="*/ 711200 h 711200"/>
                  <a:gd name="connsiteX3" fmla="*/ 0 w 711200"/>
                  <a:gd name="connsiteY3" fmla="*/ 711200 h 711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1200" h="711200">
                    <a:moveTo>
                      <a:pt x="0" y="0"/>
                    </a:moveTo>
                    <a:lnTo>
                      <a:pt x="711200" y="0"/>
                    </a:lnTo>
                    <a:lnTo>
                      <a:pt x="711200" y="711200"/>
                    </a:lnTo>
                    <a:lnTo>
                      <a:pt x="0" y="711200"/>
                    </a:lnTo>
                    <a:close/>
                  </a:path>
                </a:pathLst>
              </a:custGeom>
              <a:solidFill>
                <a:schemeClr val="bg1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500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6225EFA5-454F-4A12-903D-6D2BBFCE8A84}"/>
                  </a:ext>
                </a:extLst>
              </p:cNvPr>
              <p:cNvSpPr/>
              <p:nvPr/>
            </p:nvSpPr>
            <p:spPr>
              <a:xfrm>
                <a:off x="213980" y="6736723"/>
                <a:ext cx="454389" cy="474405"/>
              </a:xfrm>
              <a:custGeom>
                <a:avLst/>
                <a:gdLst>
                  <a:gd name="connsiteX0" fmla="*/ 453934 w 454390"/>
                  <a:gd name="connsiteY0" fmla="*/ 261151 h 474404"/>
                  <a:gd name="connsiteX1" fmla="*/ 422736 w 454390"/>
                  <a:gd name="connsiteY1" fmla="*/ 228246 h 474404"/>
                  <a:gd name="connsiteX2" fmla="*/ 408038 w 454390"/>
                  <a:gd name="connsiteY2" fmla="*/ 218763 h 474404"/>
                  <a:gd name="connsiteX3" fmla="*/ 408986 w 454390"/>
                  <a:gd name="connsiteY3" fmla="*/ 211746 h 474404"/>
                  <a:gd name="connsiteX4" fmla="*/ 418469 w 454390"/>
                  <a:gd name="connsiteY4" fmla="*/ 143566 h 474404"/>
                  <a:gd name="connsiteX5" fmla="*/ 426624 w 454390"/>
                  <a:gd name="connsiteY5" fmla="*/ 83540 h 474404"/>
                  <a:gd name="connsiteX6" fmla="*/ 405288 w 454390"/>
                  <a:gd name="connsiteY6" fmla="*/ 42480 h 474404"/>
                  <a:gd name="connsiteX7" fmla="*/ 298987 w 454390"/>
                  <a:gd name="connsiteY7" fmla="*/ 6920 h 474404"/>
                  <a:gd name="connsiteX8" fmla="*/ 162626 w 454390"/>
                  <a:gd name="connsiteY8" fmla="*/ 2464 h 474404"/>
                  <a:gd name="connsiteX9" fmla="*/ 43809 w 454390"/>
                  <a:gd name="connsiteY9" fmla="*/ 30912 h 474404"/>
                  <a:gd name="connsiteX10" fmla="*/ 283 w 454390"/>
                  <a:gd name="connsiteY10" fmla="*/ 81075 h 474404"/>
                  <a:gd name="connsiteX11" fmla="*/ 31291 w 454390"/>
                  <a:gd name="connsiteY11" fmla="*/ 311788 h 474404"/>
                  <a:gd name="connsiteX12" fmla="*/ 45515 w 454390"/>
                  <a:gd name="connsiteY12" fmla="*/ 417330 h 474404"/>
                  <a:gd name="connsiteX13" fmla="*/ 68843 w 454390"/>
                  <a:gd name="connsiteY13" fmla="*/ 448908 h 474404"/>
                  <a:gd name="connsiteX14" fmla="*/ 167463 w 454390"/>
                  <a:gd name="connsiteY14" fmla="*/ 472425 h 474404"/>
                  <a:gd name="connsiteX15" fmla="*/ 298134 w 454390"/>
                  <a:gd name="connsiteY15" fmla="*/ 466640 h 474404"/>
                  <a:gd name="connsiteX16" fmla="*/ 380633 w 454390"/>
                  <a:gd name="connsiteY16" fmla="*/ 419227 h 474404"/>
                  <a:gd name="connsiteX17" fmla="*/ 397702 w 454390"/>
                  <a:gd name="connsiteY17" fmla="*/ 292444 h 474404"/>
                  <a:gd name="connsiteX18" fmla="*/ 399788 w 454390"/>
                  <a:gd name="connsiteY18" fmla="*/ 279547 h 474404"/>
                  <a:gd name="connsiteX19" fmla="*/ 453934 w 454390"/>
                  <a:gd name="connsiteY19" fmla="*/ 261151 h 474404"/>
                  <a:gd name="connsiteX20" fmla="*/ 213264 w 454390"/>
                  <a:gd name="connsiteY20" fmla="*/ 18774 h 474404"/>
                  <a:gd name="connsiteX21" fmla="*/ 386322 w 454390"/>
                  <a:gd name="connsiteY21" fmla="*/ 53291 h 474404"/>
                  <a:gd name="connsiteX22" fmla="*/ 406995 w 454390"/>
                  <a:gd name="connsiteY22" fmla="*/ 78989 h 474404"/>
                  <a:gd name="connsiteX23" fmla="*/ 373995 w 454390"/>
                  <a:gd name="connsiteY23" fmla="*/ 100514 h 474404"/>
                  <a:gd name="connsiteX24" fmla="*/ 328194 w 454390"/>
                  <a:gd name="connsiteY24" fmla="*/ 113316 h 474404"/>
                  <a:gd name="connsiteX25" fmla="*/ 122799 w 454390"/>
                  <a:gd name="connsiteY25" fmla="*/ 117583 h 474404"/>
                  <a:gd name="connsiteX26" fmla="*/ 34421 w 454390"/>
                  <a:gd name="connsiteY26" fmla="*/ 91696 h 474404"/>
                  <a:gd name="connsiteX27" fmla="*/ 19438 w 454390"/>
                  <a:gd name="connsiteY27" fmla="*/ 71497 h 474404"/>
                  <a:gd name="connsiteX28" fmla="*/ 30628 w 454390"/>
                  <a:gd name="connsiteY28" fmla="*/ 59549 h 474404"/>
                  <a:gd name="connsiteX29" fmla="*/ 98903 w 454390"/>
                  <a:gd name="connsiteY29" fmla="*/ 31955 h 474404"/>
                  <a:gd name="connsiteX30" fmla="*/ 213264 w 454390"/>
                  <a:gd name="connsiteY30" fmla="*/ 18774 h 474404"/>
                  <a:gd name="connsiteX31" fmla="*/ 361952 w 454390"/>
                  <a:gd name="connsiteY31" fmla="*/ 418468 h 474404"/>
                  <a:gd name="connsiteX32" fmla="*/ 333504 w 454390"/>
                  <a:gd name="connsiteY32" fmla="*/ 438192 h 474404"/>
                  <a:gd name="connsiteX33" fmla="*/ 277746 w 454390"/>
                  <a:gd name="connsiteY33" fmla="*/ 450709 h 474404"/>
                  <a:gd name="connsiteX34" fmla="*/ 150963 w 454390"/>
                  <a:gd name="connsiteY34" fmla="*/ 450709 h 474404"/>
                  <a:gd name="connsiteX35" fmla="*/ 75101 w 454390"/>
                  <a:gd name="connsiteY35" fmla="*/ 430132 h 474404"/>
                  <a:gd name="connsiteX36" fmla="*/ 63722 w 454390"/>
                  <a:gd name="connsiteY36" fmla="*/ 413727 h 474404"/>
                  <a:gd name="connsiteX37" fmla="*/ 33283 w 454390"/>
                  <a:gd name="connsiteY37" fmla="*/ 188134 h 474404"/>
                  <a:gd name="connsiteX38" fmla="*/ 22283 w 454390"/>
                  <a:gd name="connsiteY38" fmla="*/ 106583 h 474404"/>
                  <a:gd name="connsiteX39" fmla="*/ 91506 w 454390"/>
                  <a:gd name="connsiteY39" fmla="*/ 130859 h 474404"/>
                  <a:gd name="connsiteX40" fmla="*/ 170307 w 454390"/>
                  <a:gd name="connsiteY40" fmla="*/ 141195 h 474404"/>
                  <a:gd name="connsiteX41" fmla="*/ 325728 w 454390"/>
                  <a:gd name="connsiteY41" fmla="*/ 132566 h 474404"/>
                  <a:gd name="connsiteX42" fmla="*/ 403581 w 454390"/>
                  <a:gd name="connsiteY42" fmla="*/ 106583 h 474404"/>
                  <a:gd name="connsiteX43" fmla="*/ 383478 w 454390"/>
                  <a:gd name="connsiteY43" fmla="*/ 255461 h 474404"/>
                  <a:gd name="connsiteX44" fmla="*/ 242945 w 454390"/>
                  <a:gd name="connsiteY44" fmla="*/ 198565 h 474404"/>
                  <a:gd name="connsiteX45" fmla="*/ 237160 w 454390"/>
                  <a:gd name="connsiteY45" fmla="*/ 195815 h 474404"/>
                  <a:gd name="connsiteX46" fmla="*/ 234031 w 454390"/>
                  <a:gd name="connsiteY46" fmla="*/ 191927 h 474404"/>
                  <a:gd name="connsiteX47" fmla="*/ 226065 w 454390"/>
                  <a:gd name="connsiteY47" fmla="*/ 177988 h 474404"/>
                  <a:gd name="connsiteX48" fmla="*/ 196074 w 454390"/>
                  <a:gd name="connsiteY48" fmla="*/ 181303 h 474404"/>
                  <a:gd name="connsiteX49" fmla="*/ 199390 w 454390"/>
                  <a:gd name="connsiteY49" fmla="*/ 211294 h 474404"/>
                  <a:gd name="connsiteX50" fmla="*/ 214307 w 454390"/>
                  <a:gd name="connsiteY50" fmla="*/ 215918 h 474404"/>
                  <a:gd name="connsiteX51" fmla="*/ 223790 w 454390"/>
                  <a:gd name="connsiteY51" fmla="*/ 213074 h 474404"/>
                  <a:gd name="connsiteX52" fmla="*/ 231376 w 454390"/>
                  <a:gd name="connsiteY52" fmla="*/ 213927 h 474404"/>
                  <a:gd name="connsiteX53" fmla="*/ 373616 w 454390"/>
                  <a:gd name="connsiteY53" fmla="*/ 272340 h 474404"/>
                  <a:gd name="connsiteX54" fmla="*/ 380823 w 454390"/>
                  <a:gd name="connsiteY54" fmla="*/ 278409 h 474404"/>
                  <a:gd name="connsiteX55" fmla="*/ 379021 w 454390"/>
                  <a:gd name="connsiteY55" fmla="*/ 292159 h 474404"/>
                  <a:gd name="connsiteX56" fmla="*/ 372952 w 454390"/>
                  <a:gd name="connsiteY56" fmla="*/ 337391 h 474404"/>
                  <a:gd name="connsiteX57" fmla="*/ 215634 w 454390"/>
                  <a:gd name="connsiteY57" fmla="*/ 194203 h 474404"/>
                  <a:gd name="connsiteX58" fmla="*/ 211083 w 454390"/>
                  <a:gd name="connsiteY58" fmla="*/ 194867 h 474404"/>
                  <a:gd name="connsiteX59" fmla="*/ 215634 w 454390"/>
                  <a:gd name="connsiteY59" fmla="*/ 194203 h 474404"/>
                  <a:gd name="connsiteX60" fmla="*/ 402443 w 454390"/>
                  <a:gd name="connsiteY60" fmla="*/ 260582 h 474404"/>
                  <a:gd name="connsiteX61" fmla="*/ 405288 w 454390"/>
                  <a:gd name="connsiteY61" fmla="*/ 239625 h 474404"/>
                  <a:gd name="connsiteX62" fmla="*/ 435158 w 454390"/>
                  <a:gd name="connsiteY62" fmla="*/ 263996 h 474404"/>
                  <a:gd name="connsiteX63" fmla="*/ 402443 w 454390"/>
                  <a:gd name="connsiteY63" fmla="*/ 260582 h 4744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454390" h="474404">
                    <a:moveTo>
                      <a:pt x="453934" y="261151"/>
                    </a:moveTo>
                    <a:cubicBezTo>
                      <a:pt x="451184" y="246263"/>
                      <a:pt x="434305" y="235737"/>
                      <a:pt x="422736" y="228246"/>
                    </a:cubicBezTo>
                    <a:cubicBezTo>
                      <a:pt x="419038" y="225875"/>
                      <a:pt x="408891" y="222082"/>
                      <a:pt x="408038" y="218763"/>
                    </a:cubicBezTo>
                    <a:cubicBezTo>
                      <a:pt x="407979" y="216389"/>
                      <a:pt x="408300" y="214020"/>
                      <a:pt x="408986" y="211746"/>
                    </a:cubicBezTo>
                    <a:lnTo>
                      <a:pt x="418469" y="143566"/>
                    </a:lnTo>
                    <a:cubicBezTo>
                      <a:pt x="421219" y="123557"/>
                      <a:pt x="423874" y="103549"/>
                      <a:pt x="426624" y="83540"/>
                    </a:cubicBezTo>
                    <a:cubicBezTo>
                      <a:pt x="429089" y="65144"/>
                      <a:pt x="420270" y="52817"/>
                      <a:pt x="405288" y="42480"/>
                    </a:cubicBezTo>
                    <a:cubicBezTo>
                      <a:pt x="374754" y="21334"/>
                      <a:pt x="334926" y="12800"/>
                      <a:pt x="298987" y="6920"/>
                    </a:cubicBezTo>
                    <a:cubicBezTo>
                      <a:pt x="253916" y="-438"/>
                      <a:pt x="208082" y="-1936"/>
                      <a:pt x="162626" y="2464"/>
                    </a:cubicBezTo>
                    <a:cubicBezTo>
                      <a:pt x="121743" y="5463"/>
                      <a:pt x="81617" y="15071"/>
                      <a:pt x="43809" y="30912"/>
                    </a:cubicBezTo>
                    <a:cubicBezTo>
                      <a:pt x="23516" y="40394"/>
                      <a:pt x="-3036" y="55187"/>
                      <a:pt x="283" y="81075"/>
                    </a:cubicBezTo>
                    <a:cubicBezTo>
                      <a:pt x="9766" y="158074"/>
                      <a:pt x="20955" y="234884"/>
                      <a:pt x="31291" y="311788"/>
                    </a:cubicBezTo>
                    <a:cubicBezTo>
                      <a:pt x="36033" y="346969"/>
                      <a:pt x="40774" y="382150"/>
                      <a:pt x="45515" y="417330"/>
                    </a:cubicBezTo>
                    <a:cubicBezTo>
                      <a:pt x="47073" y="431275"/>
                      <a:pt x="55972" y="443321"/>
                      <a:pt x="68843" y="448908"/>
                    </a:cubicBezTo>
                    <a:cubicBezTo>
                      <a:pt x="98239" y="464838"/>
                      <a:pt x="134653" y="469390"/>
                      <a:pt x="167463" y="472425"/>
                    </a:cubicBezTo>
                    <a:cubicBezTo>
                      <a:pt x="211082" y="476365"/>
                      <a:pt x="255033" y="474419"/>
                      <a:pt x="298134" y="466640"/>
                    </a:cubicBezTo>
                    <a:cubicBezTo>
                      <a:pt x="325444" y="461614"/>
                      <a:pt x="376271" y="453364"/>
                      <a:pt x="380633" y="419227"/>
                    </a:cubicBezTo>
                    <a:cubicBezTo>
                      <a:pt x="386038" y="376934"/>
                      <a:pt x="392012" y="334641"/>
                      <a:pt x="397702" y="292444"/>
                    </a:cubicBezTo>
                    <a:lnTo>
                      <a:pt x="399788" y="279547"/>
                    </a:lnTo>
                    <a:cubicBezTo>
                      <a:pt x="415245" y="283245"/>
                      <a:pt x="459339" y="291116"/>
                      <a:pt x="453934" y="261151"/>
                    </a:cubicBezTo>
                    <a:close/>
                    <a:moveTo>
                      <a:pt x="213264" y="18774"/>
                    </a:moveTo>
                    <a:cubicBezTo>
                      <a:pt x="270160" y="18774"/>
                      <a:pt x="335306" y="25222"/>
                      <a:pt x="386322" y="53291"/>
                    </a:cubicBezTo>
                    <a:cubicBezTo>
                      <a:pt x="394193" y="57653"/>
                      <a:pt x="412495" y="67420"/>
                      <a:pt x="406995" y="78989"/>
                    </a:cubicBezTo>
                    <a:cubicBezTo>
                      <a:pt x="401495" y="90558"/>
                      <a:pt x="384426" y="96342"/>
                      <a:pt x="373995" y="100514"/>
                    </a:cubicBezTo>
                    <a:cubicBezTo>
                      <a:pt x="359100" y="106016"/>
                      <a:pt x="343783" y="110298"/>
                      <a:pt x="328194" y="113316"/>
                    </a:cubicBezTo>
                    <a:cubicBezTo>
                      <a:pt x="260504" y="126725"/>
                      <a:pt x="190988" y="128169"/>
                      <a:pt x="122799" y="117583"/>
                    </a:cubicBezTo>
                    <a:cubicBezTo>
                      <a:pt x="92009" y="114408"/>
                      <a:pt x="62058" y="105635"/>
                      <a:pt x="34421" y="91696"/>
                    </a:cubicBezTo>
                    <a:cubicBezTo>
                      <a:pt x="27593" y="87808"/>
                      <a:pt x="16309" y="80790"/>
                      <a:pt x="19438" y="71497"/>
                    </a:cubicBezTo>
                    <a:cubicBezTo>
                      <a:pt x="21917" y="66504"/>
                      <a:pt x="25808" y="62350"/>
                      <a:pt x="30628" y="59549"/>
                    </a:cubicBezTo>
                    <a:cubicBezTo>
                      <a:pt x="51456" y="46155"/>
                      <a:pt x="74617" y="36794"/>
                      <a:pt x="98903" y="31955"/>
                    </a:cubicBezTo>
                    <a:cubicBezTo>
                      <a:pt x="136352" y="22965"/>
                      <a:pt x="174751" y="18539"/>
                      <a:pt x="213264" y="18774"/>
                    </a:cubicBezTo>
                    <a:close/>
                    <a:moveTo>
                      <a:pt x="361952" y="418468"/>
                    </a:moveTo>
                    <a:cubicBezTo>
                      <a:pt x="360530" y="429563"/>
                      <a:pt x="342228" y="435063"/>
                      <a:pt x="333504" y="438192"/>
                    </a:cubicBezTo>
                    <a:cubicBezTo>
                      <a:pt x="315392" y="444251"/>
                      <a:pt x="296709" y="448445"/>
                      <a:pt x="277746" y="450709"/>
                    </a:cubicBezTo>
                    <a:cubicBezTo>
                      <a:pt x="235670" y="456304"/>
                      <a:pt x="193039" y="456304"/>
                      <a:pt x="150963" y="450709"/>
                    </a:cubicBezTo>
                    <a:cubicBezTo>
                      <a:pt x="124609" y="448665"/>
                      <a:pt x="98875" y="441684"/>
                      <a:pt x="75101" y="430132"/>
                    </a:cubicBezTo>
                    <a:cubicBezTo>
                      <a:pt x="68504" y="427264"/>
                      <a:pt x="64097" y="420911"/>
                      <a:pt x="63722" y="413727"/>
                    </a:cubicBezTo>
                    <a:cubicBezTo>
                      <a:pt x="54239" y="338529"/>
                      <a:pt x="43429" y="263332"/>
                      <a:pt x="33283" y="188134"/>
                    </a:cubicBezTo>
                    <a:lnTo>
                      <a:pt x="22283" y="106583"/>
                    </a:lnTo>
                    <a:cubicBezTo>
                      <a:pt x="43841" y="118482"/>
                      <a:pt x="67239" y="126688"/>
                      <a:pt x="91506" y="130859"/>
                    </a:cubicBezTo>
                    <a:cubicBezTo>
                      <a:pt x="117498" y="136149"/>
                      <a:pt x="143830" y="139602"/>
                      <a:pt x="170307" y="141195"/>
                    </a:cubicBezTo>
                    <a:cubicBezTo>
                      <a:pt x="222271" y="144919"/>
                      <a:pt x="274497" y="142019"/>
                      <a:pt x="325728" y="132566"/>
                    </a:cubicBezTo>
                    <a:cubicBezTo>
                      <a:pt x="353026" y="128640"/>
                      <a:pt x="379396" y="119839"/>
                      <a:pt x="403581" y="106583"/>
                    </a:cubicBezTo>
                    <a:lnTo>
                      <a:pt x="383478" y="255461"/>
                    </a:lnTo>
                    <a:cubicBezTo>
                      <a:pt x="335425" y="239630"/>
                      <a:pt x="288477" y="220623"/>
                      <a:pt x="242945" y="198565"/>
                    </a:cubicBezTo>
                    <a:cubicBezTo>
                      <a:pt x="240947" y="197803"/>
                      <a:pt x="239013" y="196883"/>
                      <a:pt x="237160" y="195815"/>
                    </a:cubicBezTo>
                    <a:cubicBezTo>
                      <a:pt x="234600" y="193919"/>
                      <a:pt x="235264" y="194867"/>
                      <a:pt x="234031" y="191927"/>
                    </a:cubicBezTo>
                    <a:cubicBezTo>
                      <a:pt x="231660" y="186522"/>
                      <a:pt x="231091" y="182445"/>
                      <a:pt x="226065" y="177988"/>
                    </a:cubicBezTo>
                    <a:cubicBezTo>
                      <a:pt x="216868" y="170622"/>
                      <a:pt x="203441" y="172106"/>
                      <a:pt x="196074" y="181303"/>
                    </a:cubicBezTo>
                    <a:cubicBezTo>
                      <a:pt x="188708" y="190501"/>
                      <a:pt x="190193" y="203928"/>
                      <a:pt x="199390" y="211294"/>
                    </a:cubicBezTo>
                    <a:cubicBezTo>
                      <a:pt x="203599" y="214665"/>
                      <a:pt x="208929" y="216318"/>
                      <a:pt x="214307" y="215918"/>
                    </a:cubicBezTo>
                    <a:cubicBezTo>
                      <a:pt x="217576" y="215376"/>
                      <a:pt x="220762" y="214420"/>
                      <a:pt x="223790" y="213074"/>
                    </a:cubicBezTo>
                    <a:cubicBezTo>
                      <a:pt x="227488" y="211936"/>
                      <a:pt x="227488" y="212125"/>
                      <a:pt x="231376" y="213927"/>
                    </a:cubicBezTo>
                    <a:cubicBezTo>
                      <a:pt x="277493" y="236415"/>
                      <a:pt x="325004" y="255926"/>
                      <a:pt x="373616" y="272340"/>
                    </a:cubicBezTo>
                    <a:cubicBezTo>
                      <a:pt x="380917" y="274711"/>
                      <a:pt x="380823" y="272340"/>
                      <a:pt x="380823" y="278409"/>
                    </a:cubicBezTo>
                    <a:cubicBezTo>
                      <a:pt x="380515" y="283026"/>
                      <a:pt x="379913" y="287619"/>
                      <a:pt x="379021" y="292159"/>
                    </a:cubicBezTo>
                    <a:lnTo>
                      <a:pt x="372952" y="337391"/>
                    </a:lnTo>
                    <a:close/>
                    <a:moveTo>
                      <a:pt x="215634" y="194203"/>
                    </a:moveTo>
                    <a:cubicBezTo>
                      <a:pt x="215634" y="196763"/>
                      <a:pt x="212031" y="196479"/>
                      <a:pt x="211083" y="194867"/>
                    </a:cubicBezTo>
                    <a:cubicBezTo>
                      <a:pt x="210135" y="193255"/>
                      <a:pt x="215634" y="190600"/>
                      <a:pt x="215634" y="194203"/>
                    </a:cubicBezTo>
                    <a:close/>
                    <a:moveTo>
                      <a:pt x="402443" y="260582"/>
                    </a:moveTo>
                    <a:lnTo>
                      <a:pt x="405288" y="239625"/>
                    </a:lnTo>
                    <a:cubicBezTo>
                      <a:pt x="414770" y="245030"/>
                      <a:pt x="430891" y="253185"/>
                      <a:pt x="435158" y="263996"/>
                    </a:cubicBezTo>
                    <a:cubicBezTo>
                      <a:pt x="425865" y="267789"/>
                      <a:pt x="411167" y="262763"/>
                      <a:pt x="402443" y="260582"/>
                    </a:cubicBezTo>
                    <a:close/>
                  </a:path>
                </a:pathLst>
              </a:custGeom>
              <a:solidFill>
                <a:srgbClr val="232F3E"/>
              </a:solidFill>
              <a:ln w="93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500"/>
              </a:p>
            </p:txBody>
          </p:sp>
        </p:grpSp>
      </p:grpSp>
      <p:pic>
        <p:nvPicPr>
          <p:cNvPr id="148" name="Graphic 18">
            <a:extLst>
              <a:ext uri="{FF2B5EF4-FFF2-40B4-BE49-F238E27FC236}">
                <a16:creationId xmlns:a16="http://schemas.microsoft.com/office/drawing/2014/main" id="{EE45A052-1EBC-42B5-A27A-C809345315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09754" y="3921956"/>
            <a:ext cx="675568" cy="176826"/>
          </a:xfrm>
          <a:prstGeom prst="rect">
            <a:avLst/>
          </a:prstGeom>
        </p:spPr>
      </p:pic>
      <p:pic>
        <p:nvPicPr>
          <p:cNvPr id="150" name="Graphic 17">
            <a:extLst>
              <a:ext uri="{FF2B5EF4-FFF2-40B4-BE49-F238E27FC236}">
                <a16:creationId xmlns:a16="http://schemas.microsoft.com/office/drawing/2014/main" id="{E3A70C00-2F15-4D9C-9535-3831A120DEE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79405" y="3627576"/>
            <a:ext cx="1017769" cy="177370"/>
          </a:xfrm>
          <a:prstGeom prst="rect">
            <a:avLst/>
          </a:prstGeom>
        </p:spPr>
      </p:pic>
      <p:pic>
        <p:nvPicPr>
          <p:cNvPr id="151" name="Picture 150" descr="A picture containing fireworks, clock&#10;&#10;Description automatically generated">
            <a:extLst>
              <a:ext uri="{FF2B5EF4-FFF2-40B4-BE49-F238E27FC236}">
                <a16:creationId xmlns:a16="http://schemas.microsoft.com/office/drawing/2014/main" id="{EABADB10-5EF3-47B9-8CCA-C5C32B151D60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9409" y="3909009"/>
            <a:ext cx="611090" cy="264805"/>
          </a:xfrm>
          <a:prstGeom prst="rect">
            <a:avLst/>
          </a:prstGeom>
        </p:spPr>
      </p:pic>
      <p:pic>
        <p:nvPicPr>
          <p:cNvPr id="152" name="Picture 151" descr="A close up of a logo&#10;&#10;Description automatically generated">
            <a:extLst>
              <a:ext uri="{FF2B5EF4-FFF2-40B4-BE49-F238E27FC236}">
                <a16:creationId xmlns:a16="http://schemas.microsoft.com/office/drawing/2014/main" id="{2FB95E51-7BBD-41DD-93CC-8FBCBF2EF46C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3519" y="3368807"/>
            <a:ext cx="1378449" cy="689225"/>
          </a:xfrm>
          <a:prstGeom prst="rect">
            <a:avLst/>
          </a:prstGeom>
        </p:spPr>
      </p:pic>
      <p:grpSp>
        <p:nvGrpSpPr>
          <p:cNvPr id="170" name="Group 169">
            <a:extLst>
              <a:ext uri="{FF2B5EF4-FFF2-40B4-BE49-F238E27FC236}">
                <a16:creationId xmlns:a16="http://schemas.microsoft.com/office/drawing/2014/main" id="{BBB4D805-D27E-47B4-B502-87483D3B5BC2}"/>
              </a:ext>
            </a:extLst>
          </p:cNvPr>
          <p:cNvGrpSpPr/>
          <p:nvPr/>
        </p:nvGrpSpPr>
        <p:grpSpPr>
          <a:xfrm>
            <a:off x="3762956" y="2427411"/>
            <a:ext cx="1274524" cy="1121597"/>
            <a:chOff x="7384078" y="2021664"/>
            <a:chExt cx="1903343" cy="1674967"/>
          </a:xfrm>
        </p:grpSpPr>
        <p:sp>
          <p:nvSpPr>
            <p:cNvPr id="171" name="Google Shape;738;p9">
              <a:extLst>
                <a:ext uri="{FF2B5EF4-FFF2-40B4-BE49-F238E27FC236}">
                  <a16:creationId xmlns:a16="http://schemas.microsoft.com/office/drawing/2014/main" id="{371652F2-7DDD-450D-812E-2A7F99BDB815}"/>
                </a:ext>
              </a:extLst>
            </p:cNvPr>
            <p:cNvSpPr/>
            <p:nvPr/>
          </p:nvSpPr>
          <p:spPr>
            <a:xfrm>
              <a:off x="7384078" y="2869333"/>
              <a:ext cx="1903343" cy="8272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 </a:t>
              </a:r>
              <a:br>
                <a:rPr lang="en-US" sz="11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sz="11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Management Platform</a:t>
              </a:r>
              <a:endParaRPr sz="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172" name="Picture 171" descr="A picture containing drawing, plate&#10;&#10;Description automatically generated">
              <a:extLst>
                <a:ext uri="{FF2B5EF4-FFF2-40B4-BE49-F238E27FC236}">
                  <a16:creationId xmlns:a16="http://schemas.microsoft.com/office/drawing/2014/main" id="{208EA745-545B-4984-9510-78A440494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808693" y="2021664"/>
              <a:ext cx="1054114" cy="601590"/>
            </a:xfrm>
            <a:prstGeom prst="rect">
              <a:avLst/>
            </a:prstGeom>
          </p:spPr>
        </p:pic>
      </p:grpSp>
      <p:sp>
        <p:nvSpPr>
          <p:cNvPr id="174" name="Google Shape;722;p9">
            <a:extLst>
              <a:ext uri="{FF2B5EF4-FFF2-40B4-BE49-F238E27FC236}">
                <a16:creationId xmlns:a16="http://schemas.microsoft.com/office/drawing/2014/main" id="{0806F6F7-CF30-4796-AE11-3A49D3735F82}"/>
              </a:ext>
            </a:extLst>
          </p:cNvPr>
          <p:cNvSpPr txBox="1"/>
          <p:nvPr/>
        </p:nvSpPr>
        <p:spPr>
          <a:xfrm flipH="1">
            <a:off x="331057" y="1387647"/>
            <a:ext cx="1729820" cy="230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r>
              <a:rPr lang="en-US" sz="12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Data Services</a:t>
            </a:r>
            <a:endParaRPr sz="100" dirty="0">
              <a:solidFill>
                <a:srgbClr val="00E29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75" name="Google Shape;727;p9">
            <a:extLst>
              <a:ext uri="{FF2B5EF4-FFF2-40B4-BE49-F238E27FC236}">
                <a16:creationId xmlns:a16="http://schemas.microsoft.com/office/drawing/2014/main" id="{F3EA1E43-8B8D-4EED-9C5A-BA4C74846EC4}"/>
              </a:ext>
            </a:extLst>
          </p:cNvPr>
          <p:cNvPicPr preferRelativeResize="0"/>
          <p:nvPr/>
        </p:nvPicPr>
        <p:blipFill rotWithShape="1">
          <a:blip r:embed="rId18">
            <a:alphaModFix/>
            <a:biLevel thresh="25000"/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66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418912" y="1391254"/>
            <a:ext cx="452869" cy="3081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" name="Group 175">
            <a:extLst>
              <a:ext uri="{FF2B5EF4-FFF2-40B4-BE49-F238E27FC236}">
                <a16:creationId xmlns:a16="http://schemas.microsoft.com/office/drawing/2014/main" id="{88AAB661-97FF-439E-82D7-D382DFA0046A}"/>
              </a:ext>
            </a:extLst>
          </p:cNvPr>
          <p:cNvGrpSpPr/>
          <p:nvPr/>
        </p:nvGrpSpPr>
        <p:grpSpPr>
          <a:xfrm>
            <a:off x="3452389" y="1337373"/>
            <a:ext cx="618773" cy="397199"/>
            <a:chOff x="6035794" y="756197"/>
            <a:chExt cx="1065884" cy="684207"/>
          </a:xfrm>
        </p:grpSpPr>
        <p:pic>
          <p:nvPicPr>
            <p:cNvPr id="185" name="Google Shape;731;p9">
              <a:extLst>
                <a:ext uri="{FF2B5EF4-FFF2-40B4-BE49-F238E27FC236}">
                  <a16:creationId xmlns:a16="http://schemas.microsoft.com/office/drawing/2014/main" id="{051B6661-D646-49CC-A4D4-09FE9B56B550}"/>
                </a:ext>
              </a:extLst>
            </p:cNvPr>
            <p:cNvPicPr preferRelativeResize="0"/>
            <p:nvPr/>
          </p:nvPicPr>
          <p:blipFill rotWithShape="1">
            <a:blip r:embed="rId20"/>
            <a:srcRect/>
            <a:stretch/>
          </p:blipFill>
          <p:spPr>
            <a:xfrm>
              <a:off x="6365178" y="756197"/>
              <a:ext cx="407116" cy="4071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" name="Google Shape;732;p9">
              <a:extLst>
                <a:ext uri="{FF2B5EF4-FFF2-40B4-BE49-F238E27FC236}">
                  <a16:creationId xmlns:a16="http://schemas.microsoft.com/office/drawing/2014/main" id="{FABED325-4616-432F-8AB0-C79A9468345D}"/>
                </a:ext>
              </a:extLst>
            </p:cNvPr>
            <p:cNvSpPr/>
            <p:nvPr/>
          </p:nvSpPr>
          <p:spPr>
            <a:xfrm>
              <a:off x="6035794" y="1210621"/>
              <a:ext cx="1065884" cy="2297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Amazon RDS</a:t>
              </a:r>
              <a:endParaRPr sz="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ADCB9332-BF20-43E7-8E93-B1F4013F0FAB}"/>
              </a:ext>
            </a:extLst>
          </p:cNvPr>
          <p:cNvGrpSpPr/>
          <p:nvPr/>
        </p:nvGrpSpPr>
        <p:grpSpPr>
          <a:xfrm>
            <a:off x="1482191" y="1282425"/>
            <a:ext cx="364278" cy="414374"/>
            <a:chOff x="2231353" y="714739"/>
            <a:chExt cx="627498" cy="713792"/>
          </a:xfrm>
        </p:grpSpPr>
        <p:pic>
          <p:nvPicPr>
            <p:cNvPr id="183" name="Google Shape;725;p9">
              <a:extLst>
                <a:ext uri="{FF2B5EF4-FFF2-40B4-BE49-F238E27FC236}">
                  <a16:creationId xmlns:a16="http://schemas.microsoft.com/office/drawing/2014/main" id="{2EEC95C4-D032-47F3-BE5E-AB0E063B42E1}"/>
                </a:ext>
              </a:extLst>
            </p:cNvPr>
            <p:cNvPicPr preferRelativeResize="0"/>
            <p:nvPr/>
          </p:nvPicPr>
          <p:blipFill rotWithShape="1">
            <a:blip r:embed="rId21">
              <a:alphaModFix/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rightnessContrast bright="100000" contrast="55000"/>
                      </a14:imgEffect>
                    </a14:imgLayer>
                  </a14:imgProps>
                </a:ext>
              </a:extLst>
            </a:blip>
            <a:srcRect t="78495"/>
            <a:stretch/>
          </p:blipFill>
          <p:spPr>
            <a:xfrm>
              <a:off x="2231353" y="1293585"/>
              <a:ext cx="627498" cy="1349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raphic 183">
              <a:extLst>
                <a:ext uri="{FF2B5EF4-FFF2-40B4-BE49-F238E27FC236}">
                  <a16:creationId xmlns:a16="http://schemas.microsoft.com/office/drawing/2014/main" id="{F6F87A98-42F7-4893-B007-9A263D5D3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251912" y="714739"/>
              <a:ext cx="527228" cy="596373"/>
            </a:xfrm>
            <a:prstGeom prst="rect">
              <a:avLst/>
            </a:prstGeom>
          </p:spPr>
        </p:pic>
      </p:grpSp>
      <p:pic>
        <p:nvPicPr>
          <p:cNvPr id="178" name="Picture 177" descr="A picture containing drawing&#10;&#10;Description automatically generated">
            <a:extLst>
              <a:ext uri="{FF2B5EF4-FFF2-40B4-BE49-F238E27FC236}">
                <a16:creationId xmlns:a16="http://schemas.microsoft.com/office/drawing/2014/main" id="{2A2ED2D1-C98C-4059-9926-D4CE60DE517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937342" y="1284752"/>
            <a:ext cx="390697" cy="457863"/>
          </a:xfrm>
          <a:prstGeom prst="rect">
            <a:avLst/>
          </a:prstGeom>
        </p:spPr>
      </p:pic>
      <p:grpSp>
        <p:nvGrpSpPr>
          <p:cNvPr id="179" name="Group 178">
            <a:extLst>
              <a:ext uri="{FF2B5EF4-FFF2-40B4-BE49-F238E27FC236}">
                <a16:creationId xmlns:a16="http://schemas.microsoft.com/office/drawing/2014/main" id="{2C1099B1-4076-407C-A570-0D4F92249BDC}"/>
              </a:ext>
            </a:extLst>
          </p:cNvPr>
          <p:cNvGrpSpPr/>
          <p:nvPr/>
        </p:nvGrpSpPr>
        <p:grpSpPr>
          <a:xfrm>
            <a:off x="2993503" y="1371802"/>
            <a:ext cx="438879" cy="291824"/>
            <a:chOff x="5202969" y="888700"/>
            <a:chExt cx="520861" cy="346337"/>
          </a:xfrm>
        </p:grpSpPr>
        <p:pic>
          <p:nvPicPr>
            <p:cNvPr id="181" name="Google Shape;728;p9">
              <a:extLst>
                <a:ext uri="{FF2B5EF4-FFF2-40B4-BE49-F238E27FC236}">
                  <a16:creationId xmlns:a16="http://schemas.microsoft.com/office/drawing/2014/main" id="{57E1A1A0-69EC-4002-A2B8-69341ECF7A5B}"/>
                </a:ext>
              </a:extLst>
            </p:cNvPr>
            <p:cNvPicPr preferRelativeResize="0"/>
            <p:nvPr/>
          </p:nvPicPr>
          <p:blipFill rotWithShape="1">
            <a:blip r:embed="rId26"/>
            <a:srcRect/>
            <a:stretch/>
          </p:blipFill>
          <p:spPr>
            <a:xfrm>
              <a:off x="5202969" y="888700"/>
              <a:ext cx="520358" cy="3441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728;p9">
              <a:extLst>
                <a:ext uri="{FF2B5EF4-FFF2-40B4-BE49-F238E27FC236}">
                  <a16:creationId xmlns:a16="http://schemas.microsoft.com/office/drawing/2014/main" id="{27653E80-636A-48EF-9963-DB9715871C87}"/>
                </a:ext>
              </a:extLst>
            </p:cNvPr>
            <p:cNvPicPr preferRelativeResize="0"/>
            <p:nvPr/>
          </p:nvPicPr>
          <p:blipFill rotWithShape="1">
            <a:blip r:embed="rId27">
              <a:alphaModFix/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t="69057"/>
            <a:stretch/>
          </p:blipFill>
          <p:spPr>
            <a:xfrm>
              <a:off x="5203472" y="1127181"/>
              <a:ext cx="520358" cy="10785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2" name="Google Shape;677;p9">
            <a:extLst>
              <a:ext uri="{FF2B5EF4-FFF2-40B4-BE49-F238E27FC236}">
                <a16:creationId xmlns:a16="http://schemas.microsoft.com/office/drawing/2014/main" id="{AB77505A-6A1F-456C-8209-8F04C4E9175F}"/>
              </a:ext>
            </a:extLst>
          </p:cNvPr>
          <p:cNvSpPr txBox="1"/>
          <p:nvPr/>
        </p:nvSpPr>
        <p:spPr>
          <a:xfrm flipH="1">
            <a:off x="331057" y="2279961"/>
            <a:ext cx="1393215" cy="230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r>
              <a:rPr lang="en-US" sz="12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Distributions</a:t>
            </a:r>
            <a:endParaRPr sz="1200" dirty="0">
              <a:solidFill>
                <a:srgbClr val="00E29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 Condensed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7D717B-B9F9-40CB-A4C8-FF6FA088E414}"/>
              </a:ext>
            </a:extLst>
          </p:cNvPr>
          <p:cNvGrpSpPr/>
          <p:nvPr/>
        </p:nvGrpSpPr>
        <p:grpSpPr>
          <a:xfrm>
            <a:off x="1409754" y="2430544"/>
            <a:ext cx="1859221" cy="432036"/>
            <a:chOff x="1340183" y="2529195"/>
            <a:chExt cx="1651604" cy="383791"/>
          </a:xfrm>
        </p:grpSpPr>
        <p:sp>
          <p:nvSpPr>
            <p:cNvPr id="188" name="Google Shape;680;p9">
              <a:extLst>
                <a:ext uri="{FF2B5EF4-FFF2-40B4-BE49-F238E27FC236}">
                  <a16:creationId xmlns:a16="http://schemas.microsoft.com/office/drawing/2014/main" id="{7C0FD6ED-7B45-4140-B0C8-9F64DF3A7F18}"/>
                </a:ext>
              </a:extLst>
            </p:cNvPr>
            <p:cNvSpPr txBox="1"/>
            <p:nvPr/>
          </p:nvSpPr>
          <p:spPr>
            <a:xfrm>
              <a:off x="2479297" y="2816775"/>
              <a:ext cx="192132" cy="769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pPr algn="ctr"/>
              <a:r>
                <a:rPr lang="en-US" sz="2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IBM IKS</a:t>
              </a:r>
              <a:endParaRPr sz="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193" name="Google Shape;679;p9">
              <a:extLst>
                <a:ext uri="{FF2B5EF4-FFF2-40B4-BE49-F238E27FC236}">
                  <a16:creationId xmlns:a16="http://schemas.microsoft.com/office/drawing/2014/main" id="{341DD67C-5973-448E-A3A4-194ABA5C105A}"/>
                </a:ext>
              </a:extLst>
            </p:cNvPr>
            <p:cNvPicPr preferRelativeResize="0"/>
            <p:nvPr/>
          </p:nvPicPr>
          <p:blipFill rotWithShape="1">
            <a:blip r:embed="rId29">
              <a:alphaModFix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1340183" y="2583831"/>
              <a:ext cx="334369" cy="27258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EE9A3708-AB2B-4220-84FC-2A82980FC248}"/>
                </a:ext>
              </a:extLst>
            </p:cNvPr>
            <p:cNvGrpSpPr/>
            <p:nvPr/>
          </p:nvGrpSpPr>
          <p:grpSpPr>
            <a:xfrm>
              <a:off x="1729778" y="2529195"/>
              <a:ext cx="271382" cy="383791"/>
              <a:chOff x="2517652" y="1870495"/>
              <a:chExt cx="405275" cy="573145"/>
            </a:xfrm>
          </p:grpSpPr>
          <p:pic>
            <p:nvPicPr>
              <p:cNvPr id="206" name="Google Shape;683;p9">
                <a:extLst>
                  <a:ext uri="{FF2B5EF4-FFF2-40B4-BE49-F238E27FC236}">
                    <a16:creationId xmlns:a16="http://schemas.microsoft.com/office/drawing/2014/main" id="{434804E9-B7E3-46AD-89E6-2277581E0AEF}"/>
                  </a:ext>
                </a:extLst>
              </p:cNvPr>
              <p:cNvPicPr preferRelativeResize="0"/>
              <p:nvPr/>
            </p:nvPicPr>
            <p:blipFill rotWithShape="1">
              <a:blip r:embed="rId30">
                <a:alphaModFix/>
                <a:lum bright="70000" contrast="-70000"/>
              </a:blip>
              <a:srcRect l="30252" t="11857"/>
              <a:stretch/>
            </p:blipFill>
            <p:spPr>
              <a:xfrm>
                <a:off x="2517652" y="2256417"/>
                <a:ext cx="405275" cy="1872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" name="Google Shape;684;p9">
                <a:extLst>
                  <a:ext uri="{FF2B5EF4-FFF2-40B4-BE49-F238E27FC236}">
                    <a16:creationId xmlns:a16="http://schemas.microsoft.com/office/drawing/2014/main" id="{0BA92B82-086F-4838-A236-D2B5A15302AD}"/>
                  </a:ext>
                </a:extLst>
              </p:cNvPr>
              <p:cNvPicPr preferRelativeResize="0"/>
              <p:nvPr/>
            </p:nvPicPr>
            <p:blipFill rotWithShape="1">
              <a:blip r:embed="rId31">
                <a:alphaModFix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2">
                        <a14:imgEffect>
                          <a14:brightnessContrast bright="60000"/>
                        </a14:imgEffect>
                      </a14:imgLayer>
                    </a14:imgProps>
                  </a:ext>
                </a:extLst>
              </a:blip>
              <a:srcRect l="6558" t="10587" r="72142" b="11723"/>
              <a:stretch/>
            </p:blipFill>
            <p:spPr>
              <a:xfrm>
                <a:off x="2546832" y="1870495"/>
                <a:ext cx="342613" cy="45681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A5A1A3B7-AF15-4D7D-B939-C81B323FE2C2}"/>
                </a:ext>
              </a:extLst>
            </p:cNvPr>
            <p:cNvGrpSpPr/>
            <p:nvPr/>
          </p:nvGrpSpPr>
          <p:grpSpPr>
            <a:xfrm>
              <a:off x="2762365" y="2609543"/>
              <a:ext cx="229422" cy="280247"/>
              <a:chOff x="4156239" y="1971636"/>
              <a:chExt cx="342614" cy="418515"/>
            </a:xfrm>
          </p:grpSpPr>
          <p:pic>
            <p:nvPicPr>
              <p:cNvPr id="204" name="Google Shape;681;p9">
                <a:extLst>
                  <a:ext uri="{FF2B5EF4-FFF2-40B4-BE49-F238E27FC236}">
                    <a16:creationId xmlns:a16="http://schemas.microsoft.com/office/drawing/2014/main" id="{F44FA262-53C2-4F07-A760-3148D47EB792}"/>
                  </a:ext>
                </a:extLst>
              </p:cNvPr>
              <p:cNvPicPr preferRelativeResize="0"/>
              <p:nvPr/>
            </p:nvPicPr>
            <p:blipFill rotWithShape="1">
              <a:blip r:embed="rId33">
                <a:alphaModFix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4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rcRect r="69400"/>
              <a:stretch/>
            </p:blipFill>
            <p:spPr>
              <a:xfrm>
                <a:off x="4156239" y="1971636"/>
                <a:ext cx="342614" cy="28983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5" name="Google Shape;685;p9">
                <a:extLst>
                  <a:ext uri="{FF2B5EF4-FFF2-40B4-BE49-F238E27FC236}">
                    <a16:creationId xmlns:a16="http://schemas.microsoft.com/office/drawing/2014/main" id="{D62FE9DF-6ED6-4317-B8D5-C78DD5FB49C2}"/>
                  </a:ext>
                </a:extLst>
              </p:cNvPr>
              <p:cNvPicPr preferRelativeResize="0"/>
              <p:nvPr/>
            </p:nvPicPr>
            <p:blipFill rotWithShape="1">
              <a:blip r:embed="rId35">
                <a:alphaModFix/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34">
                        <a14:imgEffect>
                          <a14:brightnessContrast bright="72000"/>
                        </a14:imgEffect>
                      </a14:imgLayer>
                    </a14:imgProps>
                  </a:ext>
                </a:extLst>
              </a:blip>
              <a:srcRect l="30511"/>
              <a:stretch/>
            </p:blipFill>
            <p:spPr>
              <a:xfrm>
                <a:off x="4187773" y="2283267"/>
                <a:ext cx="286926" cy="10688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97" name="Google Shape;690;p9">
              <a:extLst>
                <a:ext uri="{FF2B5EF4-FFF2-40B4-BE49-F238E27FC236}">
                  <a16:creationId xmlns:a16="http://schemas.microsoft.com/office/drawing/2014/main" id="{22B21B20-1DED-4D46-BF03-BE8F5457B7DB}"/>
                </a:ext>
              </a:extLst>
            </p:cNvPr>
            <p:cNvPicPr preferRelativeResize="0"/>
            <p:nvPr/>
          </p:nvPicPr>
          <p:blipFill rotWithShape="1">
            <a:blip r:embed="rId36">
              <a:alphaModFix/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brightnessContrast bright="51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2495157" y="2611661"/>
              <a:ext cx="179318" cy="2115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691;p9">
              <a:extLst>
                <a:ext uri="{FF2B5EF4-FFF2-40B4-BE49-F238E27FC236}">
                  <a16:creationId xmlns:a16="http://schemas.microsoft.com/office/drawing/2014/main" id="{D08F0E85-506F-42F2-B19C-0A66E7280B2A}"/>
                </a:ext>
              </a:extLst>
            </p:cNvPr>
            <p:cNvPicPr preferRelativeResize="0"/>
            <p:nvPr/>
          </p:nvPicPr>
          <p:blipFill rotWithShape="1">
            <a:blip r:embed="rId38">
              <a:alphaModFix/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9">
                      <a14:imgEffect>
                        <a14:brightnessContrast bright="84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1999117" y="2594581"/>
              <a:ext cx="459802" cy="2769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78543A5-616A-4B56-8332-4F426D5A35C5}"/>
              </a:ext>
            </a:extLst>
          </p:cNvPr>
          <p:cNvGrpSpPr/>
          <p:nvPr/>
        </p:nvGrpSpPr>
        <p:grpSpPr>
          <a:xfrm>
            <a:off x="1440346" y="2004326"/>
            <a:ext cx="1423968" cy="336451"/>
            <a:chOff x="1368679" y="2130448"/>
            <a:chExt cx="1160423" cy="274181"/>
          </a:xfrm>
        </p:grpSpPr>
        <p:pic>
          <p:nvPicPr>
            <p:cNvPr id="196" name="Google Shape;689;p9">
              <a:extLst>
                <a:ext uri="{FF2B5EF4-FFF2-40B4-BE49-F238E27FC236}">
                  <a16:creationId xmlns:a16="http://schemas.microsoft.com/office/drawing/2014/main" id="{D8924921-7636-4E1A-8296-374EEC199643}"/>
                </a:ext>
              </a:extLst>
            </p:cNvPr>
            <p:cNvPicPr preferRelativeResize="0"/>
            <p:nvPr/>
          </p:nvPicPr>
          <p:blipFill rotWithShape="1">
            <a:blip r:embed="rId40">
              <a:alphaModFix/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1">
                      <a14:imgEffect>
                        <a14:brightnessContrast bright="9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1788255" y="2130448"/>
              <a:ext cx="227488" cy="2431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693;p9">
              <a:extLst>
                <a:ext uri="{FF2B5EF4-FFF2-40B4-BE49-F238E27FC236}">
                  <a16:creationId xmlns:a16="http://schemas.microsoft.com/office/drawing/2014/main" id="{E3B19C1E-F03F-47A9-B142-1DD6DE0ADBF2}"/>
                </a:ext>
              </a:extLst>
            </p:cNvPr>
            <p:cNvPicPr preferRelativeResize="0"/>
            <p:nvPr/>
          </p:nvPicPr>
          <p:blipFill rotWithShape="1">
            <a:blip r:embed="rId42">
              <a:alphaModFix/>
              <a:biLevel thresh="25000"/>
            </a:blip>
            <a:srcRect/>
            <a:stretch/>
          </p:blipFill>
          <p:spPr>
            <a:xfrm>
              <a:off x="2120800" y="2153924"/>
              <a:ext cx="408302" cy="20687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BE4BD27D-11C1-47DE-B3BD-1A15F7EC8BE6}"/>
                </a:ext>
              </a:extLst>
            </p:cNvPr>
            <p:cNvGrpSpPr/>
            <p:nvPr/>
          </p:nvGrpSpPr>
          <p:grpSpPr>
            <a:xfrm>
              <a:off x="1368679" y="2130448"/>
              <a:ext cx="352327" cy="274181"/>
              <a:chOff x="5338907" y="1988175"/>
              <a:chExt cx="526157" cy="409455"/>
            </a:xfrm>
          </p:grpSpPr>
          <p:pic>
            <p:nvPicPr>
              <p:cNvPr id="202" name="Google Shape;688;p9">
                <a:extLst>
                  <a:ext uri="{FF2B5EF4-FFF2-40B4-BE49-F238E27FC236}">
                    <a16:creationId xmlns:a16="http://schemas.microsoft.com/office/drawing/2014/main" id="{FF0D4CB9-0DAD-4EBD-BB67-32BAE0F2F33F}"/>
                  </a:ext>
                </a:extLst>
              </p:cNvPr>
              <p:cNvPicPr preferRelativeResize="0"/>
              <p:nvPr/>
            </p:nvPicPr>
            <p:blipFill rotWithShape="1">
              <a:blip r:embed="rId43">
                <a:alphaModFix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4">
                        <a14:imgEffect>
                          <a14:brightnessContrast bright="66000"/>
                        </a14:imgEffect>
                      </a14:imgLayer>
                    </a14:imgProps>
                  </a:ext>
                </a:extLst>
              </a:blip>
              <a:srcRect l="23663" t="23603" b="23404"/>
              <a:stretch/>
            </p:blipFill>
            <p:spPr>
              <a:xfrm>
                <a:off x="5338907" y="2206485"/>
                <a:ext cx="526157" cy="19114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3" name="Google Shape;694;p9">
                <a:extLst>
                  <a:ext uri="{FF2B5EF4-FFF2-40B4-BE49-F238E27FC236}">
                    <a16:creationId xmlns:a16="http://schemas.microsoft.com/office/drawing/2014/main" id="{180675A1-E2F0-4079-865E-0A6A64218EDE}"/>
                  </a:ext>
                </a:extLst>
              </p:cNvPr>
              <p:cNvPicPr preferRelativeResize="0"/>
              <p:nvPr/>
            </p:nvPicPr>
            <p:blipFill rotWithShape="1">
              <a:blip r:embed="rId45">
                <a:alphaModFix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6">
                        <a14:imgEffect>
                          <a14:brightnessContrast bright="4800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5482890" y="1988175"/>
                <a:ext cx="265176" cy="2651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09" name="Google Shape;667;p9">
            <a:extLst>
              <a:ext uri="{FF2B5EF4-FFF2-40B4-BE49-F238E27FC236}">
                <a16:creationId xmlns:a16="http://schemas.microsoft.com/office/drawing/2014/main" id="{9EE9FDDB-208B-46D5-A395-D799F101DADB}"/>
              </a:ext>
            </a:extLst>
          </p:cNvPr>
          <p:cNvSpPr txBox="1"/>
          <p:nvPr/>
        </p:nvSpPr>
        <p:spPr>
          <a:xfrm flipH="1">
            <a:off x="331057" y="2891952"/>
            <a:ext cx="1379866" cy="415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r>
              <a:rPr lang="en-US" sz="12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Container</a:t>
            </a:r>
            <a:br>
              <a:rPr lang="en-US" sz="12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</a:br>
            <a:r>
              <a:rPr lang="en-US" sz="12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Orchestration</a:t>
            </a:r>
            <a:endParaRPr sz="1200" dirty="0">
              <a:solidFill>
                <a:srgbClr val="00E29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 Condensed"/>
            </a:endParaRPr>
          </a:p>
        </p:txBody>
      </p:sp>
      <p:pic>
        <p:nvPicPr>
          <p:cNvPr id="210" name="Picture 209" descr="A picture containing drawing&#10;&#10;Description automatically generated">
            <a:extLst>
              <a:ext uri="{FF2B5EF4-FFF2-40B4-BE49-F238E27FC236}">
                <a16:creationId xmlns:a16="http://schemas.microsoft.com/office/drawing/2014/main" id="{035E94D5-112A-4C53-A367-2F22E00D127C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1712124" y="2972812"/>
            <a:ext cx="1419108" cy="3065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5594E72-21BA-452D-8350-8666BD48B3DE}"/>
              </a:ext>
            </a:extLst>
          </p:cNvPr>
          <p:cNvGrpSpPr/>
          <p:nvPr/>
        </p:nvGrpSpPr>
        <p:grpSpPr>
          <a:xfrm>
            <a:off x="1458811" y="2481669"/>
            <a:ext cx="278285" cy="250080"/>
            <a:chOff x="5084905" y="11186"/>
            <a:chExt cx="356680" cy="320530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58C2551-21BD-4DE7-86FE-F9C3758C3FCD}"/>
                </a:ext>
              </a:extLst>
            </p:cNvPr>
            <p:cNvSpPr/>
            <p:nvPr/>
          </p:nvSpPr>
          <p:spPr>
            <a:xfrm>
              <a:off x="5084905" y="11186"/>
              <a:ext cx="356680" cy="320530"/>
            </a:xfrm>
            <a:custGeom>
              <a:avLst/>
              <a:gdLst>
                <a:gd name="connsiteX0" fmla="*/ 1204594 w 1219231"/>
                <a:gd name="connsiteY0" fmla="*/ 491681 h 1095660"/>
                <a:gd name="connsiteX1" fmla="*/ 954086 w 1219231"/>
                <a:gd name="connsiteY1" fmla="*/ 56007 h 1095660"/>
                <a:gd name="connsiteX2" fmla="*/ 860169 w 1219231"/>
                <a:gd name="connsiteY2" fmla="*/ 0 h 1095660"/>
                <a:gd name="connsiteX3" fmla="*/ 359059 w 1219231"/>
                <a:gd name="connsiteY3" fmla="*/ 0 h 1095660"/>
                <a:gd name="connsiteX4" fmla="*/ 265143 w 1219231"/>
                <a:gd name="connsiteY4" fmla="*/ 56007 h 1095660"/>
                <a:gd name="connsiteX5" fmla="*/ 14540 w 1219231"/>
                <a:gd name="connsiteY5" fmla="*/ 490538 h 1095660"/>
                <a:gd name="connsiteX6" fmla="*/ 14540 w 1219231"/>
                <a:gd name="connsiteY6" fmla="*/ 599504 h 1095660"/>
                <a:gd name="connsiteX7" fmla="*/ 265048 w 1219231"/>
                <a:gd name="connsiteY7" fmla="*/ 1037654 h 1095660"/>
                <a:gd name="connsiteX8" fmla="*/ 358964 w 1219231"/>
                <a:gd name="connsiteY8" fmla="*/ 1095661 h 1095660"/>
                <a:gd name="connsiteX9" fmla="*/ 860074 w 1219231"/>
                <a:gd name="connsiteY9" fmla="*/ 1095661 h 1095660"/>
                <a:gd name="connsiteX10" fmla="*/ 954086 w 1219231"/>
                <a:gd name="connsiteY10" fmla="*/ 1037939 h 1095660"/>
                <a:gd name="connsiteX11" fmla="*/ 1204594 w 1219231"/>
                <a:gd name="connsiteY11" fmla="*/ 602266 h 1095660"/>
                <a:gd name="connsiteX12" fmla="*/ 1204594 w 1219231"/>
                <a:gd name="connsiteY12" fmla="*/ 491681 h 109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31" h="1095660">
                  <a:moveTo>
                    <a:pt x="1204594" y="491681"/>
                  </a:moveTo>
                  <a:lnTo>
                    <a:pt x="954086" y="56007"/>
                  </a:lnTo>
                  <a:cubicBezTo>
                    <a:pt x="934918" y="22014"/>
                    <a:pt x="899188" y="707"/>
                    <a:pt x="860169" y="0"/>
                  </a:cubicBezTo>
                  <a:lnTo>
                    <a:pt x="359059" y="0"/>
                  </a:lnTo>
                  <a:cubicBezTo>
                    <a:pt x="320035" y="688"/>
                    <a:pt x="284297" y="22000"/>
                    <a:pt x="265143" y="56007"/>
                  </a:cubicBezTo>
                  <a:lnTo>
                    <a:pt x="14540" y="490538"/>
                  </a:lnTo>
                  <a:cubicBezTo>
                    <a:pt x="-4847" y="524272"/>
                    <a:pt x="-4847" y="565769"/>
                    <a:pt x="14540" y="599504"/>
                  </a:cubicBezTo>
                  <a:lnTo>
                    <a:pt x="265048" y="1037654"/>
                  </a:lnTo>
                  <a:cubicBezTo>
                    <a:pt x="284005" y="1072134"/>
                    <a:pt x="319649" y="1094146"/>
                    <a:pt x="358964" y="1095661"/>
                  </a:cubicBezTo>
                  <a:lnTo>
                    <a:pt x="860074" y="1095661"/>
                  </a:lnTo>
                  <a:cubicBezTo>
                    <a:pt x="899388" y="1094308"/>
                    <a:pt x="935095" y="1072391"/>
                    <a:pt x="954086" y="1037939"/>
                  </a:cubicBezTo>
                  <a:lnTo>
                    <a:pt x="1204594" y="602266"/>
                  </a:lnTo>
                  <a:cubicBezTo>
                    <a:pt x="1224110" y="567988"/>
                    <a:pt x="1224110" y="525958"/>
                    <a:pt x="1204594" y="49168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BB75F50-B7F6-4F39-B730-9E30C0C86104}"/>
                </a:ext>
              </a:extLst>
            </p:cNvPr>
            <p:cNvSpPr/>
            <p:nvPr/>
          </p:nvSpPr>
          <p:spPr>
            <a:xfrm>
              <a:off x="5189807" y="87707"/>
              <a:ext cx="146848" cy="167413"/>
            </a:xfrm>
            <a:custGeom>
              <a:avLst/>
              <a:gdLst>
                <a:gd name="connsiteX0" fmla="*/ 489109 w 501967"/>
                <a:gd name="connsiteY0" fmla="*/ 133718 h 572265"/>
                <a:gd name="connsiteX1" fmla="*/ 263842 w 501967"/>
                <a:gd name="connsiteY1" fmla="*/ 3416 h 572265"/>
                <a:gd name="connsiteX2" fmla="*/ 238125 w 501967"/>
                <a:gd name="connsiteY2" fmla="*/ 3416 h 572265"/>
                <a:gd name="connsiteX3" fmla="*/ 12859 w 501967"/>
                <a:gd name="connsiteY3" fmla="*/ 133718 h 572265"/>
                <a:gd name="connsiteX4" fmla="*/ 0 w 501967"/>
                <a:gd name="connsiteY4" fmla="*/ 156007 h 572265"/>
                <a:gd name="connsiteX5" fmla="*/ 0 w 501967"/>
                <a:gd name="connsiteY5" fmla="*/ 416325 h 572265"/>
                <a:gd name="connsiteX6" fmla="*/ 12859 w 501967"/>
                <a:gd name="connsiteY6" fmla="*/ 438518 h 572265"/>
                <a:gd name="connsiteX7" fmla="*/ 238125 w 501967"/>
                <a:gd name="connsiteY7" fmla="*/ 568820 h 572265"/>
                <a:gd name="connsiteX8" fmla="*/ 263842 w 501967"/>
                <a:gd name="connsiteY8" fmla="*/ 568820 h 572265"/>
                <a:gd name="connsiteX9" fmla="*/ 489109 w 501967"/>
                <a:gd name="connsiteY9" fmla="*/ 438518 h 572265"/>
                <a:gd name="connsiteX10" fmla="*/ 501967 w 501967"/>
                <a:gd name="connsiteY10" fmla="*/ 416230 h 572265"/>
                <a:gd name="connsiteX11" fmla="*/ 501967 w 501967"/>
                <a:gd name="connsiteY11" fmla="*/ 156007 h 572265"/>
                <a:gd name="connsiteX12" fmla="*/ 489109 w 501967"/>
                <a:gd name="connsiteY12" fmla="*/ 133718 h 572265"/>
                <a:gd name="connsiteX13" fmla="*/ 458438 w 501967"/>
                <a:gd name="connsiteY13" fmla="*/ 391369 h 572265"/>
                <a:gd name="connsiteX14" fmla="*/ 379762 w 501967"/>
                <a:gd name="connsiteY14" fmla="*/ 345935 h 572265"/>
                <a:gd name="connsiteX15" fmla="*/ 379762 w 501967"/>
                <a:gd name="connsiteY15" fmla="*/ 226301 h 572265"/>
                <a:gd name="connsiteX16" fmla="*/ 263557 w 501967"/>
                <a:gd name="connsiteY16" fmla="*/ 292976 h 572265"/>
                <a:gd name="connsiteX17" fmla="*/ 263557 w 501967"/>
                <a:gd name="connsiteY17" fmla="*/ 427564 h 572265"/>
                <a:gd name="connsiteX18" fmla="*/ 367189 w 501967"/>
                <a:gd name="connsiteY18" fmla="*/ 367747 h 572265"/>
                <a:gd name="connsiteX19" fmla="*/ 445865 w 501967"/>
                <a:gd name="connsiteY19" fmla="*/ 413182 h 572265"/>
                <a:gd name="connsiteX20" fmla="*/ 250984 w 501967"/>
                <a:gd name="connsiteY20" fmla="*/ 525672 h 572265"/>
                <a:gd name="connsiteX21" fmla="*/ 56102 w 501967"/>
                <a:gd name="connsiteY21" fmla="*/ 413182 h 572265"/>
                <a:gd name="connsiteX22" fmla="*/ 134779 w 501967"/>
                <a:gd name="connsiteY22" fmla="*/ 367747 h 572265"/>
                <a:gd name="connsiteX23" fmla="*/ 238411 w 501967"/>
                <a:gd name="connsiteY23" fmla="*/ 427564 h 572265"/>
                <a:gd name="connsiteX24" fmla="*/ 238411 w 501967"/>
                <a:gd name="connsiteY24" fmla="*/ 293357 h 572265"/>
                <a:gd name="connsiteX25" fmla="*/ 122206 w 501967"/>
                <a:gd name="connsiteY25" fmla="*/ 226682 h 572265"/>
                <a:gd name="connsiteX26" fmla="*/ 122206 w 501967"/>
                <a:gd name="connsiteY26" fmla="*/ 345935 h 572265"/>
                <a:gd name="connsiteX27" fmla="*/ 43529 w 501967"/>
                <a:gd name="connsiteY27" fmla="*/ 391369 h 572265"/>
                <a:gd name="connsiteX28" fmla="*/ 43529 w 501967"/>
                <a:gd name="connsiteY28" fmla="*/ 166389 h 572265"/>
                <a:gd name="connsiteX29" fmla="*/ 238411 w 501967"/>
                <a:gd name="connsiteY29" fmla="*/ 53899 h 572265"/>
                <a:gd name="connsiteX30" fmla="*/ 238411 w 501967"/>
                <a:gd name="connsiteY30" fmla="*/ 144672 h 572265"/>
                <a:gd name="connsiteX31" fmla="*/ 134779 w 501967"/>
                <a:gd name="connsiteY31" fmla="*/ 204584 h 572265"/>
                <a:gd name="connsiteX32" fmla="*/ 250984 w 501967"/>
                <a:gd name="connsiteY32" fmla="*/ 271259 h 572265"/>
                <a:gd name="connsiteX33" fmla="*/ 367189 w 501967"/>
                <a:gd name="connsiteY33" fmla="*/ 204584 h 572265"/>
                <a:gd name="connsiteX34" fmla="*/ 263557 w 501967"/>
                <a:gd name="connsiteY34" fmla="*/ 144672 h 572265"/>
                <a:gd name="connsiteX35" fmla="*/ 263557 w 501967"/>
                <a:gd name="connsiteY35" fmla="*/ 53899 h 572265"/>
                <a:gd name="connsiteX36" fmla="*/ 458438 w 501967"/>
                <a:gd name="connsiteY36" fmla="*/ 166389 h 572265"/>
                <a:gd name="connsiteX37" fmla="*/ 458438 w 501967"/>
                <a:gd name="connsiteY37" fmla="*/ 391369 h 57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01967" h="572265">
                  <a:moveTo>
                    <a:pt x="489109" y="133718"/>
                  </a:moveTo>
                  <a:lnTo>
                    <a:pt x="263842" y="3416"/>
                  </a:lnTo>
                  <a:cubicBezTo>
                    <a:pt x="255875" y="-1139"/>
                    <a:pt x="246093" y="-1139"/>
                    <a:pt x="238125" y="3416"/>
                  </a:cubicBezTo>
                  <a:lnTo>
                    <a:pt x="12859" y="133718"/>
                  </a:lnTo>
                  <a:cubicBezTo>
                    <a:pt x="4897" y="138315"/>
                    <a:pt x="-6" y="146813"/>
                    <a:pt x="0" y="156007"/>
                  </a:cubicBezTo>
                  <a:lnTo>
                    <a:pt x="0" y="416325"/>
                  </a:lnTo>
                  <a:cubicBezTo>
                    <a:pt x="9" y="425490"/>
                    <a:pt x="4912" y="433953"/>
                    <a:pt x="12859" y="438518"/>
                  </a:cubicBezTo>
                  <a:lnTo>
                    <a:pt x="238125" y="568820"/>
                  </a:lnTo>
                  <a:cubicBezTo>
                    <a:pt x="246082" y="573414"/>
                    <a:pt x="255885" y="573414"/>
                    <a:pt x="263842" y="568820"/>
                  </a:cubicBezTo>
                  <a:lnTo>
                    <a:pt x="489109" y="438518"/>
                  </a:lnTo>
                  <a:cubicBezTo>
                    <a:pt x="497085" y="433936"/>
                    <a:pt x="501993" y="425429"/>
                    <a:pt x="501967" y="416230"/>
                  </a:cubicBezTo>
                  <a:lnTo>
                    <a:pt x="501967" y="156007"/>
                  </a:lnTo>
                  <a:cubicBezTo>
                    <a:pt x="501973" y="146813"/>
                    <a:pt x="497071" y="138315"/>
                    <a:pt x="489109" y="133718"/>
                  </a:cubicBezTo>
                  <a:close/>
                  <a:moveTo>
                    <a:pt x="458438" y="391369"/>
                  </a:moveTo>
                  <a:lnTo>
                    <a:pt x="379762" y="345935"/>
                  </a:lnTo>
                  <a:lnTo>
                    <a:pt x="379762" y="226301"/>
                  </a:lnTo>
                  <a:lnTo>
                    <a:pt x="263557" y="292976"/>
                  </a:lnTo>
                  <a:lnTo>
                    <a:pt x="263557" y="427564"/>
                  </a:lnTo>
                  <a:lnTo>
                    <a:pt x="367189" y="367747"/>
                  </a:lnTo>
                  <a:lnTo>
                    <a:pt x="445865" y="413182"/>
                  </a:lnTo>
                  <a:lnTo>
                    <a:pt x="250984" y="525672"/>
                  </a:lnTo>
                  <a:lnTo>
                    <a:pt x="56102" y="413182"/>
                  </a:lnTo>
                  <a:lnTo>
                    <a:pt x="134779" y="367747"/>
                  </a:lnTo>
                  <a:lnTo>
                    <a:pt x="238411" y="427564"/>
                  </a:lnTo>
                  <a:lnTo>
                    <a:pt x="238411" y="293357"/>
                  </a:lnTo>
                  <a:lnTo>
                    <a:pt x="122206" y="226682"/>
                  </a:lnTo>
                  <a:lnTo>
                    <a:pt x="122206" y="345935"/>
                  </a:lnTo>
                  <a:lnTo>
                    <a:pt x="43529" y="391369"/>
                  </a:lnTo>
                  <a:lnTo>
                    <a:pt x="43529" y="166389"/>
                  </a:lnTo>
                  <a:lnTo>
                    <a:pt x="238411" y="53899"/>
                  </a:lnTo>
                  <a:lnTo>
                    <a:pt x="238411" y="144672"/>
                  </a:lnTo>
                  <a:lnTo>
                    <a:pt x="134779" y="204584"/>
                  </a:lnTo>
                  <a:lnTo>
                    <a:pt x="250984" y="271259"/>
                  </a:lnTo>
                  <a:lnTo>
                    <a:pt x="367189" y="204584"/>
                  </a:lnTo>
                  <a:lnTo>
                    <a:pt x="263557" y="144672"/>
                  </a:lnTo>
                  <a:lnTo>
                    <a:pt x="263557" y="53899"/>
                  </a:lnTo>
                  <a:lnTo>
                    <a:pt x="458438" y="166389"/>
                  </a:lnTo>
                  <a:lnTo>
                    <a:pt x="458438" y="391369"/>
                  </a:lnTo>
                  <a:close/>
                </a:path>
              </a:pathLst>
            </a:custGeom>
            <a:solidFill>
              <a:srgbClr val="00373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pic>
        <p:nvPicPr>
          <p:cNvPr id="75" name="Picture 7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BF1C1C3-45C3-4FDD-8460-EE824F108481}"/>
              </a:ext>
            </a:extLst>
          </p:cNvPr>
          <p:cNvPicPr>
            <a:picLocks noChangeAspect="1"/>
          </p:cNvPicPr>
          <p:nvPr/>
        </p:nvPicPr>
        <p:blipFill rotWithShape="1">
          <a:blip r:embed="rId47"/>
          <a:srcRect r="75393"/>
          <a:stretch/>
        </p:blipFill>
        <p:spPr>
          <a:xfrm>
            <a:off x="2978616" y="2008452"/>
            <a:ext cx="349201" cy="306500"/>
          </a:xfrm>
          <a:prstGeom prst="rect">
            <a:avLst/>
          </a:prstGeom>
        </p:spPr>
      </p:pic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1E156E98-D8BE-49FD-A1FF-EAE9CC86EA33}"/>
              </a:ext>
            </a:extLst>
          </p:cNvPr>
          <p:cNvSpPr/>
          <p:nvPr/>
        </p:nvSpPr>
        <p:spPr bwMode="auto">
          <a:xfrm>
            <a:off x="1493592" y="1906814"/>
            <a:ext cx="2596820" cy="76648"/>
          </a:xfrm>
          <a:custGeom>
            <a:avLst/>
            <a:gdLst>
              <a:gd name="connsiteX0" fmla="*/ 0 w 5372100"/>
              <a:gd name="connsiteY0" fmla="*/ 0 h 0"/>
              <a:gd name="connsiteX1" fmla="*/ 5372100 w 5372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372100">
                <a:moveTo>
                  <a:pt x="0" y="0"/>
                </a:moveTo>
                <a:lnTo>
                  <a:pt x="5372100" y="0"/>
                </a:lnTo>
              </a:path>
            </a:pathLst>
          </a:custGeom>
          <a:noFill/>
          <a:ln w="9525">
            <a:gradFill>
              <a:gsLst>
                <a:gs pos="69000">
                  <a:srgbClr val="00E296"/>
                </a:gs>
                <a:gs pos="100000">
                  <a:srgbClr val="00E296">
                    <a:alpha val="0"/>
                  </a:srgbClr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0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18A2F2D7-E579-44BC-A1DE-2CE7D4E29320}"/>
              </a:ext>
            </a:extLst>
          </p:cNvPr>
          <p:cNvSpPr/>
          <p:nvPr/>
        </p:nvSpPr>
        <p:spPr bwMode="auto">
          <a:xfrm flipV="1">
            <a:off x="1383469" y="2846233"/>
            <a:ext cx="2596821" cy="45719"/>
          </a:xfrm>
          <a:custGeom>
            <a:avLst/>
            <a:gdLst>
              <a:gd name="connsiteX0" fmla="*/ 0 w 5372100"/>
              <a:gd name="connsiteY0" fmla="*/ 0 h 0"/>
              <a:gd name="connsiteX1" fmla="*/ 5372100 w 5372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372100">
                <a:moveTo>
                  <a:pt x="0" y="0"/>
                </a:moveTo>
                <a:lnTo>
                  <a:pt x="5372100" y="0"/>
                </a:lnTo>
              </a:path>
            </a:pathLst>
          </a:custGeom>
          <a:noFill/>
          <a:ln w="9525">
            <a:gradFill>
              <a:gsLst>
                <a:gs pos="69000">
                  <a:srgbClr val="00E296"/>
                </a:gs>
                <a:gs pos="100000">
                  <a:srgbClr val="00E296">
                    <a:alpha val="0"/>
                  </a:srgbClr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0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30B50393-318D-4937-A534-F0B42B954ABD}"/>
              </a:ext>
            </a:extLst>
          </p:cNvPr>
          <p:cNvSpPr/>
          <p:nvPr/>
        </p:nvSpPr>
        <p:spPr bwMode="auto">
          <a:xfrm flipV="1">
            <a:off x="1383469" y="3323088"/>
            <a:ext cx="2596821" cy="45719"/>
          </a:xfrm>
          <a:custGeom>
            <a:avLst/>
            <a:gdLst>
              <a:gd name="connsiteX0" fmla="*/ 0 w 5372100"/>
              <a:gd name="connsiteY0" fmla="*/ 0 h 0"/>
              <a:gd name="connsiteX1" fmla="*/ 5372100 w 5372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372100">
                <a:moveTo>
                  <a:pt x="0" y="0"/>
                </a:moveTo>
                <a:lnTo>
                  <a:pt x="5372100" y="0"/>
                </a:lnTo>
              </a:path>
            </a:pathLst>
          </a:custGeom>
          <a:noFill/>
          <a:ln w="9525">
            <a:gradFill>
              <a:gsLst>
                <a:gs pos="69000">
                  <a:srgbClr val="00E296"/>
                </a:gs>
                <a:gs pos="100000">
                  <a:srgbClr val="00E296">
                    <a:alpha val="0"/>
                  </a:srgbClr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500"/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349B4460-7BAF-4FE7-BA8A-7677DD764D95}"/>
              </a:ext>
            </a:extLst>
          </p:cNvPr>
          <p:cNvSpPr/>
          <p:nvPr/>
        </p:nvSpPr>
        <p:spPr bwMode="auto">
          <a:xfrm>
            <a:off x="3383841" y="1151726"/>
            <a:ext cx="1462689" cy="3604116"/>
          </a:xfrm>
          <a:prstGeom prst="roundRect">
            <a:avLst>
              <a:gd name="adj" fmla="val 10233"/>
            </a:avLst>
          </a:prstGeom>
          <a:noFill/>
          <a:ln w="15875" cap="sq" cmpd="sng">
            <a:gradFill>
              <a:gsLst>
                <a:gs pos="0">
                  <a:srgbClr val="00E296"/>
                </a:gs>
                <a:gs pos="65000">
                  <a:srgbClr val="00E296">
                    <a:alpha val="0"/>
                  </a:srgbClr>
                </a:gs>
              </a:gsLst>
              <a:lin ang="10800000" scaled="0"/>
            </a:gradFill>
            <a:prstDash val="solid"/>
            <a:bevel/>
            <a:headEnd type="none" w="sm" len="sm"/>
            <a:tailEnd type="none" w="sm" len="sm"/>
          </a:ln>
        </p:spPr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z="5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C6F8847E-144B-4CD1-8657-770D4B6334D3}"/>
              </a:ext>
            </a:extLst>
          </p:cNvPr>
          <p:cNvGrpSpPr/>
          <p:nvPr/>
        </p:nvGrpSpPr>
        <p:grpSpPr>
          <a:xfrm>
            <a:off x="5096551" y="1387647"/>
            <a:ext cx="3723560" cy="3012911"/>
            <a:chOff x="2109945" y="910547"/>
            <a:chExt cx="4821023" cy="3900923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871BC610-F74A-46A9-B6C8-9526632C1705}"/>
                </a:ext>
              </a:extLst>
            </p:cNvPr>
            <p:cNvSpPr txBox="1"/>
            <p:nvPr/>
          </p:nvSpPr>
          <p:spPr>
            <a:xfrm>
              <a:off x="3629120" y="3271944"/>
              <a:ext cx="2665732" cy="307520"/>
            </a:xfrm>
            <a:prstGeom prst="rect">
              <a:avLst/>
            </a:prstGeom>
            <a:ln>
              <a:noFill/>
            </a:ln>
          </p:spPr>
          <p:txBody>
            <a:bodyPr wrap="square" lIns="0" rIns="0" rtlCol="0" anchor="ctr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Tahoma" panose="020B0604030504040204" pitchFamily="34" charset="0"/>
                  <a:cs typeface="Tahoma" panose="020B0604030504040204" pitchFamily="34" charset="0"/>
                </a:rPr>
                <a:t>Backup &amp; Replication</a:t>
              </a: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1E364466-9F75-4C9D-902B-D6E7BEE2DF67}"/>
                </a:ext>
              </a:extLst>
            </p:cNvPr>
            <p:cNvSpPr/>
            <p:nvPr/>
          </p:nvSpPr>
          <p:spPr bwMode="auto">
            <a:xfrm>
              <a:off x="2132075" y="3600117"/>
              <a:ext cx="4796704" cy="284573"/>
            </a:xfrm>
            <a:prstGeom prst="rect">
              <a:avLst/>
            </a:prstGeom>
            <a:solidFill>
              <a:srgbClr val="43FFC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68580" tIns="68580" rIns="68580" bIns="685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7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898E141E-F9A3-4680-B5AC-798F5DE3BAEA}"/>
                </a:ext>
              </a:extLst>
            </p:cNvPr>
            <p:cNvSpPr/>
            <p:nvPr/>
          </p:nvSpPr>
          <p:spPr bwMode="auto">
            <a:xfrm>
              <a:off x="2132074" y="2915419"/>
              <a:ext cx="4796705" cy="657029"/>
            </a:xfrm>
            <a:prstGeom prst="rect">
              <a:avLst/>
            </a:prstGeom>
            <a:solidFill>
              <a:srgbClr val="00DA43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68580" tIns="68580" rIns="68580" bIns="685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7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AB26E418-9F21-4D8A-B4B4-021890FBA719}"/>
                </a:ext>
              </a:extLst>
            </p:cNvPr>
            <p:cNvSpPr/>
            <p:nvPr/>
          </p:nvSpPr>
          <p:spPr bwMode="auto">
            <a:xfrm>
              <a:off x="2132074" y="2279760"/>
              <a:ext cx="4796705" cy="284746"/>
            </a:xfrm>
            <a:prstGeom prst="rect">
              <a:avLst/>
            </a:prstGeom>
            <a:solidFill>
              <a:srgbClr val="00DA43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68580" tIns="68580" rIns="68580" bIns="685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7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DEE40270-B340-4725-BB9B-05DEC1058A2C}"/>
                </a:ext>
              </a:extLst>
            </p:cNvPr>
            <p:cNvSpPr txBox="1"/>
            <p:nvPr/>
          </p:nvSpPr>
          <p:spPr>
            <a:xfrm>
              <a:off x="3380252" y="2927673"/>
              <a:ext cx="2433243" cy="329471"/>
            </a:xfrm>
            <a:prstGeom prst="rect">
              <a:avLst/>
            </a:prstGeom>
            <a:ln>
              <a:noFill/>
            </a:ln>
          </p:spPr>
          <p:txBody>
            <a:bodyPr wrap="square" lIns="0" rIns="0" rtlCol="0" anchor="ctr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3738"/>
                  </a:solidFill>
                  <a:effectLst/>
                  <a:uLnTx/>
                  <a:uFillTx/>
                  <a:latin typeface="Tahoma"/>
                  <a:ea typeface="Tahoma" panose="020B0604030504040204" pitchFamily="34" charset="0"/>
                  <a:cs typeface="Tahoma" panose="020B0604030504040204" pitchFamily="34" charset="0"/>
                </a:rPr>
                <a:t>Backup &amp; Replication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9458976A-A786-4379-B998-EB32B116F737}"/>
                </a:ext>
              </a:extLst>
            </p:cNvPr>
            <p:cNvSpPr/>
            <p:nvPr/>
          </p:nvSpPr>
          <p:spPr>
            <a:xfrm>
              <a:off x="3387465" y="2268374"/>
              <a:ext cx="2418817" cy="3294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i="0" u="none" strike="noStrike" kern="0" cap="none" spc="0" normalizeH="0" baseline="0" noProof="0" dirty="0">
                  <a:ln>
                    <a:noFill/>
                  </a:ln>
                  <a:solidFill>
                    <a:srgbClr val="003738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Monitoring &amp; Analytics</a:t>
              </a:r>
              <a:endParaRPr kumimoji="0" lang="ru-RU" sz="1100" i="0" u="none" strike="noStrike" kern="0" cap="none" spc="0" normalizeH="0" baseline="0" noProof="0" dirty="0">
                <a:ln>
                  <a:noFill/>
                </a:ln>
                <a:solidFill>
                  <a:srgbClr val="003738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169DBBA1-B5CD-4E43-9CC1-F4F7EF6D5A7D}"/>
                </a:ext>
              </a:extLst>
            </p:cNvPr>
            <p:cNvSpPr/>
            <p:nvPr/>
          </p:nvSpPr>
          <p:spPr bwMode="auto">
            <a:xfrm>
              <a:off x="3709639" y="3268851"/>
              <a:ext cx="1791629" cy="202403"/>
            </a:xfrm>
            <a:prstGeom prst="rect">
              <a:avLst/>
            </a:prstGeom>
            <a:solidFill>
              <a:srgbClr val="00DA43"/>
            </a:solidFill>
            <a:ln>
              <a:solidFill>
                <a:srgbClr val="003738"/>
              </a:solidFill>
              <a:prstDash val="dash"/>
            </a:ln>
          </p:spPr>
          <p:txBody>
            <a:bodyPr rot="0" spcFirstLastPara="0" vertOverflow="overflow" horzOverflow="overflow" vert="horz" wrap="square" lIns="68580" tIns="68580" rIns="36576" bIns="685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7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3738"/>
                  </a:solidFill>
                  <a:effectLst/>
                  <a:uLnTx/>
                  <a:uFillTx/>
                  <a:latin typeface="Tahoma"/>
                  <a:ea typeface="Segoe UI" pitchFamily="34" charset="0"/>
                  <a:cs typeface="Calibri" panose="020F0502020204030204" pitchFamily="34" charset="0"/>
                </a:rPr>
                <a:t>DataLabs</a:t>
              </a: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3738"/>
                </a:solidFill>
                <a:effectLst/>
                <a:uLnTx/>
                <a:uFillTx/>
                <a:latin typeface="Tahoma"/>
                <a:ea typeface="Segoe UI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FCF49934-50C5-4DBF-AE35-3975914676BB}"/>
                </a:ext>
              </a:extLst>
            </p:cNvPr>
            <p:cNvSpPr/>
            <p:nvPr/>
          </p:nvSpPr>
          <p:spPr bwMode="auto">
            <a:xfrm>
              <a:off x="2132074" y="2593490"/>
              <a:ext cx="4796705" cy="284573"/>
            </a:xfrm>
            <a:prstGeom prst="rect">
              <a:avLst/>
            </a:prstGeom>
            <a:solidFill>
              <a:srgbClr val="43FFC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68580" tIns="68580" rIns="68580" bIns="685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7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Tahoma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7314F8C5-85BA-4644-8965-62CAC1B52C4A}"/>
                </a:ext>
              </a:extLst>
            </p:cNvPr>
            <p:cNvSpPr txBox="1"/>
            <p:nvPr/>
          </p:nvSpPr>
          <p:spPr>
            <a:xfrm>
              <a:off x="3840095" y="2571040"/>
              <a:ext cx="1513554" cy="329471"/>
            </a:xfrm>
            <a:prstGeom prst="rect">
              <a:avLst/>
            </a:prstGeom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3738"/>
                  </a:solidFill>
                  <a:effectLst/>
                  <a:uLnTx/>
                  <a:uFillTx/>
                  <a:latin typeface="Tahoma"/>
                  <a:ea typeface="Tahoma" panose="020B0604030504040204" pitchFamily="34" charset="0"/>
                  <a:cs typeface="Tahoma" panose="020B0604030504040204" pitchFamily="34" charset="0"/>
                </a:rPr>
                <a:t>Orchestration</a:t>
              </a:r>
            </a:p>
          </p:txBody>
        </p: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AAAE45BB-453C-4A72-BD7E-74804BDB18A0}"/>
                </a:ext>
              </a:extLst>
            </p:cNvPr>
            <p:cNvSpPr txBox="1"/>
            <p:nvPr/>
          </p:nvSpPr>
          <p:spPr>
            <a:xfrm>
              <a:off x="3421163" y="3577668"/>
              <a:ext cx="2351419" cy="329471"/>
            </a:xfrm>
            <a:prstGeom prst="rect">
              <a:avLst/>
            </a:prstGeom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3738"/>
                  </a:solidFill>
                  <a:effectLst/>
                  <a:uLnTx/>
                  <a:uFillTx/>
                  <a:latin typeface="Tahoma"/>
                  <a:ea typeface="Tahoma" panose="020B0604030504040204" pitchFamily="34" charset="0"/>
                  <a:cs typeface="Tahoma" panose="020B0604030504040204" pitchFamily="34" charset="0"/>
                </a:rPr>
                <a:t>Universal Storage APIs</a:t>
              </a: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FA329823-0C94-41DD-A9C3-A7945417382F}"/>
                </a:ext>
              </a:extLst>
            </p:cNvPr>
            <p:cNvSpPr txBox="1"/>
            <p:nvPr/>
          </p:nvSpPr>
          <p:spPr>
            <a:xfrm>
              <a:off x="5954491" y="919067"/>
              <a:ext cx="771243" cy="310091"/>
            </a:xfrm>
            <a:prstGeom prst="rect">
              <a:avLst/>
            </a:prstGeom>
            <a:ln>
              <a:noFill/>
            </a:ln>
          </p:spPr>
          <p:txBody>
            <a:bodyPr wrap="square" lIns="0" rtlCol="0" anchor="ctr">
              <a:spAutoFit/>
            </a:bodyPr>
            <a:lstStyle/>
            <a:p>
              <a:pPr lvl="0">
                <a:defRPr/>
              </a:pPr>
              <a:r>
                <a:rPr lang="en-US" sz="1000" dirty="0">
                  <a:solidFill>
                    <a:srgbClr val="43FFC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Physical</a:t>
              </a: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C0789662-011B-4EE4-9D00-67962B983638}"/>
                </a:ext>
              </a:extLst>
            </p:cNvPr>
            <p:cNvSpPr txBox="1"/>
            <p:nvPr/>
          </p:nvSpPr>
          <p:spPr>
            <a:xfrm>
              <a:off x="4674172" y="910547"/>
              <a:ext cx="699390" cy="320578"/>
            </a:xfrm>
            <a:prstGeom prst="rect">
              <a:avLst/>
            </a:prstGeom>
            <a:ln>
              <a:noFill/>
            </a:ln>
          </p:spPr>
          <p:txBody>
            <a:bodyPr wrap="square" lIns="0" rtlCol="0" anchor="ctr">
              <a:spAutoFit/>
            </a:bodyPr>
            <a:lstStyle/>
            <a:p>
              <a:pPr lvl="0">
                <a:defRPr/>
              </a:pPr>
              <a:r>
                <a:rPr lang="en-US" sz="1000" dirty="0">
                  <a:solidFill>
                    <a:srgbClr val="43FFC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Virtual</a:t>
              </a:r>
            </a:p>
          </p:txBody>
        </p: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ADF42C7C-6105-4045-937D-034FB99B2228}"/>
                </a:ext>
              </a:extLst>
            </p:cNvPr>
            <p:cNvGrpSpPr/>
            <p:nvPr/>
          </p:nvGrpSpPr>
          <p:grpSpPr>
            <a:xfrm>
              <a:off x="3508915" y="1375673"/>
              <a:ext cx="888653" cy="495083"/>
              <a:chOff x="4612615" y="1394544"/>
              <a:chExt cx="888653" cy="495083"/>
            </a:xfrm>
          </p:grpSpPr>
          <p:pic>
            <p:nvPicPr>
              <p:cNvPr id="261" name="Graphic 260">
                <a:extLst>
                  <a:ext uri="{FF2B5EF4-FFF2-40B4-BE49-F238E27FC236}">
                    <a16:creationId xmlns:a16="http://schemas.microsoft.com/office/drawing/2014/main" id="{C85BF638-0ADD-4CAE-A8FD-555F88697D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8">
                <a:extLst>
                  <a:ext uri="{96DAC541-7B7A-43D3-8B79-37D633B846F1}">
                    <asvg:svgBlip xmlns:asvg="http://schemas.microsoft.com/office/drawing/2016/SVG/main" r:embed="rId49"/>
                  </a:ext>
                </a:extLst>
              </a:blip>
              <a:stretch>
                <a:fillRect/>
              </a:stretch>
            </p:blipFill>
            <p:spPr>
              <a:xfrm>
                <a:off x="4659315" y="1394544"/>
                <a:ext cx="771243" cy="162367"/>
              </a:xfrm>
              <a:prstGeom prst="rect">
                <a:avLst/>
              </a:prstGeom>
            </p:spPr>
          </p:pic>
          <p:pic>
            <p:nvPicPr>
              <p:cNvPr id="262" name="Graphic 261">
                <a:extLst>
                  <a:ext uri="{FF2B5EF4-FFF2-40B4-BE49-F238E27FC236}">
                    <a16:creationId xmlns:a16="http://schemas.microsoft.com/office/drawing/2014/main" id="{7EB4E16F-9AD3-4FC6-BCD8-8C93D33AD0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0">
                <a:extLst>
                  <a:ext uri="{96DAC541-7B7A-43D3-8B79-37D633B846F1}">
                    <asvg:svgBlip xmlns:asvg="http://schemas.microsoft.com/office/drawing/2016/SVG/main" r:embed="rId51"/>
                  </a:ext>
                </a:extLst>
              </a:blip>
              <a:stretch>
                <a:fillRect/>
              </a:stretch>
            </p:blipFill>
            <p:spPr>
              <a:xfrm>
                <a:off x="4612615" y="1754397"/>
                <a:ext cx="888653" cy="135230"/>
              </a:xfrm>
              <a:prstGeom prst="rect">
                <a:avLst/>
              </a:prstGeom>
            </p:spPr>
          </p:pic>
        </p:grp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F4E79DB9-C753-4FC4-8645-5527CD50E17F}"/>
                </a:ext>
              </a:extLst>
            </p:cNvPr>
            <p:cNvSpPr txBox="1"/>
            <p:nvPr/>
          </p:nvSpPr>
          <p:spPr>
            <a:xfrm>
              <a:off x="3555632" y="915954"/>
              <a:ext cx="972971" cy="310091"/>
            </a:xfrm>
            <a:prstGeom prst="rect">
              <a:avLst/>
            </a:prstGeom>
            <a:ln>
              <a:noFill/>
            </a:ln>
          </p:spPr>
          <p:txBody>
            <a:bodyPr wrap="square" lIns="0" rtlCol="0" anchor="ctr">
              <a:spAutoFit/>
            </a:bodyPr>
            <a:lstStyle/>
            <a:p>
              <a:pPr lvl="0">
                <a:defRPr/>
              </a:pPr>
              <a:r>
                <a:rPr lang="en-US" sz="1000" dirty="0">
                  <a:solidFill>
                    <a:srgbClr val="43FFC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SaaS</a:t>
              </a:r>
            </a:p>
          </p:txBody>
        </p: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17291985-21FF-4B38-BCCB-93F1FB51F061}"/>
                </a:ext>
              </a:extLst>
            </p:cNvPr>
            <p:cNvGrpSpPr/>
            <p:nvPr/>
          </p:nvGrpSpPr>
          <p:grpSpPr>
            <a:xfrm>
              <a:off x="5961285" y="1354417"/>
              <a:ext cx="852885" cy="739013"/>
              <a:chOff x="3572160" y="1396334"/>
              <a:chExt cx="852885" cy="739013"/>
            </a:xfrm>
          </p:grpSpPr>
          <p:pic>
            <p:nvPicPr>
              <p:cNvPr id="257" name="Graphic 256">
                <a:extLst>
                  <a:ext uri="{FF2B5EF4-FFF2-40B4-BE49-F238E27FC236}">
                    <a16:creationId xmlns:a16="http://schemas.microsoft.com/office/drawing/2014/main" id="{F2B7EB79-5343-4EBF-91C9-4B70E006EA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2">
                <a:extLst>
                  <a:ext uri="{96DAC541-7B7A-43D3-8B79-37D633B846F1}">
                    <asvg:svgBlip xmlns:asvg="http://schemas.microsoft.com/office/drawing/2016/SVG/main" r:embed="rId53"/>
                  </a:ext>
                </a:extLst>
              </a:blip>
              <a:stretch>
                <a:fillRect/>
              </a:stretch>
            </p:blipFill>
            <p:spPr>
              <a:xfrm>
                <a:off x="3572160" y="1396334"/>
                <a:ext cx="666909" cy="158788"/>
              </a:xfrm>
              <a:prstGeom prst="rect">
                <a:avLst/>
              </a:prstGeom>
            </p:spPr>
          </p:pic>
          <p:pic>
            <p:nvPicPr>
              <p:cNvPr id="258" name="Graphic 257">
                <a:extLst>
                  <a:ext uri="{FF2B5EF4-FFF2-40B4-BE49-F238E27FC236}">
                    <a16:creationId xmlns:a16="http://schemas.microsoft.com/office/drawing/2014/main" id="{EF861EAD-4583-4330-A3BE-BB61F177B0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4">
                <a:extLst>
                  <a:ext uri="{96DAC541-7B7A-43D3-8B79-37D633B846F1}">
                    <asvg:svgBlip xmlns:asvg="http://schemas.microsoft.com/office/drawing/2016/SVG/main" r:embed="rId55"/>
                  </a:ext>
                </a:extLst>
              </a:blip>
              <a:stretch>
                <a:fillRect/>
              </a:stretch>
            </p:blipFill>
            <p:spPr>
              <a:xfrm>
                <a:off x="3572160" y="1652037"/>
                <a:ext cx="442279" cy="198263"/>
              </a:xfrm>
              <a:prstGeom prst="rect">
                <a:avLst/>
              </a:prstGeom>
            </p:spPr>
          </p:pic>
          <p:pic>
            <p:nvPicPr>
              <p:cNvPr id="259" name="Graphic 258">
                <a:extLst>
                  <a:ext uri="{FF2B5EF4-FFF2-40B4-BE49-F238E27FC236}">
                    <a16:creationId xmlns:a16="http://schemas.microsoft.com/office/drawing/2014/main" id="{D9EA37CB-1C8E-4D01-9AF6-1597119C7F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6">
                <a:extLst>
                  <a:ext uri="{96DAC541-7B7A-43D3-8B79-37D633B846F1}">
                    <asvg:svgBlip xmlns:asvg="http://schemas.microsoft.com/office/drawing/2016/SVG/main" r:embed="rId57"/>
                  </a:ext>
                </a:extLst>
              </a:blip>
              <a:stretch>
                <a:fillRect/>
              </a:stretch>
            </p:blipFill>
            <p:spPr>
              <a:xfrm>
                <a:off x="4218372" y="1903569"/>
                <a:ext cx="206673" cy="206673"/>
              </a:xfrm>
              <a:prstGeom prst="rect">
                <a:avLst/>
              </a:prstGeom>
            </p:spPr>
          </p:pic>
          <p:pic>
            <p:nvPicPr>
              <p:cNvPr id="260" name="Graphic 259">
                <a:extLst>
                  <a:ext uri="{FF2B5EF4-FFF2-40B4-BE49-F238E27FC236}">
                    <a16:creationId xmlns:a16="http://schemas.microsoft.com/office/drawing/2014/main" id="{99AE056A-CEEC-4CEB-9558-95E36F9AA9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8">
                <a:extLst>
                  <a:ext uri="{96DAC541-7B7A-43D3-8B79-37D633B846F1}">
                    <asvg:svgBlip xmlns:asvg="http://schemas.microsoft.com/office/drawing/2016/SVG/main" r:embed="rId59"/>
                  </a:ext>
                </a:extLst>
              </a:blip>
              <a:stretch>
                <a:fillRect/>
              </a:stretch>
            </p:blipFill>
            <p:spPr>
              <a:xfrm>
                <a:off x="3572160" y="1964862"/>
                <a:ext cx="511457" cy="170485"/>
              </a:xfrm>
              <a:prstGeom prst="rect">
                <a:avLst/>
              </a:prstGeom>
            </p:spPr>
          </p:pic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921724E6-B029-4C27-8271-209079573EEB}"/>
                </a:ext>
              </a:extLst>
            </p:cNvPr>
            <p:cNvGrpSpPr/>
            <p:nvPr/>
          </p:nvGrpSpPr>
          <p:grpSpPr>
            <a:xfrm>
              <a:off x="4614984" y="1386266"/>
              <a:ext cx="997708" cy="661087"/>
              <a:chOff x="2105317" y="1435768"/>
              <a:chExt cx="997708" cy="661087"/>
            </a:xfrm>
          </p:grpSpPr>
          <p:pic>
            <p:nvPicPr>
              <p:cNvPr id="254" name="Graphic 253">
                <a:extLst>
                  <a:ext uri="{FF2B5EF4-FFF2-40B4-BE49-F238E27FC236}">
                    <a16:creationId xmlns:a16="http://schemas.microsoft.com/office/drawing/2014/main" id="{8D76207A-5FD6-4964-9E15-0761A4937B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0">
                <a:extLst>
                  <a:ext uri="{96DAC541-7B7A-43D3-8B79-37D633B846F1}">
                    <asvg:svgBlip xmlns:asvg="http://schemas.microsoft.com/office/drawing/2016/SVG/main" r:embed="rId61"/>
                  </a:ext>
                </a:extLst>
              </a:blip>
              <a:stretch>
                <a:fillRect/>
              </a:stretch>
            </p:blipFill>
            <p:spPr>
              <a:xfrm>
                <a:off x="2136014" y="1435768"/>
                <a:ext cx="666909" cy="90566"/>
              </a:xfrm>
              <a:prstGeom prst="rect">
                <a:avLst/>
              </a:prstGeom>
            </p:spPr>
          </p:pic>
          <p:pic>
            <p:nvPicPr>
              <p:cNvPr id="255" name="Graphic 254">
                <a:extLst>
                  <a:ext uri="{FF2B5EF4-FFF2-40B4-BE49-F238E27FC236}">
                    <a16:creationId xmlns:a16="http://schemas.microsoft.com/office/drawing/2014/main" id="{A0723A52-0ADC-43BD-87B9-5BC9F126FC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2">
                <a:extLst>
                  <a:ext uri="{96DAC541-7B7A-43D3-8B79-37D633B846F1}">
                    <asvg:svgBlip xmlns:asvg="http://schemas.microsoft.com/office/drawing/2016/SVG/main" r:embed="rId63"/>
                  </a:ext>
                </a:extLst>
              </a:blip>
              <a:stretch>
                <a:fillRect/>
              </a:stretch>
            </p:blipFill>
            <p:spPr>
              <a:xfrm>
                <a:off x="2158378" y="1671729"/>
                <a:ext cx="576097" cy="169440"/>
              </a:xfrm>
              <a:prstGeom prst="rect">
                <a:avLst/>
              </a:prstGeom>
            </p:spPr>
          </p:pic>
          <p:pic>
            <p:nvPicPr>
              <p:cNvPr id="256" name="Graphic 255">
                <a:extLst>
                  <a:ext uri="{FF2B5EF4-FFF2-40B4-BE49-F238E27FC236}">
                    <a16:creationId xmlns:a16="http://schemas.microsoft.com/office/drawing/2014/main" id="{0EEBFB4B-A51D-44D1-A300-1C222B571B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4">
                <a:extLst>
                  <a:ext uri="{96DAC541-7B7A-43D3-8B79-37D633B846F1}">
                    <asvg:svgBlip xmlns:asvg="http://schemas.microsoft.com/office/drawing/2016/SVG/main" r:embed="rId65"/>
                  </a:ext>
                </a:extLst>
              </a:blip>
              <a:stretch>
                <a:fillRect/>
              </a:stretch>
            </p:blipFill>
            <p:spPr>
              <a:xfrm>
                <a:off x="2105317" y="2022951"/>
                <a:ext cx="997708" cy="73904"/>
              </a:xfrm>
              <a:prstGeom prst="rect">
                <a:avLst/>
              </a:prstGeom>
            </p:spPr>
          </p:pic>
        </p:grp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500E60A6-8EED-4A6A-AAF5-067F6CED1197}"/>
                </a:ext>
              </a:extLst>
            </p:cNvPr>
            <p:cNvSpPr txBox="1"/>
            <p:nvPr/>
          </p:nvSpPr>
          <p:spPr>
            <a:xfrm>
              <a:off x="2111345" y="915954"/>
              <a:ext cx="951394" cy="310091"/>
            </a:xfrm>
            <a:prstGeom prst="rect">
              <a:avLst/>
            </a:prstGeom>
            <a:ln>
              <a:noFill/>
            </a:ln>
          </p:spPr>
          <p:txBody>
            <a:bodyPr wrap="square" lIns="0" rtlCol="0" anchor="ctr">
              <a:spAutoFit/>
            </a:bodyPr>
            <a:lstStyle/>
            <a:p>
              <a:pPr lvl="0">
                <a:defRPr/>
              </a:pPr>
              <a:r>
                <a:rPr lang="en-US" sz="1000" dirty="0">
                  <a:solidFill>
                    <a:srgbClr val="43FFC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Cloud</a:t>
              </a:r>
            </a:p>
          </p:txBody>
        </p: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E9465369-40C6-4F53-A7DD-B47F6300C840}"/>
                </a:ext>
              </a:extLst>
            </p:cNvPr>
            <p:cNvCxnSpPr>
              <a:cxnSpLocks/>
            </p:cNvCxnSpPr>
            <p:nvPr/>
          </p:nvCxnSpPr>
          <p:spPr>
            <a:xfrm>
              <a:off x="3555632" y="1230840"/>
              <a:ext cx="974795" cy="0"/>
            </a:xfrm>
            <a:prstGeom prst="line">
              <a:avLst/>
            </a:prstGeom>
            <a:ln w="9525">
              <a:solidFill>
                <a:srgbClr val="43FF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10AA237-2F81-493B-A158-C53026764BC0}"/>
                </a:ext>
              </a:extLst>
            </p:cNvPr>
            <p:cNvCxnSpPr>
              <a:cxnSpLocks/>
            </p:cNvCxnSpPr>
            <p:nvPr/>
          </p:nvCxnSpPr>
          <p:spPr>
            <a:xfrm>
              <a:off x="2109945" y="1230840"/>
              <a:ext cx="959215" cy="0"/>
            </a:xfrm>
            <a:prstGeom prst="line">
              <a:avLst/>
            </a:prstGeom>
            <a:ln w="9525">
              <a:solidFill>
                <a:srgbClr val="43FF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EDA5B835-073E-4EDF-910E-ADAEE1D4039C}"/>
                </a:ext>
              </a:extLst>
            </p:cNvPr>
            <p:cNvCxnSpPr>
              <a:cxnSpLocks/>
            </p:cNvCxnSpPr>
            <p:nvPr/>
          </p:nvCxnSpPr>
          <p:spPr>
            <a:xfrm>
              <a:off x="4666824" y="1228603"/>
              <a:ext cx="954723" cy="0"/>
            </a:xfrm>
            <a:prstGeom prst="line">
              <a:avLst/>
            </a:prstGeom>
            <a:ln w="9525">
              <a:solidFill>
                <a:srgbClr val="43FF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5" name="Graphic 224">
              <a:extLst>
                <a:ext uri="{FF2B5EF4-FFF2-40B4-BE49-F238E27FC236}">
                  <a16:creationId xmlns:a16="http://schemas.microsoft.com/office/drawing/2014/main" id="{BF526B90-43D8-46CC-B2E8-77B568535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2902878" y="2647792"/>
              <a:ext cx="209550" cy="209550"/>
            </a:xfrm>
            <a:prstGeom prst="rect">
              <a:avLst/>
            </a:prstGeom>
          </p:spPr>
        </p:pic>
        <p:pic>
          <p:nvPicPr>
            <p:cNvPr id="226" name="Graphic 225">
              <a:extLst>
                <a:ext uri="{FF2B5EF4-FFF2-40B4-BE49-F238E27FC236}">
                  <a16:creationId xmlns:a16="http://schemas.microsoft.com/office/drawing/2014/main" id="{1901C773-B3C4-4A8E-B211-C66FA42D3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>
              <a:extLst>
                <a:ext uri="{96DAC541-7B7A-43D3-8B79-37D633B846F1}">
                  <asvg:svgBlip xmlns:asvg="http://schemas.microsoft.com/office/drawing/2016/SVG/main" r:embed="rId69"/>
                </a:ext>
              </a:extLst>
            </a:blip>
            <a:stretch>
              <a:fillRect/>
            </a:stretch>
          </p:blipFill>
          <p:spPr>
            <a:xfrm>
              <a:off x="2887344" y="2314953"/>
              <a:ext cx="228600" cy="209550"/>
            </a:xfrm>
            <a:prstGeom prst="rect">
              <a:avLst/>
            </a:prstGeom>
          </p:spPr>
        </p:pic>
        <p:pic>
          <p:nvPicPr>
            <p:cNvPr id="227" name="Graphic 226">
              <a:extLst>
                <a:ext uri="{FF2B5EF4-FFF2-40B4-BE49-F238E27FC236}">
                  <a16:creationId xmlns:a16="http://schemas.microsoft.com/office/drawing/2014/main" id="{0BE42CD8-D3A4-4D5D-A360-4D904C6BB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0">
              <a:extLst>
                <a:ext uri="{96DAC541-7B7A-43D3-8B79-37D633B846F1}">
                  <asvg:svgBlip xmlns:asvg="http://schemas.microsoft.com/office/drawing/2016/SVG/main" r:embed="rId71"/>
                </a:ext>
              </a:extLst>
            </a:blip>
            <a:stretch>
              <a:fillRect/>
            </a:stretch>
          </p:blipFill>
          <p:spPr>
            <a:xfrm>
              <a:off x="2886114" y="3629246"/>
              <a:ext cx="226314" cy="226314"/>
            </a:xfrm>
            <a:prstGeom prst="rect">
              <a:avLst/>
            </a:prstGeom>
          </p:spPr>
        </p:pic>
        <p:pic>
          <p:nvPicPr>
            <p:cNvPr id="228" name="Graphic 227">
              <a:extLst>
                <a:ext uri="{FF2B5EF4-FFF2-40B4-BE49-F238E27FC236}">
                  <a16:creationId xmlns:a16="http://schemas.microsoft.com/office/drawing/2014/main" id="{DDE67169-F00B-4F1E-A50D-AB063F79D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2">
              <a:extLst>
                <a:ext uri="{96DAC541-7B7A-43D3-8B79-37D633B846F1}">
                  <asvg:svgBlip xmlns:asvg="http://schemas.microsoft.com/office/drawing/2016/SVG/main" r:embed="rId73"/>
                </a:ext>
              </a:extLst>
            </a:blip>
            <a:stretch>
              <a:fillRect/>
            </a:stretch>
          </p:blipFill>
          <p:spPr>
            <a:xfrm>
              <a:off x="2881015" y="3001363"/>
              <a:ext cx="228600" cy="228600"/>
            </a:xfrm>
            <a:prstGeom prst="rect">
              <a:avLst/>
            </a:prstGeom>
          </p:spPr>
        </p:pic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12FF7144-35FD-4D21-80C1-A834740E6014}"/>
                </a:ext>
              </a:extLst>
            </p:cNvPr>
            <p:cNvGrpSpPr/>
            <p:nvPr/>
          </p:nvGrpSpPr>
          <p:grpSpPr>
            <a:xfrm>
              <a:off x="2109945" y="1388693"/>
              <a:ext cx="1133767" cy="704737"/>
              <a:chOff x="5787297" y="1401833"/>
              <a:chExt cx="1133767" cy="704737"/>
            </a:xfrm>
          </p:grpSpPr>
          <p:pic>
            <p:nvPicPr>
              <p:cNvPr id="250" name="Graphic 249">
                <a:extLst>
                  <a:ext uri="{FF2B5EF4-FFF2-40B4-BE49-F238E27FC236}">
                    <a16:creationId xmlns:a16="http://schemas.microsoft.com/office/drawing/2014/main" id="{03603B34-F45D-4F35-892B-D73D6E2137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4">
                <a:extLst>
                  <a:ext uri="{96DAC541-7B7A-43D3-8B79-37D633B846F1}">
                    <asvg:svgBlip xmlns:asvg="http://schemas.microsoft.com/office/drawing/2016/SVG/main" r:embed="rId75"/>
                  </a:ext>
                </a:extLst>
              </a:blip>
              <a:stretch>
                <a:fillRect/>
              </a:stretch>
            </p:blipFill>
            <p:spPr>
              <a:xfrm>
                <a:off x="5787297" y="1401833"/>
                <a:ext cx="981352" cy="130848"/>
              </a:xfrm>
              <a:prstGeom prst="rect">
                <a:avLst/>
              </a:prstGeom>
            </p:spPr>
          </p:pic>
          <p:pic>
            <p:nvPicPr>
              <p:cNvPr id="251" name="Graphic 250">
                <a:extLst>
                  <a:ext uri="{FF2B5EF4-FFF2-40B4-BE49-F238E27FC236}">
                    <a16:creationId xmlns:a16="http://schemas.microsoft.com/office/drawing/2014/main" id="{2F8D8B3C-F186-41CA-BEB6-F7C285C13A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6">
                <a:extLst>
                  <a:ext uri="{96DAC541-7B7A-43D3-8B79-37D633B846F1}">
                    <asvg:svgBlip xmlns:asvg="http://schemas.microsoft.com/office/drawing/2016/SVG/main" r:embed="rId77"/>
                  </a:ext>
                </a:extLst>
              </a:blip>
              <a:stretch>
                <a:fillRect/>
              </a:stretch>
            </p:blipFill>
            <p:spPr>
              <a:xfrm>
                <a:off x="6242925" y="1928651"/>
                <a:ext cx="678139" cy="146266"/>
              </a:xfrm>
              <a:prstGeom prst="rect">
                <a:avLst/>
              </a:prstGeom>
            </p:spPr>
          </p:pic>
          <p:pic>
            <p:nvPicPr>
              <p:cNvPr id="252" name="Graphic 251">
                <a:extLst>
                  <a:ext uri="{FF2B5EF4-FFF2-40B4-BE49-F238E27FC236}">
                    <a16:creationId xmlns:a16="http://schemas.microsoft.com/office/drawing/2014/main" id="{9A8EE02B-75E3-49A4-80FB-8506A9B465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8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9"/>
                  </a:ext>
                </a:extLst>
              </a:blip>
              <a:stretch>
                <a:fillRect/>
              </a:stretch>
            </p:blipFill>
            <p:spPr>
              <a:xfrm>
                <a:off x="5806266" y="1936085"/>
                <a:ext cx="285088" cy="170485"/>
              </a:xfrm>
              <a:prstGeom prst="rect">
                <a:avLst/>
              </a:prstGeom>
            </p:spPr>
          </p:pic>
          <p:pic>
            <p:nvPicPr>
              <p:cNvPr id="253" name="Picture 252">
                <a:extLst>
                  <a:ext uri="{FF2B5EF4-FFF2-40B4-BE49-F238E27FC236}">
                    <a16:creationId xmlns:a16="http://schemas.microsoft.com/office/drawing/2014/main" id="{AEF8EE19-8426-49A6-9F4A-2B8AF528D3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0" cstate="print">
                <a:biLevel thresh="25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827301" y="1703332"/>
                <a:ext cx="883669" cy="89322"/>
              </a:xfrm>
              <a:prstGeom prst="rect">
                <a:avLst/>
              </a:prstGeom>
            </p:spPr>
          </p:pic>
        </p:grp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4F451042-3E4D-4F3E-AC01-7C9192CA5668}"/>
                </a:ext>
              </a:extLst>
            </p:cNvPr>
            <p:cNvCxnSpPr>
              <a:cxnSpLocks/>
            </p:cNvCxnSpPr>
            <p:nvPr/>
          </p:nvCxnSpPr>
          <p:spPr>
            <a:xfrm>
              <a:off x="5954491" y="1235646"/>
              <a:ext cx="974288" cy="0"/>
            </a:xfrm>
            <a:prstGeom prst="line">
              <a:avLst/>
            </a:prstGeom>
            <a:ln w="9525">
              <a:solidFill>
                <a:srgbClr val="43FF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02B936A4-2357-4381-A633-6F31EC8AB0EB}"/>
                </a:ext>
              </a:extLst>
            </p:cNvPr>
            <p:cNvGrpSpPr/>
            <p:nvPr/>
          </p:nvGrpSpPr>
          <p:grpSpPr>
            <a:xfrm>
              <a:off x="2117283" y="3967505"/>
              <a:ext cx="4813685" cy="843965"/>
              <a:chOff x="2117283" y="3967505"/>
              <a:chExt cx="4813685" cy="843965"/>
            </a:xfrm>
          </p:grpSpPr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85E61E46-3549-4697-81DE-23E726BF8A61}"/>
                  </a:ext>
                </a:extLst>
              </p:cNvPr>
              <p:cNvGrpSpPr/>
              <p:nvPr/>
            </p:nvGrpSpPr>
            <p:grpSpPr>
              <a:xfrm>
                <a:off x="5978296" y="3989018"/>
                <a:ext cx="853893" cy="701952"/>
                <a:chOff x="3447238" y="3989018"/>
                <a:chExt cx="853893" cy="701952"/>
              </a:xfrm>
            </p:grpSpPr>
            <p:pic>
              <p:nvPicPr>
                <p:cNvPr id="247" name="Graphic 246">
                  <a:extLst>
                    <a:ext uri="{FF2B5EF4-FFF2-40B4-BE49-F238E27FC236}">
                      <a16:creationId xmlns:a16="http://schemas.microsoft.com/office/drawing/2014/main" id="{2F1BB152-A049-45E5-B40F-F66611A6AC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1">
                  <a:extLst>
                    <a:ext uri="{96DAC541-7B7A-43D3-8B79-37D633B846F1}">
                      <asvg:svgBlip xmlns:asvg="http://schemas.microsoft.com/office/drawing/2016/SVG/main" r:embed="rId8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47238" y="3989018"/>
                  <a:ext cx="400041" cy="211133"/>
                </a:xfrm>
                <a:prstGeom prst="rect">
                  <a:avLst/>
                </a:prstGeom>
              </p:spPr>
            </p:pic>
            <p:pic>
              <p:nvPicPr>
                <p:cNvPr id="248" name="Graphic 247">
                  <a:extLst>
                    <a:ext uri="{FF2B5EF4-FFF2-40B4-BE49-F238E27FC236}">
                      <a16:creationId xmlns:a16="http://schemas.microsoft.com/office/drawing/2014/main" id="{696A95EE-ECC0-4BCA-9454-793059CFB8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3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8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78000" y="4580508"/>
                  <a:ext cx="630045" cy="110462"/>
                </a:xfrm>
                <a:prstGeom prst="rect">
                  <a:avLst/>
                </a:prstGeom>
              </p:spPr>
            </p:pic>
            <p:pic>
              <p:nvPicPr>
                <p:cNvPr id="249" name="Graphic 248">
                  <a:extLst>
                    <a:ext uri="{FF2B5EF4-FFF2-40B4-BE49-F238E27FC236}">
                      <a16:creationId xmlns:a16="http://schemas.microsoft.com/office/drawing/2014/main" id="{CB3A635C-6863-4191-9C11-B6930F8866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59178" y="4313278"/>
                  <a:ext cx="841953" cy="146730"/>
                </a:xfrm>
                <a:prstGeom prst="rect">
                  <a:avLst/>
                </a:prstGeom>
              </p:spPr>
            </p:pic>
          </p:grpSp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0A4B6A4C-4D34-4ED3-83DB-A61419DBCAE1}"/>
                  </a:ext>
                </a:extLst>
              </p:cNvPr>
              <p:cNvGrpSpPr/>
              <p:nvPr/>
            </p:nvGrpSpPr>
            <p:grpSpPr>
              <a:xfrm>
                <a:off x="4677764" y="3967505"/>
                <a:ext cx="985424" cy="747197"/>
                <a:chOff x="2132074" y="3967506"/>
                <a:chExt cx="985424" cy="747197"/>
              </a:xfrm>
            </p:grpSpPr>
            <p:pic>
              <p:nvPicPr>
                <p:cNvPr id="243" name="Graphic 242">
                  <a:extLst>
                    <a:ext uri="{FF2B5EF4-FFF2-40B4-BE49-F238E27FC236}">
                      <a16:creationId xmlns:a16="http://schemas.microsoft.com/office/drawing/2014/main" id="{EAEADDF6-71F1-40F8-ADFC-F99E6461EE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5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8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43698" y="4555712"/>
                  <a:ext cx="373800" cy="149418"/>
                </a:xfrm>
                <a:prstGeom prst="rect">
                  <a:avLst/>
                </a:prstGeom>
              </p:spPr>
            </p:pic>
            <p:pic>
              <p:nvPicPr>
                <p:cNvPr id="244" name="Graphic 243">
                  <a:extLst>
                    <a:ext uri="{FF2B5EF4-FFF2-40B4-BE49-F238E27FC236}">
                      <a16:creationId xmlns:a16="http://schemas.microsoft.com/office/drawing/2014/main" id="{E7D539ED-222C-4F20-A267-62C4A25EE1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7">
                  <a:extLst>
                    <a:ext uri="{96DAC541-7B7A-43D3-8B79-37D633B846F1}">
                      <asvg:svgBlip xmlns:asvg="http://schemas.microsoft.com/office/drawing/2016/SVG/main" r:embed="rId8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46319" y="3967506"/>
                  <a:ext cx="698591" cy="292823"/>
                </a:xfrm>
                <a:prstGeom prst="rect">
                  <a:avLst/>
                </a:prstGeom>
              </p:spPr>
            </p:pic>
            <p:pic>
              <p:nvPicPr>
                <p:cNvPr id="245" name="Graphic 244">
                  <a:extLst>
                    <a:ext uri="{FF2B5EF4-FFF2-40B4-BE49-F238E27FC236}">
                      <a16:creationId xmlns:a16="http://schemas.microsoft.com/office/drawing/2014/main" id="{17003F01-AE19-4C34-982E-E8BFB7CF97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9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9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50370" y="4356994"/>
                  <a:ext cx="694540" cy="84384"/>
                </a:xfrm>
                <a:prstGeom prst="rect">
                  <a:avLst/>
                </a:prstGeom>
              </p:spPr>
            </p:pic>
            <p:pic>
              <p:nvPicPr>
                <p:cNvPr id="246" name="Graphic 245">
                  <a:extLst>
                    <a:ext uri="{FF2B5EF4-FFF2-40B4-BE49-F238E27FC236}">
                      <a16:creationId xmlns:a16="http://schemas.microsoft.com/office/drawing/2014/main" id="{33347120-0651-4CD9-8B20-A143F3FA5C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1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9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32074" y="4565285"/>
                  <a:ext cx="448535" cy="149418"/>
                </a:xfrm>
                <a:prstGeom prst="rect">
                  <a:avLst/>
                </a:prstGeom>
              </p:spPr>
            </p:pic>
          </p:grpSp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29BCE972-3356-48CF-9EB4-A020F9B1C295}"/>
                  </a:ext>
                </a:extLst>
              </p:cNvPr>
              <p:cNvGrpSpPr/>
              <p:nvPr/>
            </p:nvGrpSpPr>
            <p:grpSpPr>
              <a:xfrm>
                <a:off x="2117283" y="4169234"/>
                <a:ext cx="892268" cy="442974"/>
                <a:chOff x="5979709" y="4169234"/>
                <a:chExt cx="892268" cy="442974"/>
              </a:xfrm>
            </p:grpSpPr>
            <p:sp>
              <p:nvSpPr>
                <p:cNvPr id="241" name="TextBox 240">
                  <a:extLst>
                    <a:ext uri="{FF2B5EF4-FFF2-40B4-BE49-F238E27FC236}">
                      <a16:creationId xmlns:a16="http://schemas.microsoft.com/office/drawing/2014/main" id="{2CAE25D2-31D8-4A16-A309-BFBD00F5EDEE}"/>
                    </a:ext>
                  </a:extLst>
                </p:cNvPr>
                <p:cNvSpPr txBox="1"/>
                <p:nvPr/>
              </p:nvSpPr>
              <p:spPr>
                <a:xfrm>
                  <a:off x="5979709" y="4404459"/>
                  <a:ext cx="892268" cy="207749"/>
                </a:xfrm>
                <a:prstGeom prst="rect">
                  <a:avLst/>
                </a:prstGeom>
              </p:spPr>
              <p:txBody>
                <a:bodyPr wrap="square" lIns="0" rIns="0" rtlCol="0" anchor="ctr">
                  <a:spAutoFit/>
                </a:bodyPr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7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Tahoma"/>
                      <a:ea typeface="+mn-ea"/>
                      <a:cs typeface="+mn-cs"/>
                    </a:rPr>
                    <a:t>Object Storage</a:t>
                  </a:r>
                </a:p>
              </p:txBody>
            </p:sp>
            <p:pic>
              <p:nvPicPr>
                <p:cNvPr id="242" name="Graphic 241">
                  <a:extLst>
                    <a:ext uri="{FF2B5EF4-FFF2-40B4-BE49-F238E27FC236}">
                      <a16:creationId xmlns:a16="http://schemas.microsoft.com/office/drawing/2014/main" id="{8CAEB54C-0EAD-44E4-9E39-C229D9E262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3">
                  <a:extLst>
                    <a:ext uri="{96DAC541-7B7A-43D3-8B79-37D633B846F1}">
                      <asvg:svgBlip xmlns:asvg="http://schemas.microsoft.com/office/drawing/2016/SVG/main" r:embed="rId9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46808" y="4169234"/>
                  <a:ext cx="333375" cy="200025"/>
                </a:xfrm>
                <a:prstGeom prst="rect">
                  <a:avLst/>
                </a:prstGeom>
              </p:spPr>
            </p:pic>
          </p:grp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377945CD-3079-4E12-9C73-4C28ADF454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3555" y="4811470"/>
                <a:ext cx="3497413" cy="0"/>
              </a:xfrm>
              <a:prstGeom prst="line">
                <a:avLst/>
              </a:prstGeom>
              <a:ln w="9525">
                <a:solidFill>
                  <a:srgbClr val="43FF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8A4E5A5A-4B33-4956-BBE8-C82D2F7CB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21326" y="4811470"/>
                <a:ext cx="974288" cy="0"/>
              </a:xfrm>
              <a:prstGeom prst="line">
                <a:avLst/>
              </a:prstGeom>
              <a:ln w="9525">
                <a:solidFill>
                  <a:srgbClr val="43FF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94B85BA1-8B0F-4C8D-BFB6-9A36E6F4CBFC}"/>
                  </a:ext>
                </a:extLst>
              </p:cNvPr>
              <p:cNvGrpSpPr/>
              <p:nvPr/>
            </p:nvGrpSpPr>
            <p:grpSpPr>
              <a:xfrm>
                <a:off x="3569581" y="4013554"/>
                <a:ext cx="639725" cy="689504"/>
                <a:chOff x="4674174" y="4013555"/>
                <a:chExt cx="639725" cy="689504"/>
              </a:xfrm>
            </p:grpSpPr>
            <p:pic>
              <p:nvPicPr>
                <p:cNvPr id="238" name="Graphic 237">
                  <a:extLst>
                    <a:ext uri="{FF2B5EF4-FFF2-40B4-BE49-F238E27FC236}">
                      <a16:creationId xmlns:a16="http://schemas.microsoft.com/office/drawing/2014/main" id="{4FE3903E-F8E7-4CAF-AD7A-74CBEFF5F0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74174" y="4013555"/>
                  <a:ext cx="639725" cy="167445"/>
                </a:xfrm>
                <a:prstGeom prst="rect">
                  <a:avLst/>
                </a:prstGeom>
              </p:spPr>
            </p:pic>
            <p:pic>
              <p:nvPicPr>
                <p:cNvPr id="239" name="Graphic 238">
                  <a:extLst>
                    <a:ext uri="{FF2B5EF4-FFF2-40B4-BE49-F238E27FC236}">
                      <a16:creationId xmlns:a16="http://schemas.microsoft.com/office/drawing/2014/main" id="{68DB2E27-B2E1-4FA0-862D-B95459075D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5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9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76890" y="4579877"/>
                  <a:ext cx="615911" cy="123182"/>
                </a:xfrm>
                <a:prstGeom prst="rect">
                  <a:avLst/>
                </a:prstGeom>
              </p:spPr>
            </p:pic>
            <p:pic>
              <p:nvPicPr>
                <p:cNvPr id="240" name="Graphic 239">
                  <a:extLst>
                    <a:ext uri="{FF2B5EF4-FFF2-40B4-BE49-F238E27FC236}">
                      <a16:creationId xmlns:a16="http://schemas.microsoft.com/office/drawing/2014/main" id="{49D431CB-F10A-44C7-94B7-6B48675296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7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9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81916" y="4269854"/>
                  <a:ext cx="448535" cy="21917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45226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22"/>
          <p:cNvSpPr txBox="1">
            <a:spLocks noGrp="1"/>
          </p:cNvSpPr>
          <p:nvPr>
            <p:ph type="title"/>
          </p:nvPr>
        </p:nvSpPr>
        <p:spPr>
          <a:xfrm>
            <a:off x="359999" y="171451"/>
            <a:ext cx="8425225" cy="60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r>
              <a:rPr lang="en-US" altLang="ko-KR" dirty="0"/>
              <a:t>Kubernetes </a:t>
            </a:r>
            <a:r>
              <a:rPr lang="ko-KR" altLang="en-US" dirty="0"/>
              <a:t>용 </a:t>
            </a:r>
            <a:r>
              <a:rPr lang="en-US" altLang="ko-KR" dirty="0"/>
              <a:t>EDM</a:t>
            </a:r>
            <a:r>
              <a:rPr lang="ko-KR" altLang="en-US" dirty="0"/>
              <a:t>을 참고하세요</a:t>
            </a:r>
            <a:endParaRPr dirty="0"/>
          </a:p>
        </p:txBody>
      </p:sp>
      <p:sp>
        <p:nvSpPr>
          <p:cNvPr id="1319" name="Google Shape;1319;p22"/>
          <p:cNvSpPr txBox="1"/>
          <p:nvPr/>
        </p:nvSpPr>
        <p:spPr>
          <a:xfrm>
            <a:off x="1129573" y="1242586"/>
            <a:ext cx="4921234" cy="2585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Information</a:t>
            </a:r>
            <a:endParaRPr lang="en-US" sz="3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14350" lvl="1" indent="-171450">
              <a:buClr>
                <a:schemeClr val="dk2"/>
              </a:buClr>
              <a:buSzPts val="2400"/>
              <a:buFont typeface="Arial"/>
              <a:buChar char="•"/>
            </a:pPr>
            <a:r>
              <a:rPr lang="en-US" sz="1200" u="sng" dirty="0">
                <a:solidFill>
                  <a:srgbClr val="93EB2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E-book - 7 Critical Reasons for Kubernetes</a:t>
            </a:r>
            <a:endParaRPr lang="en-US" sz="1200" dirty="0">
              <a:solidFill>
                <a:srgbClr val="93EB2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"/>
            </a:endParaRPr>
          </a:p>
          <a:p>
            <a:pPr marL="514350" lvl="1" indent="-171450">
              <a:buClr>
                <a:schemeClr val="dk2"/>
              </a:buClr>
              <a:buSzPts val="2400"/>
              <a:buFont typeface="Arial"/>
              <a:buChar char="•"/>
            </a:pPr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Additional Resources – </a:t>
            </a:r>
            <a:r>
              <a:rPr lang="en-US" sz="1200" u="sng" dirty="0">
                <a:solidFill>
                  <a:srgbClr val="93EB2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www.kasten.io/resources</a:t>
            </a:r>
            <a:endParaRPr sz="1200" dirty="0">
              <a:solidFill>
                <a:srgbClr val="93EB2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"/>
            </a:endParaRPr>
          </a:p>
          <a:p>
            <a:pPr marL="514350" lvl="1" indent="-171450">
              <a:buClr>
                <a:schemeClr val="dk2"/>
              </a:buClr>
              <a:buSzPts val="2400"/>
              <a:buFont typeface="Arial"/>
              <a:buChar char="•"/>
            </a:pPr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Weekly Demo:  </a:t>
            </a:r>
            <a:r>
              <a:rPr lang="en-US" sz="1200" u="sng" dirty="0">
                <a:solidFill>
                  <a:srgbClr val="93EB2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https://us02web.zoom.us/s/85354560054</a:t>
            </a:r>
            <a:endParaRPr sz="1200" dirty="0">
              <a:solidFill>
                <a:srgbClr val="93EB2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"/>
            </a:endParaRPr>
          </a:p>
          <a:p>
            <a:pPr marL="342900" lvl="1"/>
            <a:endParaRPr sz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"/>
            </a:endParaRPr>
          </a:p>
          <a:p>
            <a:pPr>
              <a:spcAft>
                <a:spcPts val="600"/>
              </a:spcAft>
            </a:pP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Engage</a:t>
            </a:r>
            <a:endParaRPr sz="3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lvl="1"/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Schedule a Demo with your Account Team</a:t>
            </a:r>
            <a:endParaRPr sz="3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lvl="1"/>
            <a:endParaRPr sz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"/>
            </a:endParaRPr>
          </a:p>
          <a:p>
            <a:pPr marL="342900" lvl="1"/>
            <a:endParaRPr sz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"/>
            </a:endParaRPr>
          </a:p>
          <a:p>
            <a:pPr>
              <a:spcAft>
                <a:spcPts val="600"/>
              </a:spcAft>
            </a:pP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Deploy</a:t>
            </a:r>
            <a:endParaRPr sz="3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lvl="1"/>
            <a:r>
              <a:rPr lang="en-US" sz="1200" u="sng" dirty="0">
                <a:solidFill>
                  <a:srgbClr val="93EB2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Test Pilot Kasten for Free</a:t>
            </a:r>
            <a:endParaRPr sz="1200" dirty="0">
              <a:solidFill>
                <a:srgbClr val="93EB2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FCB7050-CA88-4FC8-921E-98896EC5CA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9999" y="1152525"/>
            <a:ext cx="533400" cy="5334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7B2A9B3-791E-45BC-A371-520A1BD65E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9524" y="2330449"/>
            <a:ext cx="533400" cy="409575"/>
          </a:xfrm>
          <a:prstGeom prst="rect">
            <a:avLst/>
          </a:prstGeom>
        </p:spPr>
      </p:pic>
      <p:grpSp>
        <p:nvGrpSpPr>
          <p:cNvPr id="5" name="Graphic 3">
            <a:extLst>
              <a:ext uri="{FF2B5EF4-FFF2-40B4-BE49-F238E27FC236}">
                <a16:creationId xmlns:a16="http://schemas.microsoft.com/office/drawing/2014/main" id="{01656D50-8328-44CD-899E-17560CA25424}"/>
              </a:ext>
            </a:extLst>
          </p:cNvPr>
          <p:cNvGrpSpPr/>
          <p:nvPr/>
        </p:nvGrpSpPr>
        <p:grpSpPr>
          <a:xfrm>
            <a:off x="369524" y="3170235"/>
            <a:ext cx="504825" cy="421957"/>
            <a:chOff x="369524" y="3170235"/>
            <a:chExt cx="504825" cy="421957"/>
          </a:xfrm>
          <a:solidFill>
            <a:schemeClr val="accent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9E594AE-F567-4764-A2F3-7FAF63536F60}"/>
                </a:ext>
              </a:extLst>
            </p:cNvPr>
            <p:cNvSpPr/>
            <p:nvPr/>
          </p:nvSpPr>
          <p:spPr>
            <a:xfrm>
              <a:off x="369524" y="317023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99667D6-2525-44DF-9C5C-9736A49D0B18}"/>
                </a:ext>
              </a:extLst>
            </p:cNvPr>
            <p:cNvSpPr/>
            <p:nvPr/>
          </p:nvSpPr>
          <p:spPr>
            <a:xfrm>
              <a:off x="369524" y="317023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F1F3782-C9EE-4049-A3D2-F4AAFD4359F3}"/>
                </a:ext>
              </a:extLst>
            </p:cNvPr>
            <p:cNvSpPr/>
            <p:nvPr/>
          </p:nvSpPr>
          <p:spPr>
            <a:xfrm>
              <a:off x="369524" y="317023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C1E632C-3542-4748-AD8A-BD2170B70043}"/>
                </a:ext>
              </a:extLst>
            </p:cNvPr>
            <p:cNvSpPr/>
            <p:nvPr/>
          </p:nvSpPr>
          <p:spPr>
            <a:xfrm>
              <a:off x="369524" y="317023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10" name="Graphic 3">
              <a:extLst>
                <a:ext uri="{FF2B5EF4-FFF2-40B4-BE49-F238E27FC236}">
                  <a16:creationId xmlns:a16="http://schemas.microsoft.com/office/drawing/2014/main" id="{01656D50-8328-44CD-899E-17560CA25424}"/>
                </a:ext>
              </a:extLst>
            </p:cNvPr>
            <p:cNvGrpSpPr/>
            <p:nvPr/>
          </p:nvGrpSpPr>
          <p:grpSpPr>
            <a:xfrm>
              <a:off x="379049" y="3179760"/>
              <a:ext cx="495300" cy="412432"/>
              <a:chOff x="379049" y="3179760"/>
              <a:chExt cx="495300" cy="412432"/>
            </a:xfrm>
            <a:solidFill>
              <a:schemeClr val="accent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80EB091-9CBD-48CE-A23F-23CA6E977B17}"/>
                  </a:ext>
                </a:extLst>
              </p:cNvPr>
              <p:cNvSpPr/>
              <p:nvPr/>
            </p:nvSpPr>
            <p:spPr>
              <a:xfrm>
                <a:off x="379049" y="3179760"/>
                <a:ext cx="495300" cy="412432"/>
              </a:xfrm>
              <a:custGeom>
                <a:avLst/>
                <a:gdLst>
                  <a:gd name="connsiteX0" fmla="*/ 495300 w 495300"/>
                  <a:gd name="connsiteY0" fmla="*/ 52388 h 412432"/>
                  <a:gd name="connsiteX1" fmla="*/ 442913 w 495300"/>
                  <a:gd name="connsiteY1" fmla="*/ 0 h 412432"/>
                  <a:gd name="connsiteX2" fmla="*/ 45720 w 495300"/>
                  <a:gd name="connsiteY2" fmla="*/ 0 h 412432"/>
                  <a:gd name="connsiteX3" fmla="*/ 0 w 495300"/>
                  <a:gd name="connsiteY3" fmla="*/ 45720 h 412432"/>
                  <a:gd name="connsiteX4" fmla="*/ 0 w 495300"/>
                  <a:gd name="connsiteY4" fmla="*/ 366713 h 412432"/>
                  <a:gd name="connsiteX5" fmla="*/ 45720 w 495300"/>
                  <a:gd name="connsiteY5" fmla="*/ 412433 h 412432"/>
                  <a:gd name="connsiteX6" fmla="*/ 314325 w 495300"/>
                  <a:gd name="connsiteY6" fmla="*/ 412433 h 412432"/>
                  <a:gd name="connsiteX7" fmla="*/ 449580 w 495300"/>
                  <a:gd name="connsiteY7" fmla="*/ 412433 h 412432"/>
                  <a:gd name="connsiteX8" fmla="*/ 495300 w 495300"/>
                  <a:gd name="connsiteY8" fmla="*/ 366713 h 412432"/>
                  <a:gd name="connsiteX9" fmla="*/ 495300 w 495300"/>
                  <a:gd name="connsiteY9" fmla="*/ 52388 h 412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95300" h="412432">
                    <a:moveTo>
                      <a:pt x="495300" y="52388"/>
                    </a:moveTo>
                    <a:cubicBezTo>
                      <a:pt x="495300" y="23813"/>
                      <a:pt x="471488" y="0"/>
                      <a:pt x="442913" y="0"/>
                    </a:cubicBezTo>
                    <a:lnTo>
                      <a:pt x="45720" y="0"/>
                    </a:lnTo>
                    <a:cubicBezTo>
                      <a:pt x="20955" y="0"/>
                      <a:pt x="0" y="20955"/>
                      <a:pt x="0" y="45720"/>
                    </a:cubicBezTo>
                    <a:lnTo>
                      <a:pt x="0" y="366713"/>
                    </a:lnTo>
                    <a:cubicBezTo>
                      <a:pt x="0" y="392430"/>
                      <a:pt x="20955" y="412433"/>
                      <a:pt x="45720" y="412433"/>
                    </a:cubicBezTo>
                    <a:lnTo>
                      <a:pt x="314325" y="412433"/>
                    </a:lnTo>
                    <a:lnTo>
                      <a:pt x="449580" y="412433"/>
                    </a:lnTo>
                    <a:cubicBezTo>
                      <a:pt x="475298" y="412433"/>
                      <a:pt x="495300" y="391478"/>
                      <a:pt x="495300" y="366713"/>
                    </a:cubicBezTo>
                    <a:lnTo>
                      <a:pt x="495300" y="52388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65A968C-2CCA-438D-BA8F-FD9216838F93}"/>
                  </a:ext>
                </a:extLst>
              </p:cNvPr>
              <p:cNvSpPr/>
              <p:nvPr/>
            </p:nvSpPr>
            <p:spPr>
              <a:xfrm>
                <a:off x="379049" y="3179760"/>
                <a:ext cx="52387" cy="267652"/>
              </a:xfrm>
              <a:custGeom>
                <a:avLst/>
                <a:gdLst>
                  <a:gd name="connsiteX0" fmla="*/ 52388 w 52387"/>
                  <a:gd name="connsiteY0" fmla="*/ 0 h 267652"/>
                  <a:gd name="connsiteX1" fmla="*/ 0 w 52387"/>
                  <a:gd name="connsiteY1" fmla="*/ 52388 h 267652"/>
                  <a:gd name="connsiteX2" fmla="*/ 0 w 52387"/>
                  <a:gd name="connsiteY2" fmla="*/ 267653 h 267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387" h="267652">
                    <a:moveTo>
                      <a:pt x="52388" y="0"/>
                    </a:moveTo>
                    <a:cubicBezTo>
                      <a:pt x="23813" y="0"/>
                      <a:pt x="0" y="23813"/>
                      <a:pt x="0" y="52388"/>
                    </a:cubicBezTo>
                    <a:lnTo>
                      <a:pt x="0" y="267653"/>
                    </a:ln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F8AA0F5-17C9-47F9-BE8C-8785FE000776}"/>
                  </a:ext>
                </a:extLst>
              </p:cNvPr>
              <p:cNvSpPr/>
              <p:nvPr/>
            </p:nvSpPr>
            <p:spPr>
              <a:xfrm>
                <a:off x="379049" y="3272152"/>
                <a:ext cx="495300" cy="9525"/>
              </a:xfrm>
              <a:custGeom>
                <a:avLst/>
                <a:gdLst>
                  <a:gd name="connsiteX0" fmla="*/ 0 w 495300"/>
                  <a:gd name="connsiteY0" fmla="*/ 0 h 9525"/>
                  <a:gd name="connsiteX1" fmla="*/ 495300 w 495300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95300" h="9525">
                    <a:moveTo>
                      <a:pt x="0" y="0"/>
                    </a:moveTo>
                    <a:lnTo>
                      <a:pt x="495300" y="0"/>
                    </a:lnTo>
                  </a:path>
                </a:pathLst>
              </a:custGeom>
              <a:ln w="190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3FF6D938-5311-468C-B4BE-8F54A8082CD9}"/>
                  </a:ext>
                </a:extLst>
              </p:cNvPr>
              <p:cNvSpPr/>
              <p:nvPr/>
            </p:nvSpPr>
            <p:spPr>
              <a:xfrm>
                <a:off x="433341" y="3215955"/>
                <a:ext cx="26760" cy="26669"/>
              </a:xfrm>
              <a:custGeom>
                <a:avLst/>
                <a:gdLst>
                  <a:gd name="connsiteX0" fmla="*/ 13335 w 26760"/>
                  <a:gd name="connsiteY0" fmla="*/ 26670 h 26669"/>
                  <a:gd name="connsiteX1" fmla="*/ 13335 w 26760"/>
                  <a:gd name="connsiteY1" fmla="*/ 26670 h 26669"/>
                  <a:gd name="connsiteX2" fmla="*/ 0 w 26760"/>
                  <a:gd name="connsiteY2" fmla="*/ 13335 h 26669"/>
                  <a:gd name="connsiteX3" fmla="*/ 0 w 26760"/>
                  <a:gd name="connsiteY3" fmla="*/ 13335 h 26669"/>
                  <a:gd name="connsiteX4" fmla="*/ 13335 w 26760"/>
                  <a:gd name="connsiteY4" fmla="*/ 0 h 26669"/>
                  <a:gd name="connsiteX5" fmla="*/ 13335 w 26760"/>
                  <a:gd name="connsiteY5" fmla="*/ 0 h 26669"/>
                  <a:gd name="connsiteX6" fmla="*/ 26670 w 26760"/>
                  <a:gd name="connsiteY6" fmla="*/ 13335 h 26669"/>
                  <a:gd name="connsiteX7" fmla="*/ 26670 w 26760"/>
                  <a:gd name="connsiteY7" fmla="*/ 13335 h 26669"/>
                  <a:gd name="connsiteX8" fmla="*/ 13335 w 26760"/>
                  <a:gd name="connsiteY8" fmla="*/ 26670 h 26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760" h="26669">
                    <a:moveTo>
                      <a:pt x="13335" y="26670"/>
                    </a:moveTo>
                    <a:lnTo>
                      <a:pt x="13335" y="26670"/>
                    </a:lnTo>
                    <a:cubicBezTo>
                      <a:pt x="5715" y="26670"/>
                      <a:pt x="0" y="20955"/>
                      <a:pt x="0" y="13335"/>
                    </a:cubicBezTo>
                    <a:lnTo>
                      <a:pt x="0" y="13335"/>
                    </a:lnTo>
                    <a:cubicBezTo>
                      <a:pt x="0" y="5715"/>
                      <a:pt x="6668" y="0"/>
                      <a:pt x="13335" y="0"/>
                    </a:cubicBezTo>
                    <a:lnTo>
                      <a:pt x="13335" y="0"/>
                    </a:lnTo>
                    <a:cubicBezTo>
                      <a:pt x="20955" y="0"/>
                      <a:pt x="26670" y="6667"/>
                      <a:pt x="26670" y="13335"/>
                    </a:cubicBezTo>
                    <a:lnTo>
                      <a:pt x="26670" y="13335"/>
                    </a:lnTo>
                    <a:cubicBezTo>
                      <a:pt x="27623" y="20955"/>
                      <a:pt x="20955" y="26670"/>
                      <a:pt x="13335" y="2667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91522FC-FC3B-4468-B889-4F6E0C3CDADD}"/>
                  </a:ext>
                </a:extLst>
              </p:cNvPr>
              <p:cNvSpPr/>
              <p:nvPr/>
            </p:nvSpPr>
            <p:spPr>
              <a:xfrm>
                <a:off x="483824" y="3215955"/>
                <a:ext cx="26760" cy="26669"/>
              </a:xfrm>
              <a:custGeom>
                <a:avLst/>
                <a:gdLst>
                  <a:gd name="connsiteX0" fmla="*/ 13335 w 26760"/>
                  <a:gd name="connsiteY0" fmla="*/ 26670 h 26669"/>
                  <a:gd name="connsiteX1" fmla="*/ 13335 w 26760"/>
                  <a:gd name="connsiteY1" fmla="*/ 26670 h 26669"/>
                  <a:gd name="connsiteX2" fmla="*/ 0 w 26760"/>
                  <a:gd name="connsiteY2" fmla="*/ 13335 h 26669"/>
                  <a:gd name="connsiteX3" fmla="*/ 0 w 26760"/>
                  <a:gd name="connsiteY3" fmla="*/ 13335 h 26669"/>
                  <a:gd name="connsiteX4" fmla="*/ 13335 w 26760"/>
                  <a:gd name="connsiteY4" fmla="*/ 0 h 26669"/>
                  <a:gd name="connsiteX5" fmla="*/ 13335 w 26760"/>
                  <a:gd name="connsiteY5" fmla="*/ 0 h 26669"/>
                  <a:gd name="connsiteX6" fmla="*/ 26670 w 26760"/>
                  <a:gd name="connsiteY6" fmla="*/ 13335 h 26669"/>
                  <a:gd name="connsiteX7" fmla="*/ 26670 w 26760"/>
                  <a:gd name="connsiteY7" fmla="*/ 13335 h 26669"/>
                  <a:gd name="connsiteX8" fmla="*/ 13335 w 26760"/>
                  <a:gd name="connsiteY8" fmla="*/ 26670 h 26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760" h="26669">
                    <a:moveTo>
                      <a:pt x="13335" y="26670"/>
                    </a:moveTo>
                    <a:lnTo>
                      <a:pt x="13335" y="26670"/>
                    </a:lnTo>
                    <a:cubicBezTo>
                      <a:pt x="5715" y="26670"/>
                      <a:pt x="0" y="20955"/>
                      <a:pt x="0" y="13335"/>
                    </a:cubicBezTo>
                    <a:lnTo>
                      <a:pt x="0" y="13335"/>
                    </a:lnTo>
                    <a:cubicBezTo>
                      <a:pt x="0" y="5715"/>
                      <a:pt x="6667" y="0"/>
                      <a:pt x="13335" y="0"/>
                    </a:cubicBezTo>
                    <a:lnTo>
                      <a:pt x="13335" y="0"/>
                    </a:lnTo>
                    <a:cubicBezTo>
                      <a:pt x="20955" y="0"/>
                      <a:pt x="26670" y="6667"/>
                      <a:pt x="26670" y="13335"/>
                    </a:cubicBezTo>
                    <a:lnTo>
                      <a:pt x="26670" y="13335"/>
                    </a:lnTo>
                    <a:cubicBezTo>
                      <a:pt x="27622" y="20955"/>
                      <a:pt x="20955" y="26670"/>
                      <a:pt x="13335" y="2667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1D344890-8440-46F7-B0FA-27A87FE299D5}"/>
                  </a:ext>
                </a:extLst>
              </p:cNvPr>
              <p:cNvSpPr/>
              <p:nvPr/>
            </p:nvSpPr>
            <p:spPr>
              <a:xfrm>
                <a:off x="534306" y="3215955"/>
                <a:ext cx="26761" cy="26669"/>
              </a:xfrm>
              <a:custGeom>
                <a:avLst/>
                <a:gdLst>
                  <a:gd name="connsiteX0" fmla="*/ 13335 w 26761"/>
                  <a:gd name="connsiteY0" fmla="*/ 26670 h 26669"/>
                  <a:gd name="connsiteX1" fmla="*/ 13335 w 26761"/>
                  <a:gd name="connsiteY1" fmla="*/ 26670 h 26669"/>
                  <a:gd name="connsiteX2" fmla="*/ 0 w 26761"/>
                  <a:gd name="connsiteY2" fmla="*/ 13335 h 26669"/>
                  <a:gd name="connsiteX3" fmla="*/ 0 w 26761"/>
                  <a:gd name="connsiteY3" fmla="*/ 13335 h 26669"/>
                  <a:gd name="connsiteX4" fmla="*/ 13335 w 26761"/>
                  <a:gd name="connsiteY4" fmla="*/ 0 h 26669"/>
                  <a:gd name="connsiteX5" fmla="*/ 13335 w 26761"/>
                  <a:gd name="connsiteY5" fmla="*/ 0 h 26669"/>
                  <a:gd name="connsiteX6" fmla="*/ 26670 w 26761"/>
                  <a:gd name="connsiteY6" fmla="*/ 13335 h 26669"/>
                  <a:gd name="connsiteX7" fmla="*/ 26670 w 26761"/>
                  <a:gd name="connsiteY7" fmla="*/ 13335 h 26669"/>
                  <a:gd name="connsiteX8" fmla="*/ 13335 w 26761"/>
                  <a:gd name="connsiteY8" fmla="*/ 26670 h 26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761" h="26669">
                    <a:moveTo>
                      <a:pt x="13335" y="26670"/>
                    </a:moveTo>
                    <a:lnTo>
                      <a:pt x="13335" y="26670"/>
                    </a:lnTo>
                    <a:cubicBezTo>
                      <a:pt x="5715" y="26670"/>
                      <a:pt x="0" y="20003"/>
                      <a:pt x="0" y="13335"/>
                    </a:cubicBezTo>
                    <a:lnTo>
                      <a:pt x="0" y="13335"/>
                    </a:lnTo>
                    <a:cubicBezTo>
                      <a:pt x="0" y="5715"/>
                      <a:pt x="6668" y="0"/>
                      <a:pt x="13335" y="0"/>
                    </a:cubicBezTo>
                    <a:lnTo>
                      <a:pt x="13335" y="0"/>
                    </a:lnTo>
                    <a:cubicBezTo>
                      <a:pt x="20955" y="0"/>
                      <a:pt x="26670" y="6667"/>
                      <a:pt x="26670" y="13335"/>
                    </a:cubicBezTo>
                    <a:lnTo>
                      <a:pt x="26670" y="13335"/>
                    </a:lnTo>
                    <a:cubicBezTo>
                      <a:pt x="27623" y="20955"/>
                      <a:pt x="20955" y="26670"/>
                      <a:pt x="13335" y="2667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14C1997-9896-4FFC-B1D6-5C9043DA3430}"/>
                </a:ext>
              </a:extLst>
            </p:cNvPr>
            <p:cNvSpPr/>
            <p:nvPr/>
          </p:nvSpPr>
          <p:spPr>
            <a:xfrm>
              <a:off x="536211" y="3344542"/>
              <a:ext cx="180975" cy="180974"/>
            </a:xfrm>
            <a:custGeom>
              <a:avLst/>
              <a:gdLst>
                <a:gd name="connsiteX0" fmla="*/ 180975 w 180975"/>
                <a:gd name="connsiteY0" fmla="*/ 90487 h 180974"/>
                <a:gd name="connsiteX1" fmla="*/ 90488 w 180975"/>
                <a:gd name="connsiteY1" fmla="*/ 180975 h 180974"/>
                <a:gd name="connsiteX2" fmla="*/ 0 w 180975"/>
                <a:gd name="connsiteY2" fmla="*/ 90487 h 180974"/>
                <a:gd name="connsiteX3" fmla="*/ 90488 w 180975"/>
                <a:gd name="connsiteY3" fmla="*/ 0 h 180974"/>
                <a:gd name="connsiteX4" fmla="*/ 180975 w 180975"/>
                <a:gd name="connsiteY4" fmla="*/ 90487 h 18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975" h="180974">
                  <a:moveTo>
                    <a:pt x="180975" y="90487"/>
                  </a:moveTo>
                  <a:cubicBezTo>
                    <a:pt x="180975" y="140462"/>
                    <a:pt x="140462" y="180975"/>
                    <a:pt x="90488" y="180975"/>
                  </a:cubicBezTo>
                  <a:cubicBezTo>
                    <a:pt x="40513" y="180975"/>
                    <a:pt x="0" y="140462"/>
                    <a:pt x="0" y="90487"/>
                  </a:cubicBezTo>
                  <a:cubicBezTo>
                    <a:pt x="0" y="40513"/>
                    <a:pt x="40513" y="0"/>
                    <a:pt x="90488" y="0"/>
                  </a:cubicBezTo>
                  <a:cubicBezTo>
                    <a:pt x="140462" y="0"/>
                    <a:pt x="180975" y="40513"/>
                    <a:pt x="180975" y="90487"/>
                  </a:cubicBezTo>
                  <a:close/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F77FA99-3D41-43DF-9FDC-C1F9B6239A23}"/>
                </a:ext>
              </a:extLst>
            </p:cNvPr>
            <p:cNvSpPr/>
            <p:nvPr/>
          </p:nvSpPr>
          <p:spPr>
            <a:xfrm>
              <a:off x="589551" y="3410265"/>
              <a:ext cx="74294" cy="49529"/>
            </a:xfrm>
            <a:custGeom>
              <a:avLst/>
              <a:gdLst>
                <a:gd name="connsiteX0" fmla="*/ 0 w 74294"/>
                <a:gd name="connsiteY0" fmla="*/ 20955 h 49529"/>
                <a:gd name="connsiteX1" fmla="*/ 24765 w 74294"/>
                <a:gd name="connsiteY1" fmla="*/ 49530 h 49529"/>
                <a:gd name="connsiteX2" fmla="*/ 74295 w 74294"/>
                <a:gd name="connsiteY2" fmla="*/ 0 h 4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294" h="49529">
                  <a:moveTo>
                    <a:pt x="0" y="20955"/>
                  </a:moveTo>
                  <a:lnTo>
                    <a:pt x="24765" y="49530"/>
                  </a:lnTo>
                  <a:lnTo>
                    <a:pt x="74295" y="0"/>
                  </a:ln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pic>
        <p:nvPicPr>
          <p:cNvPr id="20" name="Picture 2" descr="Veeam-Kasten-logos">
            <a:extLst>
              <a:ext uri="{FF2B5EF4-FFF2-40B4-BE49-F238E27FC236}">
                <a16:creationId xmlns:a16="http://schemas.microsoft.com/office/drawing/2014/main" id="{1189EE61-FCD8-BC41-8735-38C7FAA48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331" y="1752601"/>
            <a:ext cx="1840728" cy="18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D8E886-371A-4A25-B081-59E54A59B0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ln w="44450"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71802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24"/>
          <p:cNvSpPr txBox="1"/>
          <p:nvPr/>
        </p:nvSpPr>
        <p:spPr>
          <a:xfrm>
            <a:off x="5566593" y="445570"/>
            <a:ext cx="3414240" cy="66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r>
              <a:rPr lang="ko-KR" altLang="en-US" sz="2000" dirty="0">
                <a:solidFill>
                  <a:schemeClr val="lt1"/>
                </a:solidFill>
                <a:latin typeface="+mj-lt"/>
                <a:ea typeface="Roboto Condensed"/>
                <a:cs typeface="Roboto Condensed"/>
                <a:sym typeface="Roboto Condensed"/>
              </a:rPr>
              <a:t>다중 클라우드</a:t>
            </a:r>
            <a:endParaRPr lang="en-US" sz="2000" dirty="0">
              <a:latin typeface="+mj-lt"/>
            </a:endParaRPr>
          </a:p>
          <a:p>
            <a:r>
              <a:rPr lang="ko-KR" altLang="en-US" sz="2000" dirty="0" err="1">
                <a:solidFill>
                  <a:schemeClr val="lt1"/>
                </a:solidFill>
                <a:latin typeface="+mj-lt"/>
                <a:ea typeface="Roboto Condensed"/>
                <a:cs typeface="Roboto Condensed"/>
                <a:sym typeface="Roboto Condensed"/>
              </a:rPr>
              <a:t>온프레미스</a:t>
            </a:r>
            <a:r>
              <a:rPr lang="ko-KR" altLang="en-US" sz="2000" dirty="0">
                <a:solidFill>
                  <a:schemeClr val="lt1"/>
                </a:solidFill>
                <a:latin typeface="+mj-lt"/>
                <a:ea typeface="Roboto Condensed"/>
                <a:cs typeface="Roboto Condensed"/>
                <a:sym typeface="Roboto Condensed"/>
              </a:rPr>
              <a:t> 와</a:t>
            </a:r>
            <a:r>
              <a:rPr lang="en-US" altLang="ko-KR" sz="2000" dirty="0">
                <a:solidFill>
                  <a:schemeClr val="lt1"/>
                </a:solidFill>
                <a:latin typeface="+mj-lt"/>
                <a:ea typeface="Roboto Condensed"/>
                <a:cs typeface="Roboto Condensed"/>
                <a:sym typeface="Roboto Condensed"/>
              </a:rPr>
              <a:t>/</a:t>
            </a:r>
            <a:r>
              <a:rPr lang="ko-KR" altLang="en-US" sz="2000" dirty="0">
                <a:solidFill>
                  <a:schemeClr val="lt1"/>
                </a:solidFill>
                <a:latin typeface="+mj-lt"/>
                <a:ea typeface="Roboto Condensed"/>
                <a:cs typeface="Roboto Condensed"/>
                <a:sym typeface="Roboto Condensed"/>
              </a:rPr>
              <a:t>또는 클라우드</a:t>
            </a:r>
            <a:endParaRPr lang="en-US" sz="2000" dirty="0">
              <a:solidFill>
                <a:schemeClr val="lt1"/>
              </a:solidFill>
              <a:latin typeface="+mj-lt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59" name="Google Shape;1359;p24"/>
          <p:cNvSpPr txBox="1"/>
          <p:nvPr/>
        </p:nvSpPr>
        <p:spPr>
          <a:xfrm>
            <a:off x="5558094" y="1259000"/>
            <a:ext cx="3068982" cy="446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r>
              <a:rPr lang="ko-KR" altLang="en-US" sz="1300" dirty="0">
                <a:solidFill>
                  <a:srgbClr val="00E296"/>
                </a:solidFill>
                <a:latin typeface="+mj-lt"/>
                <a:ea typeface="Roboto"/>
                <a:cs typeface="Roboto"/>
                <a:sym typeface="Roboto"/>
              </a:rPr>
              <a:t>다중 클라우드</a:t>
            </a:r>
            <a:r>
              <a:rPr lang="en-US" altLang="ko-KR" sz="1300" dirty="0">
                <a:solidFill>
                  <a:srgbClr val="00E296"/>
                </a:solidFill>
                <a:latin typeface="+mj-lt"/>
                <a:ea typeface="Roboto"/>
                <a:cs typeface="Roboto"/>
                <a:sym typeface="Roboto"/>
              </a:rPr>
              <a:t>, </a:t>
            </a:r>
            <a:r>
              <a:rPr lang="ko-KR" altLang="en-US" sz="1300" dirty="0" err="1">
                <a:solidFill>
                  <a:srgbClr val="00E296"/>
                </a:solidFill>
                <a:latin typeface="+mj-lt"/>
                <a:ea typeface="Roboto"/>
                <a:cs typeface="Roboto"/>
                <a:sym typeface="Roboto"/>
              </a:rPr>
              <a:t>하이퍼</a:t>
            </a:r>
            <a:r>
              <a:rPr lang="ko-KR" altLang="en-US" sz="1300" dirty="0">
                <a:solidFill>
                  <a:srgbClr val="00E296"/>
                </a:solidFill>
                <a:latin typeface="+mj-lt"/>
                <a:ea typeface="Roboto"/>
                <a:cs typeface="Roboto"/>
                <a:sym typeface="Roboto"/>
              </a:rPr>
              <a:t> </a:t>
            </a:r>
            <a:r>
              <a:rPr lang="ko-KR" altLang="en-US" sz="1300" dirty="0" err="1">
                <a:solidFill>
                  <a:srgbClr val="00E296"/>
                </a:solidFill>
                <a:latin typeface="+mj-lt"/>
                <a:ea typeface="Roboto"/>
                <a:cs typeface="Roboto"/>
                <a:sym typeface="Roboto"/>
              </a:rPr>
              <a:t>바이저</a:t>
            </a:r>
            <a:r>
              <a:rPr lang="en-US" altLang="ko-KR" sz="1300" dirty="0">
                <a:solidFill>
                  <a:srgbClr val="00E296"/>
                </a:solidFill>
                <a:latin typeface="+mj-lt"/>
                <a:ea typeface="Roboto"/>
                <a:cs typeface="Roboto"/>
                <a:sym typeface="Roboto"/>
              </a:rPr>
              <a:t>, </a:t>
            </a:r>
            <a:r>
              <a:rPr lang="ko-KR" altLang="en-US" sz="1300" dirty="0">
                <a:solidFill>
                  <a:srgbClr val="00E296"/>
                </a:solidFill>
                <a:latin typeface="+mj-lt"/>
                <a:ea typeface="Roboto"/>
                <a:cs typeface="Roboto"/>
                <a:sym typeface="Roboto"/>
              </a:rPr>
              <a:t>운영 체제 및 </a:t>
            </a:r>
            <a:r>
              <a:rPr lang="en-US" altLang="ko-KR" sz="1300" dirty="0">
                <a:solidFill>
                  <a:srgbClr val="00E296"/>
                </a:solidFill>
                <a:latin typeface="+mj-lt"/>
                <a:ea typeface="Roboto"/>
                <a:cs typeface="Roboto"/>
                <a:sym typeface="Roboto"/>
              </a:rPr>
              <a:t>Kubernetes </a:t>
            </a:r>
            <a:r>
              <a:rPr lang="ko-KR" altLang="en-US" sz="1300" dirty="0">
                <a:solidFill>
                  <a:srgbClr val="00E296"/>
                </a:solidFill>
                <a:latin typeface="+mj-lt"/>
                <a:ea typeface="Roboto"/>
                <a:cs typeface="Roboto"/>
                <a:sym typeface="Roboto"/>
              </a:rPr>
              <a:t>배포 지원</a:t>
            </a:r>
            <a:endParaRPr sz="1300" dirty="0">
              <a:solidFill>
                <a:srgbClr val="00E296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1360" name="Google Shape;1360;p24"/>
          <p:cNvSpPr txBox="1"/>
          <p:nvPr/>
        </p:nvSpPr>
        <p:spPr>
          <a:xfrm>
            <a:off x="1036971" y="3208812"/>
            <a:ext cx="3722037" cy="66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r>
              <a:rPr lang="ko-KR" altLang="en-US" sz="2000" dirty="0">
                <a:solidFill>
                  <a:schemeClr val="lt1"/>
                </a:solidFill>
                <a:latin typeface="+mj-lt"/>
                <a:ea typeface="Roboto Condensed"/>
                <a:cs typeface="Roboto Condensed"/>
                <a:sym typeface="Roboto Condensed"/>
              </a:rPr>
              <a:t>다중 데이터 서비스</a:t>
            </a:r>
            <a:endParaRPr sz="2000" dirty="0">
              <a:latin typeface="+mj-lt"/>
            </a:endParaRPr>
          </a:p>
          <a:p>
            <a:r>
              <a:rPr lang="ko-KR" altLang="en-US" sz="2000" dirty="0">
                <a:solidFill>
                  <a:schemeClr val="lt1"/>
                </a:solidFill>
                <a:latin typeface="+mj-lt"/>
                <a:ea typeface="Roboto Condensed"/>
                <a:cs typeface="Roboto Condensed"/>
                <a:sym typeface="Roboto Condensed"/>
              </a:rPr>
              <a:t>어플리케이션 자동 인지</a:t>
            </a:r>
            <a:endParaRPr sz="2000" dirty="0">
              <a:solidFill>
                <a:schemeClr val="lt1"/>
              </a:solidFill>
              <a:latin typeface="+mj-lt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61" name="Google Shape;1361;p24"/>
          <p:cNvSpPr txBox="1"/>
          <p:nvPr/>
        </p:nvSpPr>
        <p:spPr>
          <a:xfrm>
            <a:off x="1036971" y="4001583"/>
            <a:ext cx="3535029" cy="646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r>
              <a:rPr lang="en-US" altLang="ko-KR" sz="1300" dirty="0">
                <a:solidFill>
                  <a:srgbClr val="00E296"/>
                </a:solidFill>
                <a:latin typeface="+mj-lt"/>
                <a:ea typeface="Roboto"/>
                <a:cs typeface="Roboto"/>
                <a:sym typeface="Roboto"/>
              </a:rPr>
              <a:t>SaaS (Software as a Service), </a:t>
            </a:r>
            <a:r>
              <a:rPr lang="ko-KR" altLang="en-US" sz="1300" dirty="0">
                <a:solidFill>
                  <a:srgbClr val="00E296"/>
                </a:solidFill>
                <a:latin typeface="+mj-lt"/>
                <a:ea typeface="Roboto"/>
                <a:cs typeface="Roboto"/>
                <a:sym typeface="Roboto"/>
              </a:rPr>
              <a:t>관리 형 서비스</a:t>
            </a:r>
            <a:r>
              <a:rPr lang="en-US" altLang="ko-KR" sz="1300" dirty="0">
                <a:solidFill>
                  <a:srgbClr val="00E296"/>
                </a:solidFill>
                <a:latin typeface="+mj-lt"/>
                <a:ea typeface="Roboto"/>
                <a:cs typeface="Roboto"/>
                <a:sym typeface="Roboto"/>
              </a:rPr>
              <a:t>, </a:t>
            </a:r>
            <a:r>
              <a:rPr lang="ko-KR" altLang="en-US" sz="1300" dirty="0">
                <a:solidFill>
                  <a:srgbClr val="00E296"/>
                </a:solidFill>
                <a:latin typeface="+mj-lt"/>
                <a:ea typeface="Roboto"/>
                <a:cs typeface="Roboto"/>
                <a:sym typeface="Roboto"/>
              </a:rPr>
              <a:t>관계형 데이터베이스</a:t>
            </a:r>
            <a:r>
              <a:rPr lang="en-US" altLang="ko-KR" sz="1300" dirty="0">
                <a:solidFill>
                  <a:srgbClr val="00E296"/>
                </a:solidFill>
                <a:latin typeface="+mj-lt"/>
                <a:ea typeface="Roboto"/>
                <a:cs typeface="Roboto"/>
                <a:sym typeface="Roboto"/>
              </a:rPr>
              <a:t>, NoSQL </a:t>
            </a:r>
            <a:r>
              <a:rPr lang="ko-KR" altLang="en-US" sz="1300" dirty="0">
                <a:solidFill>
                  <a:srgbClr val="00E296"/>
                </a:solidFill>
                <a:latin typeface="+mj-lt"/>
                <a:ea typeface="Roboto"/>
                <a:cs typeface="Roboto"/>
                <a:sym typeface="Roboto"/>
              </a:rPr>
              <a:t>시스템 지원</a:t>
            </a:r>
            <a:r>
              <a:rPr lang="en-US" altLang="ko-KR" sz="1300" dirty="0">
                <a:solidFill>
                  <a:srgbClr val="00E296"/>
                </a:solidFill>
                <a:latin typeface="+mj-lt"/>
                <a:ea typeface="Roboto"/>
                <a:cs typeface="Roboto"/>
                <a:sym typeface="Roboto"/>
              </a:rPr>
              <a:t>, </a:t>
            </a:r>
            <a:r>
              <a:rPr lang="ko-KR" altLang="en-US" sz="1300" dirty="0">
                <a:solidFill>
                  <a:srgbClr val="00E296"/>
                </a:solidFill>
                <a:latin typeface="+mj-lt"/>
                <a:ea typeface="Roboto"/>
                <a:cs typeface="Roboto"/>
                <a:sym typeface="Roboto"/>
              </a:rPr>
              <a:t>그리고 더</a:t>
            </a:r>
            <a:endParaRPr sz="1300" dirty="0">
              <a:solidFill>
                <a:srgbClr val="00E296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1362" name="Google Shape;1362;p24"/>
          <p:cNvSpPr txBox="1"/>
          <p:nvPr/>
        </p:nvSpPr>
        <p:spPr>
          <a:xfrm>
            <a:off x="5584552" y="3208812"/>
            <a:ext cx="3016764" cy="66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r>
              <a:rPr lang="ko-KR" altLang="en-US" sz="2000" dirty="0">
                <a:solidFill>
                  <a:schemeClr val="lt1"/>
                </a:solidFill>
                <a:latin typeface="+mj-lt"/>
                <a:ea typeface="Roboto Condensed"/>
                <a:cs typeface="Roboto Condensed"/>
                <a:sym typeface="Roboto Condensed"/>
              </a:rPr>
              <a:t>다중 제조사</a:t>
            </a:r>
            <a:endParaRPr sz="2000" dirty="0">
              <a:latin typeface="+mj-lt"/>
            </a:endParaRPr>
          </a:p>
          <a:p>
            <a:r>
              <a:rPr lang="en-US" sz="2000" dirty="0">
                <a:solidFill>
                  <a:schemeClr val="lt1"/>
                </a:solidFill>
                <a:latin typeface="+mj-lt"/>
                <a:ea typeface="Roboto Condensed"/>
                <a:cs typeface="Roboto Condensed"/>
                <a:sym typeface="Roboto Condensed"/>
              </a:rPr>
              <a:t>No lock-in</a:t>
            </a:r>
            <a:endParaRPr sz="2000" dirty="0">
              <a:solidFill>
                <a:schemeClr val="lt1"/>
              </a:solidFill>
              <a:latin typeface="+mj-lt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63" name="Google Shape;1363;p24"/>
          <p:cNvSpPr txBox="1"/>
          <p:nvPr/>
        </p:nvSpPr>
        <p:spPr>
          <a:xfrm>
            <a:off x="5558094" y="4001585"/>
            <a:ext cx="3152679" cy="646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r>
              <a:rPr lang="en-US" sz="1300" dirty="0">
                <a:solidFill>
                  <a:srgbClr val="00E296"/>
                </a:solidFill>
                <a:latin typeface="+mj-lt"/>
                <a:ea typeface="Roboto"/>
                <a:cs typeface="Roboto"/>
                <a:sym typeface="Roboto"/>
              </a:rPr>
              <a:t>VMware, Dell EMC, HPE, NetApp, Pure, Amazon, Google, Microsoft</a:t>
            </a:r>
            <a:r>
              <a:rPr lang="ko-KR" altLang="en-US" sz="1300" dirty="0">
                <a:solidFill>
                  <a:srgbClr val="00E296"/>
                </a:solidFill>
                <a:latin typeface="+mj-lt"/>
                <a:ea typeface="Roboto"/>
                <a:cs typeface="Roboto"/>
                <a:sym typeface="Roboto"/>
              </a:rPr>
              <a:t>를 포함한 어디에도 종속적이지 않은 통합 연계</a:t>
            </a:r>
            <a:endParaRPr sz="1300" dirty="0">
              <a:solidFill>
                <a:srgbClr val="00E296"/>
              </a:solidFill>
              <a:latin typeface="+mj-lt"/>
            </a:endParaRPr>
          </a:p>
        </p:txBody>
      </p:sp>
      <p:sp>
        <p:nvSpPr>
          <p:cNvPr id="1364" name="Google Shape;1364;p24"/>
          <p:cNvSpPr txBox="1"/>
          <p:nvPr/>
        </p:nvSpPr>
        <p:spPr>
          <a:xfrm>
            <a:off x="1028472" y="471808"/>
            <a:ext cx="3722037" cy="66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r>
              <a:rPr lang="ko-KR" altLang="en-US" sz="2000" dirty="0">
                <a:solidFill>
                  <a:schemeClr val="lt1"/>
                </a:solidFill>
                <a:latin typeface="+mj-lt"/>
                <a:ea typeface="Roboto Condensed"/>
                <a:cs typeface="Roboto Condensed"/>
                <a:sym typeface="Roboto Condensed"/>
              </a:rPr>
              <a:t>다중 워크로드들</a:t>
            </a:r>
            <a:endParaRPr sz="2000" dirty="0">
              <a:latin typeface="+mj-lt"/>
            </a:endParaRPr>
          </a:p>
          <a:p>
            <a:r>
              <a:rPr lang="ko-KR" altLang="en-US" sz="2000" dirty="0">
                <a:solidFill>
                  <a:schemeClr val="lt1"/>
                </a:solidFill>
                <a:latin typeface="+mj-lt"/>
                <a:ea typeface="Roboto Condensed"/>
                <a:cs typeface="Roboto Condensed"/>
                <a:sym typeface="Roboto Condensed"/>
              </a:rPr>
              <a:t>기존 환경 </a:t>
            </a:r>
            <a:r>
              <a:rPr lang="en-US" altLang="ko-KR" sz="2000" dirty="0">
                <a:solidFill>
                  <a:schemeClr val="lt1"/>
                </a:solidFill>
                <a:latin typeface="+mj-lt"/>
                <a:ea typeface="Roboto Condensed"/>
                <a:cs typeface="Roboto Condensed"/>
                <a:sym typeface="Roboto Condensed"/>
              </a:rPr>
              <a:t>&amp; </a:t>
            </a:r>
            <a:r>
              <a:rPr lang="ko-KR" altLang="en-US" sz="2000" dirty="0" err="1">
                <a:solidFill>
                  <a:schemeClr val="lt1"/>
                </a:solidFill>
                <a:latin typeface="+mj-lt"/>
                <a:ea typeface="Roboto Condensed"/>
                <a:cs typeface="Roboto Condensed"/>
                <a:sym typeface="Roboto Condensed"/>
              </a:rPr>
              <a:t>컨테니어</a:t>
            </a:r>
            <a:r>
              <a:rPr lang="ko-KR" altLang="en-US" sz="2000" dirty="0">
                <a:solidFill>
                  <a:schemeClr val="lt1"/>
                </a:solidFill>
                <a:latin typeface="+mj-lt"/>
                <a:ea typeface="Roboto Condensed"/>
                <a:cs typeface="Roboto Condensed"/>
                <a:sym typeface="Roboto Condensed"/>
              </a:rPr>
              <a:t> 환경</a:t>
            </a:r>
            <a:endParaRPr sz="2000" dirty="0">
              <a:solidFill>
                <a:schemeClr val="lt1"/>
              </a:solidFill>
              <a:latin typeface="+mj-lt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365" name="Google Shape;1365;p24"/>
          <p:cNvSpPr txBox="1"/>
          <p:nvPr/>
        </p:nvSpPr>
        <p:spPr>
          <a:xfrm>
            <a:off x="1028473" y="1259001"/>
            <a:ext cx="3543528" cy="646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r>
              <a:rPr lang="ko-KR" altLang="en-US" sz="1300" dirty="0">
                <a:solidFill>
                  <a:srgbClr val="00E296"/>
                </a:solidFill>
                <a:latin typeface="+mj-lt"/>
                <a:ea typeface="Roboto"/>
                <a:cs typeface="Roboto"/>
                <a:sym typeface="Roboto"/>
              </a:rPr>
              <a:t>베어 메탈</a:t>
            </a:r>
            <a:r>
              <a:rPr lang="en-US" altLang="ko-KR" sz="1300" dirty="0">
                <a:solidFill>
                  <a:srgbClr val="00E296"/>
                </a:solidFill>
                <a:latin typeface="+mj-lt"/>
                <a:ea typeface="Roboto"/>
                <a:cs typeface="Roboto"/>
                <a:sym typeface="Roboto"/>
              </a:rPr>
              <a:t>, </a:t>
            </a:r>
            <a:r>
              <a:rPr lang="ko-KR" altLang="en-US" sz="1300" dirty="0">
                <a:solidFill>
                  <a:srgbClr val="00E296"/>
                </a:solidFill>
                <a:latin typeface="+mj-lt"/>
                <a:ea typeface="Roboto"/>
                <a:cs typeface="Roboto"/>
                <a:sym typeface="Roboto"/>
              </a:rPr>
              <a:t>가상 머신 및 클라우드 네이티브 플랫폼에서 실행되는 워크로드를 대규모로 지원</a:t>
            </a:r>
            <a:endParaRPr sz="1300" dirty="0">
              <a:solidFill>
                <a:srgbClr val="00E296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4575AFF-5455-46BB-B411-D21F6E040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36646" y="3233319"/>
            <a:ext cx="522374" cy="52237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CCCF1C7-9B95-46A9-B276-715E22B65B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87520" y="537163"/>
            <a:ext cx="571500" cy="5715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E43963B-FFB8-4584-817D-AB7B687E78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3856" y="567866"/>
            <a:ext cx="522375" cy="5223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B05DA6C-39A4-4DA1-A43D-DD2A3C565D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9440" y="3233318"/>
            <a:ext cx="522375" cy="5223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3B20FA2-FCEE-4F99-BFF9-33378E139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971" y="2169577"/>
            <a:ext cx="7297781" cy="646311"/>
          </a:xfrm>
        </p:spPr>
        <p:txBody>
          <a:bodyPr/>
          <a:lstStyle/>
          <a:p>
            <a:r>
              <a:rPr lang="en-US" dirty="0"/>
              <a:t>Veeam + Kasten = the whole story</a:t>
            </a:r>
          </a:p>
        </p:txBody>
      </p:sp>
    </p:spTree>
    <p:extLst>
      <p:ext uri="{BB962C8B-B14F-4D97-AF65-F5344CB8AC3E}">
        <p14:creationId xmlns:p14="http://schemas.microsoft.com/office/powerpoint/2010/main" val="261649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26"/>
          <p:cNvSpPr txBox="1">
            <a:spLocks noGrp="1"/>
          </p:cNvSpPr>
          <p:nvPr>
            <p:ph type="title"/>
          </p:nvPr>
        </p:nvSpPr>
        <p:spPr>
          <a:xfrm>
            <a:off x="359999" y="171451"/>
            <a:ext cx="8425225" cy="84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3200" dirty="0" err="1">
                <a:solidFill>
                  <a:schemeClr val="accent1"/>
                </a:solidFill>
              </a:rPr>
              <a:t>Vms</a:t>
            </a:r>
            <a:r>
              <a:rPr lang="en-US" sz="3200" dirty="0">
                <a:solidFill>
                  <a:schemeClr val="accent1"/>
                </a:solidFill>
              </a:rPr>
              <a:t> vs. Kubernetes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ko-KR" altLang="en-US" sz="2000" dirty="0">
                <a:solidFill>
                  <a:schemeClr val="bg1"/>
                </a:solidFill>
              </a:rPr>
              <a:t>근본적인 플랫폼 차이점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386" name="Google Shape;1386;p26"/>
          <p:cNvSpPr txBox="1"/>
          <p:nvPr/>
        </p:nvSpPr>
        <p:spPr>
          <a:xfrm>
            <a:off x="3124510" y="1352549"/>
            <a:ext cx="2771193" cy="32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r>
              <a:rPr lang="en-US" sz="18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Infra and App Changes</a:t>
            </a:r>
            <a:endParaRPr sz="1800" dirty="0">
              <a:solidFill>
                <a:srgbClr val="00E29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 Condensed"/>
            </a:endParaRPr>
          </a:p>
        </p:txBody>
      </p:sp>
      <p:sp>
        <p:nvSpPr>
          <p:cNvPr id="1388" name="Google Shape;1388;p26"/>
          <p:cNvSpPr txBox="1"/>
          <p:nvPr/>
        </p:nvSpPr>
        <p:spPr>
          <a:xfrm>
            <a:off x="3158325" y="1991176"/>
            <a:ext cx="2142743" cy="2077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>
              <a:buClr>
                <a:schemeClr val="lt1"/>
              </a:buClr>
              <a:buSzPts val="2400"/>
            </a:pPr>
            <a:r>
              <a:rPr lang="ko-KR" altLang="en-US" sz="1200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동적 자동 확장</a:t>
            </a:r>
          </a:p>
          <a:p>
            <a:pPr>
              <a:buClr>
                <a:schemeClr val="lt1"/>
              </a:buClr>
              <a:buSzPts val="2400"/>
            </a:pPr>
            <a:endParaRPr lang="ko-KR" altLang="en-US" sz="1200" dirty="0">
              <a:solidFill>
                <a:schemeClr val="l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"/>
            </a:endParaRPr>
          </a:p>
          <a:p>
            <a:pPr>
              <a:buClr>
                <a:schemeClr val="lt1"/>
              </a:buClr>
              <a:buSzPts val="2400"/>
            </a:pPr>
            <a:r>
              <a:rPr lang="ko-KR" altLang="en-US" sz="1200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잦은 일정 변경</a:t>
            </a:r>
          </a:p>
          <a:p>
            <a:pPr>
              <a:buClr>
                <a:schemeClr val="lt1"/>
              </a:buClr>
              <a:buSzPts val="2400"/>
            </a:pPr>
            <a:endParaRPr lang="ko-KR" altLang="en-US" sz="1200" dirty="0">
              <a:solidFill>
                <a:schemeClr val="l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"/>
            </a:endParaRPr>
          </a:p>
          <a:p>
            <a:pPr>
              <a:buClr>
                <a:schemeClr val="lt1"/>
              </a:buClr>
              <a:buSzPts val="2400"/>
            </a:pPr>
            <a:r>
              <a:rPr lang="en-US" altLang="ko-KR" sz="1200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IP / DNS </a:t>
            </a:r>
            <a:r>
              <a:rPr lang="ko-KR" altLang="en-US" sz="1200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안정성 없음 및 외부 가시성 부족</a:t>
            </a:r>
          </a:p>
          <a:p>
            <a:pPr>
              <a:buClr>
                <a:schemeClr val="lt1"/>
              </a:buClr>
              <a:buSzPts val="2400"/>
            </a:pPr>
            <a:endParaRPr lang="ko-KR" altLang="en-US" sz="1200" dirty="0">
              <a:solidFill>
                <a:schemeClr val="l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"/>
            </a:endParaRPr>
          </a:p>
          <a:p>
            <a:pPr>
              <a:buClr>
                <a:schemeClr val="lt1"/>
              </a:buClr>
              <a:buSzPts val="2400"/>
            </a:pPr>
            <a:r>
              <a:rPr lang="ko-KR" altLang="en-US" sz="1200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지속적인 응용 프로그램 변경 및 </a:t>
            </a:r>
            <a:r>
              <a:rPr lang="en-US" altLang="ko-KR" sz="1200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"</a:t>
            </a:r>
            <a:r>
              <a:rPr lang="ko-KR" altLang="en-US" sz="1200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복구</a:t>
            </a:r>
            <a:r>
              <a:rPr lang="en-US" altLang="ko-KR" sz="1200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"</a:t>
            </a:r>
          </a:p>
          <a:p>
            <a:pPr>
              <a:buClr>
                <a:schemeClr val="lt1"/>
              </a:buClr>
              <a:buSzPts val="2400"/>
            </a:pPr>
            <a:endParaRPr lang="en-US" altLang="ko-KR" sz="1200" dirty="0">
              <a:solidFill>
                <a:schemeClr val="l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"/>
            </a:endParaRPr>
          </a:p>
          <a:p>
            <a:pPr>
              <a:buClr>
                <a:schemeClr val="lt1"/>
              </a:buClr>
              <a:buSzPts val="2400"/>
            </a:pPr>
            <a:r>
              <a:rPr lang="ko-KR" altLang="en-US" sz="1200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상태 및 서비스 급격한 증가</a:t>
            </a:r>
            <a:endParaRPr sz="35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389" name="Google Shape;1389;p26"/>
          <p:cNvGrpSpPr/>
          <p:nvPr/>
        </p:nvGrpSpPr>
        <p:grpSpPr>
          <a:xfrm>
            <a:off x="370007" y="1352549"/>
            <a:ext cx="2608323" cy="1539129"/>
            <a:chOff x="1994135" y="3238500"/>
            <a:chExt cx="5216645" cy="3078258"/>
          </a:xfrm>
        </p:grpSpPr>
        <p:sp>
          <p:nvSpPr>
            <p:cNvPr id="1391" name="Google Shape;1391;p26"/>
            <p:cNvSpPr txBox="1"/>
            <p:nvPr/>
          </p:nvSpPr>
          <p:spPr>
            <a:xfrm>
              <a:off x="1994135" y="3238500"/>
              <a:ext cx="5216645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en-US" sz="1800" dirty="0">
                  <a:solidFill>
                    <a:srgbClr val="00E29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VMs vs. Kubernetes</a:t>
              </a:r>
              <a:endParaRPr sz="18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endParaRPr>
            </a:p>
          </p:txBody>
        </p:sp>
        <p:sp>
          <p:nvSpPr>
            <p:cNvPr id="1393" name="Google Shape;1393;p26"/>
            <p:cNvSpPr txBox="1"/>
            <p:nvPr/>
          </p:nvSpPr>
          <p:spPr>
            <a:xfrm>
              <a:off x="2057401" y="4747138"/>
              <a:ext cx="3533333" cy="1569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en-US" altLang="ko-KR" sz="1200" dirty="0">
                  <a:solidFill>
                    <a:schemeClr val="lt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VM </a:t>
              </a:r>
              <a:r>
                <a:rPr lang="ko-KR" altLang="en-US" sz="1200" dirty="0">
                  <a:solidFill>
                    <a:schemeClr val="lt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용으로 구축 된 솔루션과 클라우드 네이티브 플랫폼 간의 강한 임피던스 불일치</a:t>
              </a:r>
              <a:endParaRPr sz="1200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endParaRPr>
            </a:p>
          </p:txBody>
        </p:sp>
      </p:grpSp>
      <p:sp>
        <p:nvSpPr>
          <p:cNvPr id="1395" name="Google Shape;1395;p26"/>
          <p:cNvSpPr txBox="1"/>
          <p:nvPr/>
        </p:nvSpPr>
        <p:spPr>
          <a:xfrm>
            <a:off x="6460813" y="1352549"/>
            <a:ext cx="1759174" cy="32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r>
              <a:rPr lang="en-US" sz="18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User Changes</a:t>
            </a:r>
            <a:endParaRPr sz="1800" dirty="0">
              <a:solidFill>
                <a:srgbClr val="00E29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 Condensed"/>
            </a:endParaRPr>
          </a:p>
        </p:txBody>
      </p:sp>
      <p:sp>
        <p:nvSpPr>
          <p:cNvPr id="1397" name="Google Shape;1397;p26"/>
          <p:cNvSpPr txBox="1"/>
          <p:nvPr/>
        </p:nvSpPr>
        <p:spPr>
          <a:xfrm>
            <a:off x="6492240" y="1920746"/>
            <a:ext cx="2080260" cy="1892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>
              <a:buClr>
                <a:schemeClr val="lt1"/>
              </a:buClr>
              <a:buSzPts val="2400"/>
            </a:pPr>
            <a:r>
              <a:rPr lang="ko-KR" altLang="en-US" sz="1200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어플리케이션 지향 플랫폼</a:t>
            </a:r>
          </a:p>
          <a:p>
            <a:pPr>
              <a:buClr>
                <a:schemeClr val="lt1"/>
              </a:buClr>
              <a:buSzPts val="2400"/>
            </a:pPr>
            <a:endParaRPr lang="ko-KR" altLang="en-US" sz="1200" dirty="0">
              <a:solidFill>
                <a:schemeClr val="l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"/>
            </a:endParaRPr>
          </a:p>
          <a:p>
            <a:pPr>
              <a:buClr>
                <a:schemeClr val="lt1"/>
              </a:buClr>
              <a:buSzPts val="2400"/>
            </a:pPr>
            <a:r>
              <a:rPr lang="ko-KR" altLang="en-US" sz="1200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풀 스택 및 </a:t>
            </a:r>
            <a:r>
              <a:rPr lang="en-US" altLang="ko-KR" sz="1200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Infra-as-code</a:t>
            </a:r>
            <a:r>
              <a:rPr lang="ko-KR" altLang="en-US" sz="1200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를 소유한 개발자</a:t>
            </a:r>
          </a:p>
          <a:p>
            <a:pPr>
              <a:buClr>
                <a:schemeClr val="lt1"/>
              </a:buClr>
              <a:buSzPts val="2400"/>
            </a:pPr>
            <a:endParaRPr lang="ko-KR" altLang="en-US" sz="1200" dirty="0">
              <a:solidFill>
                <a:schemeClr val="l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"/>
            </a:endParaRPr>
          </a:p>
          <a:p>
            <a:pPr>
              <a:buClr>
                <a:schemeClr val="lt1"/>
              </a:buClr>
              <a:buSzPts val="2400"/>
            </a:pPr>
            <a:r>
              <a:rPr lang="ko-KR" altLang="en-US" sz="1200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셀프 서비스에 더 중점을 둔 운영 역할 변경</a:t>
            </a:r>
          </a:p>
          <a:p>
            <a:pPr>
              <a:buClr>
                <a:schemeClr val="lt1"/>
              </a:buClr>
              <a:buSzPts val="2400"/>
            </a:pPr>
            <a:endParaRPr lang="ko-KR" altLang="en-US" sz="1200" dirty="0">
              <a:solidFill>
                <a:schemeClr val="l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"/>
            </a:endParaRPr>
          </a:p>
          <a:p>
            <a:pPr>
              <a:buClr>
                <a:schemeClr val="lt1"/>
              </a:buClr>
              <a:buSzPts val="2400"/>
            </a:pPr>
            <a:r>
              <a:rPr lang="ko-KR" altLang="en-US" sz="1200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클라우드 네이티브 </a:t>
            </a:r>
            <a:r>
              <a:rPr lang="en-US" altLang="ko-KR" sz="1200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API + </a:t>
            </a:r>
            <a:r>
              <a:rPr lang="ko-KR" altLang="en-US" sz="1200" dirty="0"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통합에 대한 요구 사항</a:t>
            </a:r>
            <a:endParaRPr sz="1200" dirty="0">
              <a:solidFill>
                <a:schemeClr val="l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"/>
            </a:endParaRPr>
          </a:p>
        </p:txBody>
      </p:sp>
      <p:sp>
        <p:nvSpPr>
          <p:cNvPr id="1398" name="Google Shape;1398;p26"/>
          <p:cNvSpPr/>
          <p:nvPr/>
        </p:nvSpPr>
        <p:spPr>
          <a:xfrm>
            <a:off x="359999" y="4537166"/>
            <a:ext cx="5905499" cy="200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13" bIns="22850" anchor="t" anchorCtr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See </a:t>
            </a:r>
            <a:r>
              <a:rPr lang="en-US" sz="1000" u="sng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  <a:hlinkClick r:id="rId3"/>
              </a:rPr>
              <a:t>https://blog.kasten.io/posts/why-vm-based-data-management-doesnt-work/</a:t>
            </a:r>
            <a:r>
              <a:rPr lang="en-US" sz="1000" dirty="0">
                <a:solidFill>
                  <a:schemeClr val="dk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for more info</a:t>
            </a:r>
            <a:endParaRPr sz="3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7"/>
          <p:cNvSpPr txBox="1">
            <a:spLocks noGrp="1"/>
          </p:cNvSpPr>
          <p:nvPr>
            <p:ph type="title"/>
          </p:nvPr>
        </p:nvSpPr>
        <p:spPr>
          <a:xfrm>
            <a:off x="359999" y="171451"/>
            <a:ext cx="8425225" cy="84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>
              <a:buClr>
                <a:schemeClr val="accent1"/>
              </a:buClr>
            </a:pPr>
            <a:r>
              <a:rPr lang="ko-KR" altLang="en-US" sz="3200" dirty="0">
                <a:solidFill>
                  <a:schemeClr val="accent1"/>
                </a:solidFill>
              </a:rPr>
              <a:t>인프라 중심의 데이터 관리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ko-KR" altLang="en-US" sz="2000" dirty="0">
                <a:solidFill>
                  <a:schemeClr val="bg1"/>
                </a:solidFill>
              </a:rPr>
              <a:t>확장의 어려움 가중과 데이터 노출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1405" name="Google Shape;1405;p27"/>
          <p:cNvSpPr/>
          <p:nvPr/>
        </p:nvSpPr>
        <p:spPr>
          <a:xfrm>
            <a:off x="600892" y="1564362"/>
            <a:ext cx="2468387" cy="541994"/>
          </a:xfrm>
          <a:custGeom>
            <a:avLst/>
            <a:gdLst/>
            <a:ahLst/>
            <a:cxnLst/>
            <a:rect l="l" t="t" r="r" b="b"/>
            <a:pathLst>
              <a:path w="12192000" h="1521000" extrusionOk="0">
                <a:moveTo>
                  <a:pt x="0" y="253505"/>
                </a:moveTo>
                <a:cubicBezTo>
                  <a:pt x="0" y="113498"/>
                  <a:pt x="113498" y="0"/>
                  <a:pt x="253505" y="0"/>
                </a:cubicBezTo>
                <a:lnTo>
                  <a:pt x="11938495" y="0"/>
                </a:lnTo>
                <a:cubicBezTo>
                  <a:pt x="12078502" y="0"/>
                  <a:pt x="12192000" y="113498"/>
                  <a:pt x="12192000" y="253505"/>
                </a:cubicBezTo>
                <a:lnTo>
                  <a:pt x="12192000" y="1267495"/>
                </a:lnTo>
                <a:cubicBezTo>
                  <a:pt x="12192000" y="1407502"/>
                  <a:pt x="12078502" y="1521000"/>
                  <a:pt x="11938495" y="1521000"/>
                </a:cubicBezTo>
                <a:lnTo>
                  <a:pt x="253505" y="1521000"/>
                </a:lnTo>
                <a:cubicBezTo>
                  <a:pt x="113498" y="1521000"/>
                  <a:pt x="0" y="1407502"/>
                  <a:pt x="0" y="1267495"/>
                </a:cubicBezTo>
                <a:lnTo>
                  <a:pt x="0" y="253505"/>
                </a:lnTo>
                <a:close/>
              </a:path>
            </a:pathLst>
          </a:cu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05700" tIns="105700" rIns="105700" bIns="10570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3200"/>
            </a:pPr>
            <a:r>
              <a:rPr lang="ko-KR" altLang="en-US" sz="16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기존 </a:t>
            </a:r>
            <a:r>
              <a:rPr lang="en-US" altLang="ko-KR" sz="16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VM </a:t>
            </a:r>
            <a:r>
              <a:rPr lang="ko-KR" altLang="en-US" sz="16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수준 데이터 보호 솔루션 사용</a:t>
            </a:r>
            <a:endParaRPr sz="350" dirty="0">
              <a:solidFill>
                <a:srgbClr val="00E29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406" name="Google Shape;1406;p27"/>
          <p:cNvGrpSpPr/>
          <p:nvPr/>
        </p:nvGrpSpPr>
        <p:grpSpPr>
          <a:xfrm>
            <a:off x="736791" y="2384017"/>
            <a:ext cx="2273110" cy="1532003"/>
            <a:chOff x="1473582" y="4768033"/>
            <a:chExt cx="4546220" cy="3064006"/>
          </a:xfrm>
        </p:grpSpPr>
        <p:pic>
          <p:nvPicPr>
            <p:cNvPr id="1407" name="Google Shape;1407;p27"/>
            <p:cNvPicPr preferRelativeResize="0"/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473582" y="4793473"/>
              <a:ext cx="536788" cy="3659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8" name="Google Shape;1408;p27"/>
            <p:cNvSpPr/>
            <p:nvPr/>
          </p:nvSpPr>
          <p:spPr>
            <a:xfrm>
              <a:off x="2090520" y="4768033"/>
              <a:ext cx="315984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Data-store snapshots</a:t>
              </a:r>
              <a:endParaRPr sz="35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1409" name="Google Shape;1409;p27"/>
            <p:cNvPicPr preferRelativeResize="0"/>
            <p:nvPr/>
          </p:nvPicPr>
          <p:blipFill rotWithShape="1">
            <a:blip r:embed="rId5"/>
            <a:srcRect/>
            <a:stretch/>
          </p:blipFill>
          <p:spPr>
            <a:xfrm>
              <a:off x="1473582" y="6503547"/>
              <a:ext cx="438912" cy="4389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0" name="Google Shape;1410;p27"/>
            <p:cNvSpPr/>
            <p:nvPr/>
          </p:nvSpPr>
          <p:spPr>
            <a:xfrm>
              <a:off x="2090520" y="6502955"/>
              <a:ext cx="2698176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Weak consistency</a:t>
              </a:r>
              <a:endParaRPr sz="35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1411" name="Google Shape;1411;p27"/>
            <p:cNvPicPr preferRelativeResize="0"/>
            <p:nvPr/>
          </p:nvPicPr>
          <p:blipFill rotWithShape="1">
            <a:blip r:embed="rId5"/>
            <a:srcRect/>
            <a:stretch/>
          </p:blipFill>
          <p:spPr>
            <a:xfrm>
              <a:off x="1473582" y="7360211"/>
              <a:ext cx="438912" cy="4389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2" name="Google Shape;1412;p27"/>
            <p:cNvSpPr/>
            <p:nvPr/>
          </p:nvSpPr>
          <p:spPr>
            <a:xfrm>
              <a:off x="2090520" y="7370415"/>
              <a:ext cx="3929282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Complex restore procedure</a:t>
              </a:r>
              <a:endParaRPr sz="35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1413" name="Google Shape;1413;p27"/>
            <p:cNvPicPr preferRelativeResize="0"/>
            <p:nvPr/>
          </p:nvPicPr>
          <p:blipFill rotWithShape="1">
            <a:blip r:embed="rId5"/>
            <a:srcRect/>
            <a:stretch/>
          </p:blipFill>
          <p:spPr>
            <a:xfrm>
              <a:off x="1473582" y="5646883"/>
              <a:ext cx="438912" cy="4389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4" name="Google Shape;1414;p27"/>
            <p:cNvSpPr/>
            <p:nvPr/>
          </p:nvSpPr>
          <p:spPr>
            <a:xfrm>
              <a:off x="2090520" y="5635495"/>
              <a:ext cx="356059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Limited recovery options</a:t>
              </a:r>
              <a:endParaRPr sz="35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415" name="Google Shape;1415;p27"/>
          <p:cNvSpPr/>
          <p:nvPr/>
        </p:nvSpPr>
        <p:spPr>
          <a:xfrm>
            <a:off x="3322226" y="1564362"/>
            <a:ext cx="2468880" cy="541994"/>
          </a:xfrm>
          <a:custGeom>
            <a:avLst/>
            <a:gdLst/>
            <a:ahLst/>
            <a:cxnLst/>
            <a:rect l="l" t="t" r="r" b="b"/>
            <a:pathLst>
              <a:path w="12192000" h="1521000" extrusionOk="0">
                <a:moveTo>
                  <a:pt x="0" y="253505"/>
                </a:moveTo>
                <a:cubicBezTo>
                  <a:pt x="0" y="113498"/>
                  <a:pt x="113498" y="0"/>
                  <a:pt x="253505" y="0"/>
                </a:cubicBezTo>
                <a:lnTo>
                  <a:pt x="11938495" y="0"/>
                </a:lnTo>
                <a:cubicBezTo>
                  <a:pt x="12078502" y="0"/>
                  <a:pt x="12192000" y="113498"/>
                  <a:pt x="12192000" y="253505"/>
                </a:cubicBezTo>
                <a:lnTo>
                  <a:pt x="12192000" y="1267495"/>
                </a:lnTo>
                <a:cubicBezTo>
                  <a:pt x="12192000" y="1407502"/>
                  <a:pt x="12078502" y="1521000"/>
                  <a:pt x="11938495" y="1521000"/>
                </a:cubicBezTo>
                <a:lnTo>
                  <a:pt x="253505" y="1521000"/>
                </a:lnTo>
                <a:cubicBezTo>
                  <a:pt x="113498" y="1521000"/>
                  <a:pt x="0" y="1407502"/>
                  <a:pt x="0" y="1267495"/>
                </a:cubicBezTo>
                <a:lnTo>
                  <a:pt x="0" y="253505"/>
                </a:lnTo>
                <a:close/>
              </a:path>
            </a:pathLst>
          </a:cu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05700" tIns="105700" rIns="105700" bIns="10570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3200"/>
            </a:pPr>
            <a:r>
              <a:rPr lang="en-US" altLang="ko-KR" sz="16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"</a:t>
            </a:r>
            <a:r>
              <a:rPr lang="ko-KR" altLang="en-US" sz="16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빠른</a:t>
            </a:r>
            <a:r>
              <a:rPr lang="en-US" altLang="ko-KR" sz="16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"</a:t>
            </a:r>
            <a:r>
              <a:rPr lang="ko-KR" altLang="en-US" sz="16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스크립트를 작성하겠습니다</a:t>
            </a:r>
            <a:r>
              <a:rPr lang="en-US" altLang="ko-KR" sz="16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.</a:t>
            </a:r>
            <a:endParaRPr sz="350" dirty="0">
              <a:solidFill>
                <a:srgbClr val="00E29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416" name="Google Shape;1416;p27"/>
          <p:cNvGrpSpPr/>
          <p:nvPr/>
        </p:nvGrpSpPr>
        <p:grpSpPr>
          <a:xfrm>
            <a:off x="3488411" y="2383732"/>
            <a:ext cx="2409248" cy="1530015"/>
            <a:chOff x="6654795" y="4767464"/>
            <a:chExt cx="4818496" cy="3060029"/>
          </a:xfrm>
        </p:grpSpPr>
        <p:sp>
          <p:nvSpPr>
            <p:cNvPr id="1417" name="Google Shape;1417;p27"/>
            <p:cNvSpPr/>
            <p:nvPr/>
          </p:nvSpPr>
          <p:spPr>
            <a:xfrm>
              <a:off x="7274705" y="5633600"/>
              <a:ext cx="4198586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More complex than expected</a:t>
              </a:r>
              <a:endParaRPr sz="35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1418" name="Google Shape;1418;p27"/>
            <p:cNvPicPr preferRelativeResize="0"/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6655303" y="4791792"/>
              <a:ext cx="539252" cy="3676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9" name="Google Shape;1419;p27"/>
            <p:cNvSpPr/>
            <p:nvPr/>
          </p:nvSpPr>
          <p:spPr>
            <a:xfrm>
              <a:off x="7274705" y="4767464"/>
              <a:ext cx="3281668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Tailored to application</a:t>
              </a:r>
              <a:endParaRPr sz="35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1420" name="Google Shape;1420;p27"/>
            <p:cNvPicPr preferRelativeResize="0"/>
            <p:nvPr/>
          </p:nvPicPr>
          <p:blipFill rotWithShape="1">
            <a:blip r:embed="rId5"/>
            <a:srcRect/>
            <a:stretch/>
          </p:blipFill>
          <p:spPr>
            <a:xfrm>
              <a:off x="6654795" y="6503545"/>
              <a:ext cx="438912" cy="4389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1" name="Google Shape;1421;p27"/>
            <p:cNvSpPr/>
            <p:nvPr/>
          </p:nvSpPr>
          <p:spPr>
            <a:xfrm>
              <a:off x="7274705" y="6499733"/>
              <a:ext cx="3869970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Often tied to infrastructure</a:t>
              </a:r>
              <a:endParaRPr sz="35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1422" name="Google Shape;1422;p27"/>
            <p:cNvPicPr preferRelativeResize="0"/>
            <p:nvPr/>
          </p:nvPicPr>
          <p:blipFill rotWithShape="1">
            <a:blip r:embed="rId5"/>
            <a:srcRect/>
            <a:stretch/>
          </p:blipFill>
          <p:spPr>
            <a:xfrm>
              <a:off x="6654795" y="5646882"/>
              <a:ext cx="438912" cy="4389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3" name="Google Shape;1423;p27"/>
            <p:cNvPicPr preferRelativeResize="0"/>
            <p:nvPr/>
          </p:nvPicPr>
          <p:blipFill rotWithShape="1">
            <a:blip r:embed="rId5"/>
            <a:srcRect/>
            <a:stretch/>
          </p:blipFill>
          <p:spPr>
            <a:xfrm>
              <a:off x="6654795" y="7360211"/>
              <a:ext cx="438912" cy="4389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4" name="Google Shape;1424;p27"/>
            <p:cNvSpPr/>
            <p:nvPr/>
          </p:nvSpPr>
          <p:spPr>
            <a:xfrm>
              <a:off x="7274705" y="7365869"/>
              <a:ext cx="2925802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Difficult to maintain</a:t>
              </a:r>
              <a:endParaRPr sz="35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425" name="Google Shape;1425;p27"/>
          <p:cNvSpPr/>
          <p:nvPr/>
        </p:nvSpPr>
        <p:spPr>
          <a:xfrm>
            <a:off x="6044054" y="1564362"/>
            <a:ext cx="2468387" cy="541994"/>
          </a:xfrm>
          <a:custGeom>
            <a:avLst/>
            <a:gdLst/>
            <a:ahLst/>
            <a:cxnLst/>
            <a:rect l="l" t="t" r="r" b="b"/>
            <a:pathLst>
              <a:path w="12192000" h="1521000" extrusionOk="0">
                <a:moveTo>
                  <a:pt x="0" y="253505"/>
                </a:moveTo>
                <a:cubicBezTo>
                  <a:pt x="0" y="113498"/>
                  <a:pt x="113498" y="0"/>
                  <a:pt x="253505" y="0"/>
                </a:cubicBezTo>
                <a:lnTo>
                  <a:pt x="11938495" y="0"/>
                </a:lnTo>
                <a:cubicBezTo>
                  <a:pt x="12078502" y="0"/>
                  <a:pt x="12192000" y="113498"/>
                  <a:pt x="12192000" y="253505"/>
                </a:cubicBezTo>
                <a:lnTo>
                  <a:pt x="12192000" y="1267495"/>
                </a:lnTo>
                <a:cubicBezTo>
                  <a:pt x="12192000" y="1407502"/>
                  <a:pt x="12078502" y="1521000"/>
                  <a:pt x="11938495" y="1521000"/>
                </a:cubicBezTo>
                <a:lnTo>
                  <a:pt x="253505" y="1521000"/>
                </a:lnTo>
                <a:cubicBezTo>
                  <a:pt x="113498" y="1521000"/>
                  <a:pt x="0" y="1407502"/>
                  <a:pt x="0" y="1267495"/>
                </a:cubicBezTo>
                <a:lnTo>
                  <a:pt x="0" y="253505"/>
                </a:lnTo>
                <a:close/>
              </a:path>
            </a:pathLst>
          </a:cu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05700" tIns="105700" rIns="105700" bIns="10570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3200"/>
            </a:pPr>
            <a:r>
              <a:rPr lang="en-US" altLang="ko-KR" sz="16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My storage overlay does backups &amp; migration</a:t>
            </a:r>
            <a:endParaRPr lang="en-US" altLang="ko-KR" sz="350" dirty="0">
              <a:solidFill>
                <a:srgbClr val="00E29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426" name="Google Shape;1426;p27"/>
          <p:cNvGrpSpPr/>
          <p:nvPr/>
        </p:nvGrpSpPr>
        <p:grpSpPr>
          <a:xfrm>
            <a:off x="6134101" y="2383732"/>
            <a:ext cx="2467344" cy="1534569"/>
            <a:chOff x="11666751" y="4762902"/>
            <a:chExt cx="4934687" cy="3069137"/>
          </a:xfrm>
        </p:grpSpPr>
        <p:pic>
          <p:nvPicPr>
            <p:cNvPr id="1427" name="Google Shape;1427;p27"/>
            <p:cNvPicPr preferRelativeResize="0"/>
            <p:nvPr/>
          </p:nvPicPr>
          <p:blipFill rotWithShape="1">
            <a:blip r:embed="rId5"/>
            <a:srcRect/>
            <a:stretch/>
          </p:blipFill>
          <p:spPr>
            <a:xfrm>
              <a:off x="11666751" y="6502549"/>
              <a:ext cx="438912" cy="4389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8" name="Google Shape;1428;p27"/>
            <p:cNvSpPr/>
            <p:nvPr/>
          </p:nvSpPr>
          <p:spPr>
            <a:xfrm>
              <a:off x="12239347" y="6501243"/>
              <a:ext cx="4057521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2X management complexity</a:t>
              </a:r>
              <a:endParaRPr sz="35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1429" name="Google Shape;1429;p27"/>
            <p:cNvPicPr preferRelativeResize="0"/>
            <p:nvPr/>
          </p:nvPicPr>
          <p:blipFill rotWithShape="1">
            <a:blip r:embed="rId5"/>
            <a:srcRect/>
            <a:stretch/>
          </p:blipFill>
          <p:spPr>
            <a:xfrm>
              <a:off x="11666751" y="7360211"/>
              <a:ext cx="438912" cy="4389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0" name="Google Shape;1430;p27"/>
            <p:cNvSpPr/>
            <p:nvPr/>
          </p:nvSpPr>
          <p:spPr>
            <a:xfrm>
              <a:off x="12239347" y="7370415"/>
              <a:ext cx="4362091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Performance cost for overlays</a:t>
              </a:r>
              <a:endParaRPr sz="35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1431" name="Google Shape;1431;p27"/>
            <p:cNvPicPr preferRelativeResize="0"/>
            <p:nvPr/>
          </p:nvPicPr>
          <p:blipFill rotWithShape="1">
            <a:blip r:embed="rId5"/>
            <a:srcRect/>
            <a:stretch/>
          </p:blipFill>
          <p:spPr>
            <a:xfrm>
              <a:off x="11666751" y="5644890"/>
              <a:ext cx="438912" cy="4389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2" name="Google Shape;1432;p27"/>
            <p:cNvSpPr/>
            <p:nvPr/>
          </p:nvSpPr>
          <p:spPr>
            <a:xfrm>
              <a:off x="12239347" y="5632074"/>
              <a:ext cx="4333237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Lowest common denominator</a:t>
              </a:r>
              <a:endParaRPr sz="35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1433" name="Google Shape;1433;p27"/>
            <p:cNvPicPr preferRelativeResize="0"/>
            <p:nvPr/>
          </p:nvPicPr>
          <p:blipFill rotWithShape="1">
            <a:blip r:embed="rId5"/>
            <a:srcRect/>
            <a:stretch/>
          </p:blipFill>
          <p:spPr>
            <a:xfrm>
              <a:off x="11666751" y="4787230"/>
              <a:ext cx="438912" cy="4389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4" name="Google Shape;1434;p27"/>
            <p:cNvSpPr/>
            <p:nvPr/>
          </p:nvSpPr>
          <p:spPr>
            <a:xfrm>
              <a:off x="12239347" y="4762902"/>
              <a:ext cx="2557109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No fault isolation</a:t>
              </a:r>
              <a:endParaRPr sz="35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28"/>
          <p:cNvSpPr txBox="1"/>
          <p:nvPr/>
        </p:nvSpPr>
        <p:spPr>
          <a:xfrm>
            <a:off x="272279" y="1039299"/>
            <a:ext cx="5093253" cy="292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플랫폼 통합</a:t>
            </a:r>
            <a:endParaRPr sz="140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"/>
            </a:endParaRPr>
          </a:p>
        </p:txBody>
      </p:sp>
      <p:sp>
        <p:nvSpPr>
          <p:cNvPr id="1468" name="Google Shape;1468;p28"/>
          <p:cNvSpPr txBox="1">
            <a:spLocks noGrp="1"/>
          </p:cNvSpPr>
          <p:nvPr>
            <p:ph type="title"/>
          </p:nvPr>
        </p:nvSpPr>
        <p:spPr>
          <a:xfrm>
            <a:off x="359999" y="171451"/>
            <a:ext cx="8425225" cy="84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3200" dirty="0">
                <a:solidFill>
                  <a:schemeClr val="accent1"/>
                </a:solidFill>
              </a:rPr>
              <a:t>K10 ecosystem (selected list) 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ko-KR" altLang="en-US" sz="2000" dirty="0">
                <a:solidFill>
                  <a:schemeClr val="bg1"/>
                </a:solidFill>
              </a:rPr>
              <a:t>이동성과 선택의 자유를 제공합니다</a:t>
            </a:r>
            <a:endParaRPr sz="3200" dirty="0">
              <a:solidFill>
                <a:schemeClr val="bg1"/>
              </a:solidFill>
            </a:endParaRPr>
          </a:p>
        </p:txBody>
      </p:sp>
      <p:pic>
        <p:nvPicPr>
          <p:cNvPr id="1443" name="Google Shape;1443;p28"/>
          <p:cNvPicPr preferRelativeResize="0"/>
          <p:nvPr/>
        </p:nvPicPr>
        <p:blipFill rotWithShape="1">
          <a:blip r:embed="rId3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90460" y="2717519"/>
            <a:ext cx="937898" cy="418927"/>
          </a:xfrm>
          <a:prstGeom prst="rect">
            <a:avLst/>
          </a:prstGeom>
          <a:noFill/>
          <a:ln>
            <a:noFill/>
          </a:ln>
        </p:spPr>
      </p:pic>
      <p:sp>
        <p:nvSpPr>
          <p:cNvPr id="1444" name="Google Shape;1444;p28"/>
          <p:cNvSpPr txBox="1"/>
          <p:nvPr/>
        </p:nvSpPr>
        <p:spPr>
          <a:xfrm>
            <a:off x="1293747" y="3836957"/>
            <a:ext cx="1304809" cy="47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vSphere 6,7u3, 7.x</a:t>
            </a:r>
            <a:endParaRPr sz="3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Tanzu</a:t>
            </a:r>
            <a:r>
              <a:rPr lang="en-US"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/Project Pacific</a:t>
            </a:r>
            <a:endParaRPr sz="3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PKS, CNS, FCD</a:t>
            </a:r>
            <a:endParaRPr sz="3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45" name="Google Shape;1445;p28"/>
          <p:cNvSpPr txBox="1"/>
          <p:nvPr/>
        </p:nvSpPr>
        <p:spPr>
          <a:xfrm>
            <a:off x="1293748" y="2731517"/>
            <a:ext cx="930822" cy="33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GKE, Anthos</a:t>
            </a:r>
            <a:br>
              <a:rPr lang="en-US"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</a:br>
            <a:r>
              <a:rPr lang="en-US"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GPD, GCS</a:t>
            </a:r>
            <a:endParaRPr sz="3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46" name="Google Shape;1446;p28"/>
          <p:cNvSpPr txBox="1"/>
          <p:nvPr/>
        </p:nvSpPr>
        <p:spPr>
          <a:xfrm>
            <a:off x="1293747" y="3305730"/>
            <a:ext cx="1247760" cy="47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OpenShift 3.12/4.x</a:t>
            </a:r>
            <a:endParaRPr sz="3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OCS 4.x (</a:t>
            </a:r>
            <a:r>
              <a:rPr lang="en-US" sz="1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Ceph</a:t>
            </a:r>
            <a:r>
              <a:rPr lang="en-US"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)</a:t>
            </a:r>
            <a:endParaRPr sz="3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OpenShift Extensions</a:t>
            </a:r>
            <a:endParaRPr sz="3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47" name="Google Shape;1447;p28"/>
          <p:cNvPicPr preferRelativeResize="0"/>
          <p:nvPr/>
        </p:nvPicPr>
        <p:blipFill rotWithShape="1">
          <a:blip r:embed="rId5"/>
          <a:srcRect/>
          <a:stretch/>
        </p:blipFill>
        <p:spPr>
          <a:xfrm>
            <a:off x="383136" y="1574397"/>
            <a:ext cx="552545" cy="328073"/>
          </a:xfrm>
          <a:prstGeom prst="rect">
            <a:avLst/>
          </a:prstGeom>
          <a:noFill/>
          <a:ln>
            <a:noFill/>
          </a:ln>
        </p:spPr>
      </p:pic>
      <p:sp>
        <p:nvSpPr>
          <p:cNvPr id="1448" name="Google Shape;1448;p28"/>
          <p:cNvSpPr txBox="1"/>
          <p:nvPr/>
        </p:nvSpPr>
        <p:spPr>
          <a:xfrm>
            <a:off x="1293748" y="1529028"/>
            <a:ext cx="930822" cy="33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EKS, EBS, EFS, S3, IAM, RDS</a:t>
            </a:r>
            <a:endParaRPr sz="3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49" name="Google Shape;1449;p28"/>
          <p:cNvPicPr preferRelativeResize="0"/>
          <p:nvPr/>
        </p:nvPicPr>
        <p:blipFill rotWithShape="1">
          <a:blip r:embed="rId6">
            <a:alphaModFix/>
            <a:biLevel thresh="25000"/>
          </a:blip>
          <a:srcRect/>
          <a:stretch/>
        </p:blipFill>
        <p:spPr>
          <a:xfrm>
            <a:off x="274550" y="2196880"/>
            <a:ext cx="769719" cy="230916"/>
          </a:xfrm>
          <a:prstGeom prst="rect">
            <a:avLst/>
          </a:prstGeom>
          <a:noFill/>
          <a:ln>
            <a:noFill/>
          </a:ln>
        </p:spPr>
      </p:pic>
      <p:sp>
        <p:nvSpPr>
          <p:cNvPr id="1450" name="Google Shape;1450;p28"/>
          <p:cNvSpPr txBox="1"/>
          <p:nvPr/>
        </p:nvSpPr>
        <p:spPr>
          <a:xfrm>
            <a:off x="1293747" y="2145089"/>
            <a:ext cx="1145628" cy="33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AKS, Azure Stack, Managed Disk, Blob</a:t>
            </a:r>
            <a:endParaRPr sz="3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52" name="Google Shape;1452;p28"/>
          <p:cNvSpPr txBox="1"/>
          <p:nvPr/>
        </p:nvSpPr>
        <p:spPr>
          <a:xfrm>
            <a:off x="1293747" y="4483885"/>
            <a:ext cx="1358509" cy="33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Netapp</a:t>
            </a:r>
            <a:r>
              <a:rPr lang="en-US"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 Trident,</a:t>
            </a:r>
            <a:br>
              <a:rPr lang="en-US"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</a:br>
            <a:r>
              <a:rPr lang="en-US"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Cloud: CVO and CSV</a:t>
            </a:r>
            <a:endParaRPr sz="3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53" name="Google Shape;1453;p28"/>
          <p:cNvPicPr preferRelativeResize="0"/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73422" y="4483885"/>
            <a:ext cx="973832" cy="25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4" name="Google Shape;1454;p28"/>
          <p:cNvPicPr preferRelativeResize="0"/>
          <p:nvPr/>
        </p:nvPicPr>
        <p:blipFill rotWithShape="1">
          <a:blip r:embed="rId9"/>
          <a:srcRect/>
          <a:stretch/>
        </p:blipFill>
        <p:spPr>
          <a:xfrm>
            <a:off x="2942501" y="2715482"/>
            <a:ext cx="304136" cy="408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5" name="Google Shape;1455;p28"/>
          <p:cNvPicPr preferRelativeResize="0"/>
          <p:nvPr/>
        </p:nvPicPr>
        <p:blipFill rotWithShape="1">
          <a:blip r:embed="rId10"/>
          <a:srcRect/>
          <a:stretch/>
        </p:blipFill>
        <p:spPr>
          <a:xfrm>
            <a:off x="2933179" y="2128895"/>
            <a:ext cx="322781" cy="4201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6" name="Google Shape;1456;p28"/>
          <p:cNvGrpSpPr/>
          <p:nvPr/>
        </p:nvGrpSpPr>
        <p:grpSpPr>
          <a:xfrm>
            <a:off x="273422" y="3893523"/>
            <a:ext cx="771975" cy="384668"/>
            <a:chOff x="6981011" y="6324600"/>
            <a:chExt cx="1643101" cy="818742"/>
          </a:xfrm>
        </p:grpSpPr>
        <p:pic>
          <p:nvPicPr>
            <p:cNvPr id="1457" name="Google Shape;1457;p28"/>
            <p:cNvPicPr preferRelativeResize="0"/>
            <p:nvPr/>
          </p:nvPicPr>
          <p:blipFill rotWithShape="1">
            <a:blip r:embed="rId11">
              <a:alphaModFix/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5968" t="10526" r="73337" b="16228"/>
            <a:stretch/>
          </p:blipFill>
          <p:spPr>
            <a:xfrm>
              <a:off x="7527925" y="6324600"/>
              <a:ext cx="549275" cy="530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8" name="Google Shape;1458;p28"/>
            <p:cNvPicPr preferRelativeResize="0"/>
            <p:nvPr/>
          </p:nvPicPr>
          <p:blipFill rotWithShape="1">
            <a:blip r:embed="rId11">
              <a:alphaModFix/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32224" t="30758" r="5871" b="39417"/>
            <a:stretch/>
          </p:blipFill>
          <p:spPr>
            <a:xfrm>
              <a:off x="6981011" y="6927442"/>
              <a:ext cx="1643101" cy="215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59" name="Google Shape;1459;p28"/>
          <p:cNvPicPr preferRelativeResize="0"/>
          <p:nvPr/>
        </p:nvPicPr>
        <p:blipFill rotWithShape="1">
          <a:blip r:embed="rId13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62423" y="3332862"/>
            <a:ext cx="393974" cy="421018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28"/>
          <p:cNvSpPr txBox="1"/>
          <p:nvPr/>
        </p:nvSpPr>
        <p:spPr>
          <a:xfrm>
            <a:off x="3733650" y="2737900"/>
            <a:ext cx="930822" cy="33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Rook, OCS, RBD, CSI</a:t>
            </a:r>
            <a:endParaRPr sz="1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"/>
            </a:endParaRPr>
          </a:p>
        </p:txBody>
      </p:sp>
      <p:sp>
        <p:nvSpPr>
          <p:cNvPr id="1461" name="Google Shape;1461;p28"/>
          <p:cNvSpPr txBox="1"/>
          <p:nvPr/>
        </p:nvSpPr>
        <p:spPr>
          <a:xfrm>
            <a:off x="3733650" y="2096245"/>
            <a:ext cx="1188085" cy="47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Linbit</a:t>
            </a:r>
            <a:r>
              <a:rPr lang="en-US"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DigitalOcean</a:t>
            </a:r>
            <a:r>
              <a:rPr lang="en-US"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,</a:t>
            </a:r>
            <a:br>
              <a:rPr lang="en-US"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</a:br>
            <a:r>
              <a:rPr lang="en-US"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etc. v1.0+ compatibility</a:t>
            </a:r>
            <a:endParaRPr sz="3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63" name="Google Shape;1463;p28"/>
          <p:cNvPicPr preferRelativeResize="0"/>
          <p:nvPr/>
        </p:nvPicPr>
        <p:blipFill rotWithShape="1">
          <a:blip r:embed="rId15"/>
          <a:srcRect/>
          <a:stretch/>
        </p:blipFill>
        <p:spPr>
          <a:xfrm>
            <a:off x="2756262" y="3307907"/>
            <a:ext cx="652894" cy="326446"/>
          </a:xfrm>
          <a:prstGeom prst="rect">
            <a:avLst/>
          </a:prstGeom>
          <a:noFill/>
          <a:ln>
            <a:noFill/>
          </a:ln>
        </p:spPr>
      </p:pic>
      <p:sp>
        <p:nvSpPr>
          <p:cNvPr id="1465" name="Google Shape;1465;p28"/>
          <p:cNvSpPr txBox="1"/>
          <p:nvPr/>
        </p:nvSpPr>
        <p:spPr>
          <a:xfrm>
            <a:off x="3733650" y="3303945"/>
            <a:ext cx="1188085" cy="33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Rancher Kubernetes Engine</a:t>
            </a:r>
            <a:endParaRPr sz="3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66" name="Google Shape;1466;p28"/>
          <p:cNvSpPr txBox="1"/>
          <p:nvPr/>
        </p:nvSpPr>
        <p:spPr>
          <a:xfrm>
            <a:off x="3733650" y="3879241"/>
            <a:ext cx="1304371" cy="33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Upstream and certified distros (v1.12+)</a:t>
            </a:r>
            <a:endParaRPr sz="3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67" name="Google Shape;1467;p28"/>
          <p:cNvSpPr txBox="1"/>
          <p:nvPr/>
        </p:nvSpPr>
        <p:spPr>
          <a:xfrm>
            <a:off x="3733650" y="4462392"/>
            <a:ext cx="1304371" cy="332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S3-compatible object storage</a:t>
            </a:r>
            <a:endParaRPr sz="3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87" name="Google Shape;1487;p28"/>
          <p:cNvSpPr txBox="1"/>
          <p:nvPr/>
        </p:nvSpPr>
        <p:spPr>
          <a:xfrm>
            <a:off x="3733236" y="1502329"/>
            <a:ext cx="1304371" cy="477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Pure Storage: Flash Array and Flash Blade vis PSO</a:t>
            </a:r>
            <a:endParaRPr sz="3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1" name="Picture 8" descr="Image result for pure storage">
            <a:extLst>
              <a:ext uri="{FF2B5EF4-FFF2-40B4-BE49-F238E27FC236}">
                <a16:creationId xmlns:a16="http://schemas.microsoft.com/office/drawing/2014/main" id="{E83C2E84-0EFF-43CB-AC1A-DC7265DADA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auto">
          <a:xfrm>
            <a:off x="2582635" y="1402592"/>
            <a:ext cx="1079911" cy="532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 descr="A picture containing drawing&#10;&#10;Description automatically generated">
            <a:extLst>
              <a:ext uri="{FF2B5EF4-FFF2-40B4-BE49-F238E27FC236}">
                <a16:creationId xmlns:a16="http://schemas.microsoft.com/office/drawing/2014/main" id="{3776D76F-1B3A-43F3-BFE9-B8C25223B9F4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r="76161"/>
          <a:stretch/>
        </p:blipFill>
        <p:spPr>
          <a:xfrm>
            <a:off x="2875258" y="3848091"/>
            <a:ext cx="474734" cy="430099"/>
          </a:xfrm>
          <a:prstGeom prst="rect">
            <a:avLst/>
          </a:prstGeom>
        </p:spPr>
      </p:pic>
      <p:pic>
        <p:nvPicPr>
          <p:cNvPr id="53" name="Picture 52" descr="A picture containing fireworks, clock&#10;&#10;Description automatically generated">
            <a:extLst>
              <a:ext uri="{FF2B5EF4-FFF2-40B4-BE49-F238E27FC236}">
                <a16:creationId xmlns:a16="http://schemas.microsoft.com/office/drawing/2014/main" id="{65750C53-1A7F-43DB-B2A1-AD6981E08274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29742" y="4483885"/>
            <a:ext cx="753339" cy="32644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3AFE521-108A-4BD5-8A52-4ABDF59642A9}"/>
              </a:ext>
            </a:extLst>
          </p:cNvPr>
          <p:cNvGrpSpPr/>
          <p:nvPr/>
        </p:nvGrpSpPr>
        <p:grpSpPr>
          <a:xfrm>
            <a:off x="4651571" y="1017816"/>
            <a:ext cx="4325482" cy="4069803"/>
            <a:chOff x="4632408" y="1039299"/>
            <a:chExt cx="4325482" cy="4069803"/>
          </a:xfrm>
        </p:grpSpPr>
        <p:sp>
          <p:nvSpPr>
            <p:cNvPr id="1442" name="Google Shape;1442;p28"/>
            <p:cNvSpPr txBox="1"/>
            <p:nvPr/>
          </p:nvSpPr>
          <p:spPr>
            <a:xfrm>
              <a:off x="4632408" y="1039299"/>
              <a:ext cx="3135846" cy="2923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pPr algn="ctr"/>
              <a:r>
                <a:rPr lang="ko-KR" altLang="en-US" sz="160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데이터 서비스</a:t>
              </a:r>
              <a:endParaRPr sz="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endParaRPr>
            </a:p>
          </p:txBody>
        </p:sp>
        <p:cxnSp>
          <p:nvCxnSpPr>
            <p:cNvPr id="1451" name="Google Shape;1451;p28"/>
            <p:cNvCxnSpPr>
              <a:cxnSpLocks/>
            </p:cNvCxnSpPr>
            <p:nvPr/>
          </p:nvCxnSpPr>
          <p:spPr>
            <a:xfrm>
              <a:off x="5369524" y="1432287"/>
              <a:ext cx="33539" cy="3539764"/>
            </a:xfrm>
            <a:prstGeom prst="straightConnector1">
              <a:avLst/>
            </a:prstGeom>
            <a:noFill/>
            <a:ln w="19050" cap="sq" cmpd="sng">
              <a:gradFill>
                <a:gsLst>
                  <a:gs pos="49600">
                    <a:srgbClr val="00E296"/>
                  </a:gs>
                  <a:gs pos="8000">
                    <a:srgbClr val="00E296">
                      <a:alpha val="0"/>
                    </a:srgbClr>
                  </a:gs>
                  <a:gs pos="91000">
                    <a:srgbClr val="00E296">
                      <a:alpha val="0"/>
                    </a:srgbClr>
                  </a:gs>
                </a:gsLst>
                <a:lin ang="5400000" scaled="1"/>
              </a:gradFill>
              <a:prstDash val="solid"/>
              <a:bevel/>
              <a:headEnd type="none" w="sm" len="sm"/>
              <a:tailEnd type="none" w="sm" len="sm"/>
            </a:ln>
          </p:spPr>
        </p:cxn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4334F90E-73F9-4CA9-B30B-2059A24FF747}"/>
                </a:ext>
              </a:extLst>
            </p:cNvPr>
            <p:cNvSpPr/>
            <p:nvPr/>
          </p:nvSpPr>
          <p:spPr bwMode="auto">
            <a:xfrm rot="5400000">
              <a:off x="5107290" y="2992030"/>
              <a:ext cx="3861896" cy="372247"/>
            </a:xfrm>
            <a:prstGeom prst="triangle">
              <a:avLst/>
            </a:prstGeom>
            <a:noFill/>
            <a:ln w="19050" cap="sq" cmpd="sng">
              <a:gradFill>
                <a:gsLst>
                  <a:gs pos="0">
                    <a:srgbClr val="00E296"/>
                  </a:gs>
                  <a:gs pos="73000">
                    <a:srgbClr val="00E296">
                      <a:alpha val="0"/>
                    </a:srgbClr>
                  </a:gs>
                </a:gsLst>
                <a:lin ang="5400000" scaled="1"/>
              </a:gradFill>
              <a:prstDash val="solid"/>
              <a:bevel/>
              <a:headEnd type="none" w="sm" len="sm"/>
              <a:tailEnd type="none" w="sm" len="sm"/>
            </a:ln>
          </p:spPr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ru-RU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72" name="Google Shape;1472;p28"/>
            <p:cNvPicPr preferRelativeResize="0"/>
            <p:nvPr/>
          </p:nvPicPr>
          <p:blipFill rotWithShape="1">
            <a:blip r:embed="rId21">
              <a:alphaModFix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>
            <a:xfrm>
              <a:off x="5885158" y="2974716"/>
              <a:ext cx="571501" cy="1956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4" name="Google Shape;1474;p28"/>
            <p:cNvPicPr preferRelativeResize="0"/>
            <p:nvPr/>
          </p:nvPicPr>
          <p:blipFill rotWithShape="1">
            <a:blip r:embed="rId22">
              <a:alphaModFix/>
              <a:biLevel thresh="25000"/>
            </a:blip>
            <a:srcRect/>
            <a:stretch/>
          </p:blipFill>
          <p:spPr>
            <a:xfrm>
              <a:off x="5907108" y="4243047"/>
              <a:ext cx="527601" cy="195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8" name="Google Shape;1478;p28"/>
            <p:cNvPicPr preferRelativeResize="0"/>
            <p:nvPr/>
          </p:nvPicPr>
          <p:blipFill rotWithShape="1">
            <a:blip r:embed="rId23">
              <a:alphaModFix/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bright="46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5917505" y="4633844"/>
              <a:ext cx="584297" cy="1953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9" name="Google Shape;1479;p28"/>
            <p:cNvPicPr preferRelativeResize="0"/>
            <p:nvPr/>
          </p:nvPicPr>
          <p:blipFill rotWithShape="1">
            <a:blip r:embed="rId25">
              <a:alphaModFix/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5853303" y="3299356"/>
              <a:ext cx="635212" cy="2785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1" name="Google Shape;1481;p28"/>
            <p:cNvSpPr txBox="1"/>
            <p:nvPr/>
          </p:nvSpPr>
          <p:spPr>
            <a:xfrm>
              <a:off x="7910265" y="1934293"/>
              <a:ext cx="930822" cy="3325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App-Consistent</a:t>
              </a:r>
              <a:br>
                <a:rPr 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</a:br>
              <a:r>
                <a:rPr 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Backup</a:t>
              </a:r>
              <a:endParaRPr sz="35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83" name="Google Shape;1483;p28"/>
            <p:cNvSpPr txBox="1"/>
            <p:nvPr/>
          </p:nvSpPr>
          <p:spPr>
            <a:xfrm>
              <a:off x="7910265" y="2571478"/>
              <a:ext cx="930822" cy="3325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Logical DB Dump</a:t>
              </a:r>
              <a:endParaRPr sz="35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84" name="Google Shape;1484;p28"/>
            <p:cNvSpPr txBox="1"/>
            <p:nvPr/>
          </p:nvSpPr>
          <p:spPr>
            <a:xfrm>
              <a:off x="7910265" y="3098309"/>
              <a:ext cx="1047625" cy="3325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External Managed Services</a:t>
              </a:r>
              <a:endParaRPr sz="35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85" name="Google Shape;1485;p28"/>
            <p:cNvSpPr txBox="1"/>
            <p:nvPr/>
          </p:nvSpPr>
          <p:spPr>
            <a:xfrm>
              <a:off x="7910265" y="3710378"/>
              <a:ext cx="1047625" cy="3325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Log and Replica Capture</a:t>
              </a:r>
              <a:endParaRPr sz="35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486" name="Google Shape;1486;p28"/>
            <p:cNvSpPr txBox="1"/>
            <p:nvPr/>
          </p:nvSpPr>
          <p:spPr>
            <a:xfrm>
              <a:off x="7248492" y="4242082"/>
              <a:ext cx="1684503" cy="2168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pPr algn="ctr"/>
              <a:r>
                <a:rPr lang="en-US" sz="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Community and Kasten driven</a:t>
              </a:r>
              <a:endParaRPr sz="35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algn="ctr"/>
              <a:r>
                <a:rPr lang="en-US" sz="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with support for one or more of the above options</a:t>
              </a:r>
              <a:endParaRPr sz="35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57" name="Google Shape;727;p9">
              <a:extLst>
                <a:ext uri="{FF2B5EF4-FFF2-40B4-BE49-F238E27FC236}">
                  <a16:creationId xmlns:a16="http://schemas.microsoft.com/office/drawing/2014/main" id="{ED50851F-C5C3-4FCC-835D-79805F80C74C}"/>
                </a:ext>
              </a:extLst>
            </p:cNvPr>
            <p:cNvPicPr preferRelativeResize="0"/>
            <p:nvPr/>
          </p:nvPicPr>
          <p:blipFill rotWithShape="1">
            <a:blip r:embed="rId27">
              <a:alphaModFix/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rightnessContrast bright="66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5922422" y="1354847"/>
              <a:ext cx="496972" cy="33814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A9F06F4-088D-4E68-8759-E46624869BAD}"/>
                </a:ext>
              </a:extLst>
            </p:cNvPr>
            <p:cNvGrpSpPr/>
            <p:nvPr/>
          </p:nvGrpSpPr>
          <p:grpSpPr>
            <a:xfrm>
              <a:off x="5971032" y="2344386"/>
              <a:ext cx="399754" cy="454728"/>
              <a:chOff x="2231353" y="714739"/>
              <a:chExt cx="627498" cy="713792"/>
            </a:xfrm>
          </p:grpSpPr>
          <p:pic>
            <p:nvPicPr>
              <p:cNvPr id="65" name="Google Shape;725;p9">
                <a:extLst>
                  <a:ext uri="{FF2B5EF4-FFF2-40B4-BE49-F238E27FC236}">
                    <a16:creationId xmlns:a16="http://schemas.microsoft.com/office/drawing/2014/main" id="{E6473AEF-7258-46D0-A71C-77F17806BC31}"/>
                  </a:ext>
                </a:extLst>
              </p:cNvPr>
              <p:cNvPicPr preferRelativeResize="0"/>
              <p:nvPr/>
            </p:nvPicPr>
            <p:blipFill rotWithShape="1">
              <a:blip r:embed="rId29">
                <a:alphaModFix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0">
                        <a14:imgEffect>
                          <a14:brightnessContrast bright="100000" contrast="55000"/>
                        </a14:imgEffect>
                      </a14:imgLayer>
                    </a14:imgProps>
                  </a:ext>
                </a:extLst>
              </a:blip>
              <a:srcRect t="78495"/>
              <a:stretch/>
            </p:blipFill>
            <p:spPr>
              <a:xfrm>
                <a:off x="2231353" y="1293585"/>
                <a:ext cx="627498" cy="13494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6" name="Graphic 65">
                <a:extLst>
                  <a:ext uri="{FF2B5EF4-FFF2-40B4-BE49-F238E27FC236}">
                    <a16:creationId xmlns:a16="http://schemas.microsoft.com/office/drawing/2014/main" id="{1EA953F9-0944-48AA-A5B3-9CE72006A8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2251912" y="714739"/>
                <a:ext cx="527228" cy="596373"/>
              </a:xfrm>
              <a:prstGeom prst="rect">
                <a:avLst/>
              </a:prstGeom>
            </p:spPr>
          </p:pic>
        </p:grpSp>
        <p:pic>
          <p:nvPicPr>
            <p:cNvPr id="60" name="Picture 5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DBFE86B-4F31-4D43-87D5-6666AC7B4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5956535" y="1758168"/>
              <a:ext cx="428746" cy="502452"/>
            </a:xfrm>
            <a:prstGeom prst="rect">
              <a:avLst/>
            </a:prstGeom>
          </p:spPr>
        </p:pic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4337664-771C-45EB-9505-5CC34E7FE4D3}"/>
                </a:ext>
              </a:extLst>
            </p:cNvPr>
            <p:cNvGrpSpPr/>
            <p:nvPr/>
          </p:nvGrpSpPr>
          <p:grpSpPr>
            <a:xfrm>
              <a:off x="5930099" y="3803375"/>
              <a:ext cx="481619" cy="322305"/>
              <a:chOff x="5202969" y="886471"/>
              <a:chExt cx="520861" cy="348566"/>
            </a:xfrm>
          </p:grpSpPr>
          <p:pic>
            <p:nvPicPr>
              <p:cNvPr id="63" name="Google Shape;728;p9">
                <a:extLst>
                  <a:ext uri="{FF2B5EF4-FFF2-40B4-BE49-F238E27FC236}">
                    <a16:creationId xmlns:a16="http://schemas.microsoft.com/office/drawing/2014/main" id="{758B751B-FB5E-4E00-8AA9-65BB5106041A}"/>
                  </a:ext>
                </a:extLst>
              </p:cNvPr>
              <p:cNvPicPr preferRelativeResize="0"/>
              <p:nvPr/>
            </p:nvPicPr>
            <p:blipFill rotWithShape="1">
              <a:blip r:embed="rId34">
                <a:alphaModFix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stretch/>
            </p:blipFill>
            <p:spPr>
              <a:xfrm>
                <a:off x="5202969" y="886471"/>
                <a:ext cx="520358" cy="34856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" name="Google Shape;728;p9">
                <a:extLst>
                  <a:ext uri="{FF2B5EF4-FFF2-40B4-BE49-F238E27FC236}">
                    <a16:creationId xmlns:a16="http://schemas.microsoft.com/office/drawing/2014/main" id="{4C953031-27F3-4E78-BF33-B65E2312B3B0}"/>
                  </a:ext>
                </a:extLst>
              </p:cNvPr>
              <p:cNvPicPr preferRelativeResize="0"/>
              <p:nvPr/>
            </p:nvPicPr>
            <p:blipFill rotWithShape="1">
              <a:blip r:embed="rId35">
                <a:alphaModFix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6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rcRect t="69057"/>
              <a:stretch/>
            </p:blipFill>
            <p:spPr>
              <a:xfrm>
                <a:off x="5203472" y="1127181"/>
                <a:ext cx="520358" cy="1078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338CB7C0-2EA3-4A9E-A70A-27F8D1EB5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7459688" y="1995648"/>
              <a:ext cx="276977" cy="276977"/>
            </a:xfrm>
            <a:prstGeom prst="rect">
              <a:avLst/>
            </a:prstGeom>
          </p:spPr>
        </p:pic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id="{6D96F0CB-DF7B-407F-BA68-C253BA50B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7475164" y="2535563"/>
              <a:ext cx="315754" cy="365609"/>
            </a:xfrm>
            <a:prstGeom prst="rect">
              <a:avLst/>
            </a:prstGeom>
          </p:spPr>
        </p:pic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5D58BA8A-0B0D-4052-BC9F-DFF654F64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7467578" y="3140148"/>
              <a:ext cx="290726" cy="290726"/>
            </a:xfrm>
            <a:prstGeom prst="rect">
              <a:avLst/>
            </a:prstGeom>
          </p:spPr>
        </p:pic>
        <p:pic>
          <p:nvPicPr>
            <p:cNvPr id="72" name="Graphic 71">
              <a:extLst>
                <a:ext uri="{FF2B5EF4-FFF2-40B4-BE49-F238E27FC236}">
                  <a16:creationId xmlns:a16="http://schemas.microsoft.com/office/drawing/2014/main" id="{5C8C6F55-261D-44BA-BFFE-4449584BA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/>
            </a:stretch>
          </p:blipFill>
          <p:spPr>
            <a:xfrm>
              <a:off x="7459688" y="3725491"/>
              <a:ext cx="327211" cy="32721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"/>
          <p:cNvSpPr txBox="1">
            <a:spLocks noGrp="1"/>
          </p:cNvSpPr>
          <p:nvPr>
            <p:ph type="title"/>
          </p:nvPr>
        </p:nvSpPr>
        <p:spPr>
          <a:xfrm>
            <a:off x="359999" y="171451"/>
            <a:ext cx="8425225" cy="84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3200" dirty="0">
                <a:solidFill>
                  <a:schemeClr val="accent1"/>
                </a:solidFill>
              </a:rPr>
              <a:t>K10 </a:t>
            </a:r>
            <a:r>
              <a:rPr lang="ko-KR" altLang="en-US" sz="3200" dirty="0">
                <a:solidFill>
                  <a:schemeClr val="accent1"/>
                </a:solidFill>
              </a:rPr>
              <a:t>채택 영역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ko-KR" altLang="en-US" sz="2000" dirty="0">
                <a:solidFill>
                  <a:schemeClr val="bg1"/>
                </a:solidFill>
              </a:rPr>
              <a:t>완벽한 통합 및 손쉬운 사용</a:t>
            </a:r>
            <a:endParaRPr sz="3200" dirty="0">
              <a:solidFill>
                <a:schemeClr val="bg1"/>
              </a:solidFill>
            </a:endParaRPr>
          </a:p>
        </p:txBody>
      </p:sp>
      <p:grpSp>
        <p:nvGrpSpPr>
          <p:cNvPr id="1495" name="Google Shape;1495;p29"/>
          <p:cNvGrpSpPr/>
          <p:nvPr/>
        </p:nvGrpSpPr>
        <p:grpSpPr>
          <a:xfrm>
            <a:off x="4456404" y="3047569"/>
            <a:ext cx="1588408" cy="1105331"/>
            <a:chOff x="8912808" y="6213863"/>
            <a:chExt cx="3176816" cy="2210662"/>
          </a:xfrm>
        </p:grpSpPr>
        <p:sp>
          <p:nvSpPr>
            <p:cNvPr id="1496" name="Google Shape;1496;p29"/>
            <p:cNvSpPr txBox="1"/>
            <p:nvPr/>
          </p:nvSpPr>
          <p:spPr>
            <a:xfrm flipH="1">
              <a:off x="8912808" y="6213863"/>
              <a:ext cx="3176816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ko-KR" altLang="en-US" sz="1800" dirty="0">
                  <a:solidFill>
                    <a:srgbClr val="00E29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청사진</a:t>
              </a:r>
              <a:r>
                <a:rPr lang="en-US" altLang="ko-KR" sz="1200" dirty="0">
                  <a:solidFill>
                    <a:srgbClr val="00E29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(</a:t>
              </a:r>
              <a:r>
                <a:rPr lang="en-US" sz="1200" dirty="0">
                  <a:solidFill>
                    <a:srgbClr val="00E29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blueprint)</a:t>
              </a:r>
              <a:endParaRPr sz="18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endParaRPr>
            </a:p>
          </p:txBody>
        </p:sp>
        <p:sp>
          <p:nvSpPr>
            <p:cNvPr id="1497" name="Google Shape;1497;p29"/>
            <p:cNvSpPr txBox="1"/>
            <p:nvPr/>
          </p:nvSpPr>
          <p:spPr>
            <a:xfrm flipH="1">
              <a:off x="8912808" y="7101127"/>
              <a:ext cx="2912296" cy="13233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맞춤형 어플리케이션 및 데이터 워크플로우를 위한 맞춤형 </a:t>
              </a:r>
              <a:r>
                <a:rPr lang="en-US" altLang="ko-KR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“</a:t>
              </a:r>
              <a:r>
                <a:rPr lang="ko-KR" alt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작업</a:t>
              </a:r>
              <a:r>
                <a:rPr lang="en-US" altLang="ko-KR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”</a:t>
              </a:r>
              <a:r>
                <a:rPr lang="ko-KR" alt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을 작성하거나 확장합니다</a:t>
              </a:r>
              <a:r>
                <a:rPr lang="en-US" altLang="ko-KR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.</a:t>
              </a:r>
              <a:endParaRPr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endParaRPr>
            </a:p>
          </p:txBody>
        </p:sp>
      </p:grpSp>
      <p:pic>
        <p:nvPicPr>
          <p:cNvPr id="1501" name="Google Shape;150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19500" y="1983433"/>
            <a:ext cx="0" cy="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2" name="Google Shape;1502;p29"/>
          <p:cNvGrpSpPr/>
          <p:nvPr/>
        </p:nvGrpSpPr>
        <p:grpSpPr>
          <a:xfrm>
            <a:off x="2739924" y="3047569"/>
            <a:ext cx="1456148" cy="1105331"/>
            <a:chOff x="5479847" y="5980798"/>
            <a:chExt cx="2912296" cy="2210662"/>
          </a:xfrm>
        </p:grpSpPr>
        <p:sp>
          <p:nvSpPr>
            <p:cNvPr id="1503" name="Google Shape;1503;p29"/>
            <p:cNvSpPr txBox="1"/>
            <p:nvPr/>
          </p:nvSpPr>
          <p:spPr>
            <a:xfrm flipH="1">
              <a:off x="5479847" y="5980798"/>
              <a:ext cx="2912296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ko-KR" altLang="en-US" sz="1800" dirty="0">
                  <a:solidFill>
                    <a:srgbClr val="00E29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주석</a:t>
              </a:r>
              <a:endParaRPr sz="18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endParaRPr>
            </a:p>
          </p:txBody>
        </p:sp>
        <p:sp>
          <p:nvSpPr>
            <p:cNvPr id="1504" name="Google Shape;1504;p29"/>
            <p:cNvSpPr txBox="1"/>
            <p:nvPr/>
          </p:nvSpPr>
          <p:spPr>
            <a:xfrm flipH="1">
              <a:off x="5479847" y="6868062"/>
              <a:ext cx="2912296" cy="13233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최소한의 배포 변경</a:t>
              </a:r>
              <a:r>
                <a:rPr lang="en-US" altLang="ko-KR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. </a:t>
              </a:r>
              <a:r>
                <a:rPr lang="ko-KR" alt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보다 긴밀한 통합을 위해 사양에 주석을 추가합니다</a:t>
              </a:r>
              <a:r>
                <a:rPr lang="en-US" altLang="ko-KR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.</a:t>
              </a:r>
              <a:endParaRPr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endParaRPr>
            </a:p>
          </p:txBody>
        </p:sp>
      </p:grpSp>
      <p:grpSp>
        <p:nvGrpSpPr>
          <p:cNvPr id="1508" name="Google Shape;1508;p29"/>
          <p:cNvGrpSpPr/>
          <p:nvPr/>
        </p:nvGrpSpPr>
        <p:grpSpPr>
          <a:xfrm>
            <a:off x="6172885" y="3047569"/>
            <a:ext cx="1456148" cy="1413108"/>
            <a:chOff x="12345770" y="6213863"/>
            <a:chExt cx="2912296" cy="2826216"/>
          </a:xfrm>
        </p:grpSpPr>
        <p:sp>
          <p:nvSpPr>
            <p:cNvPr id="1509" name="Google Shape;1509;p29"/>
            <p:cNvSpPr txBox="1"/>
            <p:nvPr/>
          </p:nvSpPr>
          <p:spPr>
            <a:xfrm flipH="1">
              <a:off x="12345770" y="6213863"/>
              <a:ext cx="2912296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ko-KR" altLang="en-US" sz="1800">
                  <a:solidFill>
                    <a:srgbClr val="00E29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사이드카</a:t>
              </a:r>
              <a:endParaRPr sz="18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endParaRPr>
            </a:p>
          </p:txBody>
        </p:sp>
        <p:sp>
          <p:nvSpPr>
            <p:cNvPr id="1510" name="Google Shape;1510;p29"/>
            <p:cNvSpPr txBox="1"/>
            <p:nvPr/>
          </p:nvSpPr>
          <p:spPr>
            <a:xfrm flipH="1">
              <a:off x="12345770" y="7101127"/>
              <a:ext cx="2912296" cy="19389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어플리케이션에 사이드카 컨테이너를 추가합니다</a:t>
              </a:r>
              <a:r>
                <a:rPr lang="en-US" altLang="ko-KR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. </a:t>
              </a:r>
              <a:r>
                <a:rPr lang="ko-KR" alt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핵심 변경 사항은 없지만 추가 기능을 사용할 수 있습니다</a:t>
              </a:r>
              <a:r>
                <a:rPr lang="en-US" altLang="ko-KR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.</a:t>
              </a:r>
              <a:endParaRPr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endParaRPr>
            </a:p>
          </p:txBody>
        </p:sp>
      </p:grpSp>
      <p:sp>
        <p:nvSpPr>
          <p:cNvPr id="1514" name="Google Shape;1514;p29"/>
          <p:cNvSpPr/>
          <p:nvPr/>
        </p:nvSpPr>
        <p:spPr>
          <a:xfrm rot="5400000">
            <a:off x="1756752" y="1101028"/>
            <a:ext cx="113616" cy="1554480"/>
          </a:xfrm>
          <a:prstGeom prst="leftBracket">
            <a:avLst>
              <a:gd name="adj" fmla="val 8333"/>
            </a:avLst>
          </a:prstGeom>
          <a:noFill/>
          <a:ln w="12700" cap="sq" cmpd="sng">
            <a:gradFill>
              <a:gsLst>
                <a:gs pos="1000">
                  <a:srgbClr val="00E296">
                    <a:alpha val="0"/>
                  </a:srgbClr>
                </a:gs>
                <a:gs pos="100000">
                  <a:srgbClr val="00E296"/>
                </a:gs>
              </a:gsLst>
              <a:lin ang="10800000" scaled="0"/>
            </a:gra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/>
            <a:endParaRPr sz="13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"/>
            </a:endParaRPr>
          </a:p>
        </p:txBody>
      </p:sp>
      <p:sp>
        <p:nvSpPr>
          <p:cNvPr id="1515" name="Google Shape;1515;p29"/>
          <p:cNvSpPr/>
          <p:nvPr/>
        </p:nvSpPr>
        <p:spPr>
          <a:xfrm rot="5400000">
            <a:off x="4981442" y="-508221"/>
            <a:ext cx="113616" cy="4772977"/>
          </a:xfrm>
          <a:prstGeom prst="leftBracket">
            <a:avLst>
              <a:gd name="adj" fmla="val 8333"/>
            </a:avLst>
          </a:prstGeom>
          <a:noFill/>
          <a:ln w="12700" cap="sq" cmpd="sng">
            <a:gradFill>
              <a:gsLst>
                <a:gs pos="1000">
                  <a:srgbClr val="00E296">
                    <a:alpha val="0"/>
                  </a:srgbClr>
                </a:gs>
                <a:gs pos="100000">
                  <a:srgbClr val="00E296"/>
                </a:gs>
              </a:gsLst>
              <a:lin ang="10800000" scaled="0"/>
            </a:gradFill>
            <a:prstDash val="solid"/>
            <a:bevel/>
            <a:headEnd type="none" w="sm" len="sm"/>
            <a:tailEnd type="none" w="sm" len="sm"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/>
            <a:endParaRPr sz="13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"/>
            </a:endParaRPr>
          </a:p>
        </p:txBody>
      </p:sp>
      <p:sp>
        <p:nvSpPr>
          <p:cNvPr id="1516" name="Google Shape;1516;p29"/>
          <p:cNvSpPr txBox="1"/>
          <p:nvPr/>
        </p:nvSpPr>
        <p:spPr>
          <a:xfrm>
            <a:off x="852625" y="1485900"/>
            <a:ext cx="1921870" cy="230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기본 작업들</a:t>
            </a:r>
            <a:endParaRPr sz="3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17" name="Google Shape;1517;p29"/>
          <p:cNvSpPr txBox="1"/>
          <p:nvPr/>
        </p:nvSpPr>
        <p:spPr>
          <a:xfrm>
            <a:off x="3187871" y="1485900"/>
            <a:ext cx="3993213" cy="230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algn="ctr"/>
            <a:r>
              <a:rPr lang="ko-KR" altLang="en-US" sz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향상된 워크플로우 및 어플리케이션 별 작업</a:t>
            </a:r>
            <a:endParaRPr sz="3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518" name="Google Shape;1518;p29"/>
          <p:cNvGrpSpPr/>
          <p:nvPr/>
        </p:nvGrpSpPr>
        <p:grpSpPr>
          <a:xfrm>
            <a:off x="1023443" y="3047569"/>
            <a:ext cx="1456148" cy="1105331"/>
            <a:chOff x="2046886" y="6213863"/>
            <a:chExt cx="2912296" cy="2210662"/>
          </a:xfrm>
        </p:grpSpPr>
        <p:sp>
          <p:nvSpPr>
            <p:cNvPr id="1519" name="Google Shape;1519;p29"/>
            <p:cNvSpPr txBox="1"/>
            <p:nvPr/>
          </p:nvSpPr>
          <p:spPr>
            <a:xfrm flipH="1">
              <a:off x="2046886" y="6213863"/>
              <a:ext cx="2912296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ko-KR" altLang="en-US" sz="1800" dirty="0">
                  <a:solidFill>
                    <a:srgbClr val="00E29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오직 설치</a:t>
              </a:r>
              <a:endParaRPr sz="18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endParaRPr>
            </a:p>
          </p:txBody>
        </p:sp>
        <p:sp>
          <p:nvSpPr>
            <p:cNvPr id="1520" name="Google Shape;1520;p29"/>
            <p:cNvSpPr txBox="1"/>
            <p:nvPr/>
          </p:nvSpPr>
          <p:spPr>
            <a:xfrm flipH="1">
              <a:off x="2046886" y="7101127"/>
              <a:ext cx="2912296" cy="13233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ko-KR" alt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개발자 또는 애플리케이션 변경이 필요하지 않습니다</a:t>
              </a:r>
              <a:r>
                <a:rPr lang="en-US" altLang="ko-KR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. </a:t>
              </a:r>
              <a:r>
                <a:rPr lang="ko-KR" alt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손쉽게 무한 확장 제공</a:t>
              </a:r>
              <a:r>
                <a:rPr lang="en-US" altLang="ko-KR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.</a:t>
              </a:r>
              <a:endParaRPr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endParaRPr>
            </a:p>
          </p:txBody>
        </p:sp>
      </p:grpSp>
      <p:pic>
        <p:nvPicPr>
          <p:cNvPr id="2" name="Graphic 1">
            <a:extLst>
              <a:ext uri="{FF2B5EF4-FFF2-40B4-BE49-F238E27FC236}">
                <a16:creationId xmlns:a16="http://schemas.microsoft.com/office/drawing/2014/main" id="{241D3608-6312-4551-A9C6-E71DC1B3CC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0967" y="2231375"/>
            <a:ext cx="533400" cy="43815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38AEE2E-A5F1-4C48-8553-6D428F3EA8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45975" y="2183750"/>
            <a:ext cx="409575" cy="533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47D8550-3B29-49E1-A9D4-8ED0250CF2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04028" y="2183750"/>
            <a:ext cx="428625" cy="5334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9FE73BD9-C209-44E7-A658-F19087BEF6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98884" y="2183750"/>
            <a:ext cx="514350" cy="533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84EF2-63F9-44D4-B893-CC92661AC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1" y="171451"/>
            <a:ext cx="8311302" cy="1107996"/>
          </a:xfrm>
        </p:spPr>
        <p:txBody>
          <a:bodyPr/>
          <a:lstStyle/>
          <a:p>
            <a:pPr algn="ctr"/>
            <a:r>
              <a:rPr lang="en-US" dirty="0"/>
              <a:t>Kubernetes</a:t>
            </a:r>
            <a:r>
              <a:rPr lang="ko-KR" altLang="en-US" dirty="0"/>
              <a:t>를 위한 데이터 보호와 이동성</a:t>
            </a:r>
            <a:endParaRPr lang="en-US" dirty="0"/>
          </a:p>
        </p:txBody>
      </p:sp>
      <p:sp>
        <p:nvSpPr>
          <p:cNvPr id="3" name="Google Shape;1282;p21">
            <a:extLst>
              <a:ext uri="{FF2B5EF4-FFF2-40B4-BE49-F238E27FC236}">
                <a16:creationId xmlns:a16="http://schemas.microsoft.com/office/drawing/2014/main" id="{D123B7E5-F308-42DE-A21D-BC7892274B78}"/>
              </a:ext>
            </a:extLst>
          </p:cNvPr>
          <p:cNvSpPr txBox="1"/>
          <p:nvPr/>
        </p:nvSpPr>
        <p:spPr>
          <a:xfrm>
            <a:off x="1090845" y="2550033"/>
            <a:ext cx="1006839" cy="477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백업 </a:t>
            </a:r>
            <a:r>
              <a:rPr lang="en-US" altLang="ko-KR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&amp; </a:t>
            </a: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복구</a:t>
            </a:r>
            <a:endParaRPr sz="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Google Shape;1283;p21">
            <a:extLst>
              <a:ext uri="{FF2B5EF4-FFF2-40B4-BE49-F238E27FC236}">
                <a16:creationId xmlns:a16="http://schemas.microsoft.com/office/drawing/2014/main" id="{D2B40C61-7346-47B4-8D0B-076872F57F75}"/>
              </a:ext>
            </a:extLst>
          </p:cNvPr>
          <p:cNvSpPr txBox="1"/>
          <p:nvPr/>
        </p:nvSpPr>
        <p:spPr>
          <a:xfrm>
            <a:off x="6847510" y="2505089"/>
            <a:ext cx="934797" cy="477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재해</a:t>
            </a:r>
            <a:endParaRPr lang="en-US" altLang="ko-KR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복구</a:t>
            </a:r>
            <a:endParaRPr sz="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Google Shape;1284;p21">
            <a:extLst>
              <a:ext uri="{FF2B5EF4-FFF2-40B4-BE49-F238E27FC236}">
                <a16:creationId xmlns:a16="http://schemas.microsoft.com/office/drawing/2014/main" id="{8D196E86-EEB2-4414-A54A-A44CF52DF64A}"/>
              </a:ext>
            </a:extLst>
          </p:cNvPr>
          <p:cNvSpPr txBox="1"/>
          <p:nvPr/>
        </p:nvSpPr>
        <p:spPr>
          <a:xfrm>
            <a:off x="3960818" y="2531243"/>
            <a:ext cx="1308872" cy="477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algn="ctr"/>
            <a:r>
              <a:rPr lang="ko-KR" altLang="en-US" sz="1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어플리케이션 이동성</a:t>
            </a:r>
            <a:endParaRPr lang="en-US" altLang="ko-KR"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"/>
            </a:endParaRPr>
          </a:p>
        </p:txBody>
      </p:sp>
      <p:cxnSp>
        <p:nvCxnSpPr>
          <p:cNvPr id="6" name="Google Shape;1297;p21">
            <a:extLst>
              <a:ext uri="{FF2B5EF4-FFF2-40B4-BE49-F238E27FC236}">
                <a16:creationId xmlns:a16="http://schemas.microsoft.com/office/drawing/2014/main" id="{752EAC95-681F-4C19-A6CB-90BC12271E07}"/>
              </a:ext>
            </a:extLst>
          </p:cNvPr>
          <p:cNvCxnSpPr>
            <a:cxnSpLocks/>
          </p:cNvCxnSpPr>
          <p:nvPr/>
        </p:nvCxnSpPr>
        <p:spPr>
          <a:xfrm>
            <a:off x="9772650" y="623094"/>
            <a:ext cx="0" cy="3763989"/>
          </a:xfrm>
          <a:prstGeom prst="straightConnector1">
            <a:avLst/>
          </a:prstGeom>
          <a:noFill/>
          <a:ln w="19050" cap="sq" cmpd="sng">
            <a:gradFill>
              <a:gsLst>
                <a:gs pos="52200">
                  <a:srgbClr val="00E296"/>
                </a:gs>
                <a:gs pos="0">
                  <a:srgbClr val="00E296">
                    <a:alpha val="0"/>
                  </a:srgbClr>
                </a:gs>
                <a:gs pos="100000">
                  <a:srgbClr val="00E296">
                    <a:alpha val="0"/>
                  </a:srgbClr>
                </a:gs>
              </a:gsLst>
              <a:lin ang="5400000" scaled="1"/>
            </a:gra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7" name="Google Shape;1304;p21">
            <a:extLst>
              <a:ext uri="{FF2B5EF4-FFF2-40B4-BE49-F238E27FC236}">
                <a16:creationId xmlns:a16="http://schemas.microsoft.com/office/drawing/2014/main" id="{D6F5B0C4-B218-450D-B3A3-F2BC01194015}"/>
              </a:ext>
            </a:extLst>
          </p:cNvPr>
          <p:cNvSpPr txBox="1"/>
          <p:nvPr/>
        </p:nvSpPr>
        <p:spPr>
          <a:xfrm>
            <a:off x="2034502" y="4152280"/>
            <a:ext cx="1392764" cy="415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다중 </a:t>
            </a:r>
            <a:r>
              <a:rPr lang="en-US" altLang="ko-KR" sz="12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&amp; </a:t>
            </a:r>
            <a:r>
              <a:rPr lang="ko-KR" altLang="en-US" sz="12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하이브리드</a:t>
            </a:r>
            <a:endParaRPr lang="en-US" altLang="ko-KR" sz="1200" dirty="0">
              <a:solidFill>
                <a:srgbClr val="00E29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"/>
            </a:endParaRPr>
          </a:p>
          <a:p>
            <a:pPr algn="ctr"/>
            <a:r>
              <a:rPr lang="ko-KR" altLang="en-US" sz="12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클라우드</a:t>
            </a:r>
            <a:endParaRPr sz="900" dirty="0">
              <a:solidFill>
                <a:srgbClr val="00E29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Google Shape;1307;p21">
            <a:extLst>
              <a:ext uri="{FF2B5EF4-FFF2-40B4-BE49-F238E27FC236}">
                <a16:creationId xmlns:a16="http://schemas.microsoft.com/office/drawing/2014/main" id="{5D1BEBA3-DA9A-459B-95EF-C76442BE9F5A}"/>
              </a:ext>
            </a:extLst>
          </p:cNvPr>
          <p:cNvSpPr txBox="1"/>
          <p:nvPr/>
        </p:nvSpPr>
        <p:spPr>
          <a:xfrm>
            <a:off x="4031087" y="4152280"/>
            <a:ext cx="1082752" cy="415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algn="ctr"/>
            <a:r>
              <a:rPr lang="en-US" sz="12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Polyglot</a:t>
            </a:r>
            <a:br>
              <a:rPr lang="en-US" sz="120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</a:br>
            <a:r>
              <a:rPr lang="ko-KR" altLang="en-US" sz="12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지속성</a:t>
            </a:r>
            <a:endParaRPr sz="900" dirty="0">
              <a:solidFill>
                <a:srgbClr val="00E29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Google Shape;1311;p21">
            <a:extLst>
              <a:ext uri="{FF2B5EF4-FFF2-40B4-BE49-F238E27FC236}">
                <a16:creationId xmlns:a16="http://schemas.microsoft.com/office/drawing/2014/main" id="{7400BE05-0F15-42F0-8E96-071CDC3FE278}"/>
              </a:ext>
            </a:extLst>
          </p:cNvPr>
          <p:cNvSpPr txBox="1"/>
          <p:nvPr/>
        </p:nvSpPr>
        <p:spPr>
          <a:xfrm>
            <a:off x="5716735" y="4152280"/>
            <a:ext cx="1253468" cy="415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algn="ctr"/>
            <a:r>
              <a:rPr lang="ko-KR" altLang="en-US" sz="1200" dirty="0" err="1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멀티테넌시</a:t>
            </a:r>
            <a:br>
              <a:rPr lang="en-US" sz="12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</a:br>
            <a:r>
              <a:rPr lang="en-US" sz="12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RBAC</a:t>
            </a:r>
            <a:endParaRPr sz="900" dirty="0">
              <a:solidFill>
                <a:srgbClr val="00E29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FED79BC-0C46-408E-A546-119A2C449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7375" y="1549831"/>
            <a:ext cx="1002030" cy="84297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952856E-B42B-4EE4-835E-B559F4B67D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61200" y="1564897"/>
            <a:ext cx="821599" cy="80692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3C96D34-1852-4DD1-B514-35B5806687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32264" y="1499146"/>
            <a:ext cx="821594" cy="893664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A40A89F-D03E-41B7-9945-EF340CF1B8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62007" y="3612507"/>
            <a:ext cx="581025" cy="4191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595FADD-0CEE-4B3E-9D57-117043A2AC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91108" y="3507731"/>
            <a:ext cx="548054" cy="52387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DC70349-4431-43A4-89C0-6C0626990E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86293" y="3507732"/>
            <a:ext cx="514350" cy="523875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C3EABD0-9AAE-4349-A67D-4BD83DBAC6FE}"/>
              </a:ext>
            </a:extLst>
          </p:cNvPr>
          <p:cNvSpPr/>
          <p:nvPr/>
        </p:nvSpPr>
        <p:spPr bwMode="auto">
          <a:xfrm>
            <a:off x="1124204" y="3218064"/>
            <a:ext cx="6902880" cy="171450"/>
          </a:xfrm>
          <a:custGeom>
            <a:avLst/>
            <a:gdLst>
              <a:gd name="connsiteX0" fmla="*/ 0 w 7639050"/>
              <a:gd name="connsiteY0" fmla="*/ 0 h 171450"/>
              <a:gd name="connsiteX1" fmla="*/ 3286125 w 7639050"/>
              <a:gd name="connsiteY1" fmla="*/ 0 h 171450"/>
              <a:gd name="connsiteX2" fmla="*/ 3457575 w 7639050"/>
              <a:gd name="connsiteY2" fmla="*/ 171450 h 171450"/>
              <a:gd name="connsiteX3" fmla="*/ 3629025 w 7639050"/>
              <a:gd name="connsiteY3" fmla="*/ 0 h 171450"/>
              <a:gd name="connsiteX4" fmla="*/ 7639050 w 7639050"/>
              <a:gd name="connsiteY4" fmla="*/ 0 h 171450"/>
              <a:gd name="connsiteX0" fmla="*/ 0 w 6902880"/>
              <a:gd name="connsiteY0" fmla="*/ 0 h 171450"/>
              <a:gd name="connsiteX1" fmla="*/ 3286125 w 6902880"/>
              <a:gd name="connsiteY1" fmla="*/ 0 h 171450"/>
              <a:gd name="connsiteX2" fmla="*/ 3457575 w 6902880"/>
              <a:gd name="connsiteY2" fmla="*/ 171450 h 171450"/>
              <a:gd name="connsiteX3" fmla="*/ 3629025 w 6902880"/>
              <a:gd name="connsiteY3" fmla="*/ 0 h 171450"/>
              <a:gd name="connsiteX4" fmla="*/ 6902880 w 6902880"/>
              <a:gd name="connsiteY4" fmla="*/ 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2880" h="171450">
                <a:moveTo>
                  <a:pt x="0" y="0"/>
                </a:moveTo>
                <a:lnTo>
                  <a:pt x="3286125" y="0"/>
                </a:lnTo>
                <a:lnTo>
                  <a:pt x="3457575" y="171450"/>
                </a:lnTo>
                <a:lnTo>
                  <a:pt x="3629025" y="0"/>
                </a:lnTo>
                <a:lnTo>
                  <a:pt x="6902880" y="0"/>
                </a:lnTo>
              </a:path>
            </a:pathLst>
          </a:custGeom>
          <a:noFill/>
          <a:ln w="19050" cap="sq" cmpd="sng">
            <a:gradFill>
              <a:gsLst>
                <a:gs pos="52200">
                  <a:srgbClr val="00E296"/>
                </a:gs>
                <a:gs pos="0">
                  <a:srgbClr val="00E296">
                    <a:alpha val="0"/>
                  </a:srgbClr>
                </a:gs>
                <a:gs pos="100000">
                  <a:srgbClr val="00E296">
                    <a:alpha val="0"/>
                  </a:srgbClr>
                </a:gs>
              </a:gsLst>
              <a:lin ang="10800000" scaled="0"/>
            </a:gradFill>
            <a:prstDash val="solid"/>
            <a:bevel/>
            <a:headEnd type="none" w="sm" len="sm"/>
            <a:tailEnd type="none" w="sm" len="sm"/>
          </a:ln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49758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30"/>
          <p:cNvSpPr txBox="1">
            <a:spLocks noGrp="1"/>
          </p:cNvSpPr>
          <p:nvPr>
            <p:ph type="title"/>
          </p:nvPr>
        </p:nvSpPr>
        <p:spPr>
          <a:xfrm>
            <a:off x="359999" y="171451"/>
            <a:ext cx="8425225" cy="84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>
              <a:buClr>
                <a:schemeClr val="accent1"/>
              </a:buClr>
            </a:pPr>
            <a:r>
              <a:rPr lang="ko-KR" altLang="en-US" sz="3200" dirty="0">
                <a:solidFill>
                  <a:schemeClr val="accent1"/>
                </a:solidFill>
              </a:rPr>
              <a:t>고객 사례</a:t>
            </a:r>
            <a:br>
              <a:rPr lang="en-US" sz="3200" dirty="0"/>
            </a:br>
            <a:r>
              <a:rPr lang="ko-KR" altLang="en-US" sz="2000" dirty="0">
                <a:solidFill>
                  <a:schemeClr val="bg1"/>
                </a:solidFill>
              </a:rPr>
              <a:t>북미 금융 서비스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1534" name="Google Shape;1534;p30"/>
          <p:cNvSpPr/>
          <p:nvPr/>
        </p:nvSpPr>
        <p:spPr>
          <a:xfrm>
            <a:off x="299036" y="2547173"/>
            <a:ext cx="2647950" cy="89535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/>
            <a:endParaRPr sz="900" dirty="0">
              <a:solidFill>
                <a:schemeClr val="l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"/>
            </a:endParaRPr>
          </a:p>
        </p:txBody>
      </p:sp>
      <p:sp>
        <p:nvSpPr>
          <p:cNvPr id="1536" name="Google Shape;1536;p30"/>
          <p:cNvSpPr txBox="1"/>
          <p:nvPr/>
        </p:nvSpPr>
        <p:spPr>
          <a:xfrm>
            <a:off x="1069101" y="2688540"/>
            <a:ext cx="1788186" cy="60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r>
              <a:rPr lang="en-US" altLang="ko-KR" sz="1200" dirty="0">
                <a:solidFill>
                  <a:schemeClr val="l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InfoSec </a:t>
            </a:r>
            <a:r>
              <a:rPr lang="ko-KR" altLang="en-US" sz="1200" dirty="0">
                <a:solidFill>
                  <a:schemeClr val="l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필수 범위 역할 </a:t>
            </a:r>
            <a:r>
              <a:rPr lang="en-US" altLang="ko-KR" sz="1200" dirty="0">
                <a:solidFill>
                  <a:schemeClr val="l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(RBAC), AWS</a:t>
            </a:r>
            <a:r>
              <a:rPr lang="ko-KR" altLang="en-US" sz="1200" dirty="0">
                <a:solidFill>
                  <a:schemeClr val="l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의 </a:t>
            </a:r>
            <a:r>
              <a:rPr lang="en-US" altLang="ko-KR" sz="1200" dirty="0">
                <a:solidFill>
                  <a:schemeClr val="l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IAM, </a:t>
            </a:r>
            <a:r>
              <a:rPr lang="ko-KR" altLang="en-US" sz="1200" dirty="0">
                <a:solidFill>
                  <a:schemeClr val="l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모니터링</a:t>
            </a:r>
            <a:endParaRPr sz="1200" dirty="0">
              <a:solidFill>
                <a:schemeClr val="lt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"/>
            </a:endParaRPr>
          </a:p>
        </p:txBody>
      </p:sp>
      <p:sp>
        <p:nvSpPr>
          <p:cNvPr id="1540" name="Google Shape;1540;p30"/>
          <p:cNvSpPr txBox="1"/>
          <p:nvPr/>
        </p:nvSpPr>
        <p:spPr>
          <a:xfrm>
            <a:off x="1069101" y="3847216"/>
            <a:ext cx="1778075" cy="60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r>
              <a:rPr lang="ko-KR" altLang="en-US" sz="1200" dirty="0">
                <a:solidFill>
                  <a:schemeClr val="l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원격지 클러스터</a:t>
            </a:r>
            <a:r>
              <a:rPr lang="en-US" altLang="ko-KR" sz="1200" dirty="0">
                <a:solidFill>
                  <a:schemeClr val="l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. </a:t>
            </a:r>
            <a:r>
              <a:rPr lang="ko-KR" altLang="en-US" sz="1200" dirty="0">
                <a:solidFill>
                  <a:schemeClr val="l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데이터는 저장 </a:t>
            </a:r>
            <a:r>
              <a:rPr lang="en-US" altLang="ko-KR" sz="1200" dirty="0">
                <a:solidFill>
                  <a:schemeClr val="l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/ </a:t>
            </a:r>
            <a:r>
              <a:rPr lang="ko-KR" altLang="en-US" sz="1200" dirty="0">
                <a:solidFill>
                  <a:schemeClr val="l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전송 중 암호화 되어야 합니다</a:t>
            </a:r>
            <a:r>
              <a:rPr lang="en-US" altLang="ko-KR" sz="1200" dirty="0">
                <a:solidFill>
                  <a:schemeClr val="l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.</a:t>
            </a:r>
            <a:endParaRPr sz="1200" dirty="0">
              <a:solidFill>
                <a:schemeClr val="lt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"/>
            </a:endParaRPr>
          </a:p>
        </p:txBody>
      </p:sp>
      <p:sp>
        <p:nvSpPr>
          <p:cNvPr id="1544" name="Google Shape;1544;p30"/>
          <p:cNvSpPr txBox="1"/>
          <p:nvPr/>
        </p:nvSpPr>
        <p:spPr>
          <a:xfrm>
            <a:off x="1069101" y="1530699"/>
            <a:ext cx="1846924" cy="60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r>
              <a:rPr lang="en-US" altLang="ko-KR" sz="1200" dirty="0">
                <a:solidFill>
                  <a:schemeClr val="l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Kubernetes</a:t>
            </a:r>
            <a:r>
              <a:rPr lang="ko-KR" altLang="en-US" sz="1200" dirty="0">
                <a:solidFill>
                  <a:schemeClr val="l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를 처음 접한 </a:t>
            </a:r>
            <a:r>
              <a:rPr lang="en-US" altLang="ko-KR" sz="1200" dirty="0">
                <a:solidFill>
                  <a:schemeClr val="l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IT, </a:t>
            </a:r>
            <a:r>
              <a:rPr lang="ko-KR" altLang="en-US" sz="1200" dirty="0">
                <a:solidFill>
                  <a:schemeClr val="l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백업</a:t>
            </a:r>
            <a:r>
              <a:rPr lang="en-US" altLang="ko-KR" sz="1200" dirty="0">
                <a:solidFill>
                  <a:schemeClr val="l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, DB </a:t>
            </a:r>
            <a:r>
              <a:rPr lang="ko-KR" altLang="en-US" sz="1200" dirty="0">
                <a:solidFill>
                  <a:schemeClr val="l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관리자는 복잡하다고 생각했습니다</a:t>
            </a:r>
            <a:r>
              <a:rPr lang="en-US" altLang="ko-KR" sz="1200" dirty="0">
                <a:solidFill>
                  <a:schemeClr val="l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.</a:t>
            </a:r>
            <a:endParaRPr sz="1200" dirty="0">
              <a:solidFill>
                <a:schemeClr val="lt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"/>
            </a:endParaRPr>
          </a:p>
        </p:txBody>
      </p:sp>
      <p:sp>
        <p:nvSpPr>
          <p:cNvPr id="1556" name="Google Shape;1556;p30"/>
          <p:cNvSpPr/>
          <p:nvPr/>
        </p:nvSpPr>
        <p:spPr>
          <a:xfrm rot="5400000">
            <a:off x="3361717" y="1762578"/>
            <a:ext cx="428234" cy="140902"/>
          </a:xfrm>
          <a:prstGeom prst="triangle">
            <a:avLst>
              <a:gd name="adj" fmla="val 50000"/>
            </a:avLst>
          </a:prstGeom>
          <a:noFill/>
          <a:ln w="25400" cap="flat" cmpd="sng">
            <a:gradFill>
              <a:gsLst>
                <a:gs pos="0">
                  <a:srgbClr val="00E296"/>
                </a:gs>
                <a:gs pos="78000">
                  <a:srgbClr val="00E296">
                    <a:alpha val="0"/>
                  </a:srgbClr>
                </a:gs>
              </a:gsLst>
              <a:lin ang="5400000" scaled="1"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/>
            <a:endParaRPr sz="1401"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"/>
            </a:endParaRPr>
          </a:p>
        </p:txBody>
      </p:sp>
      <p:sp>
        <p:nvSpPr>
          <p:cNvPr id="1564" name="Google Shape;1564;p30"/>
          <p:cNvSpPr/>
          <p:nvPr/>
        </p:nvSpPr>
        <p:spPr>
          <a:xfrm rot="5400000">
            <a:off x="3362317" y="2893216"/>
            <a:ext cx="428234" cy="140902"/>
          </a:xfrm>
          <a:prstGeom prst="triangle">
            <a:avLst>
              <a:gd name="adj" fmla="val 50000"/>
            </a:avLst>
          </a:prstGeom>
          <a:noFill/>
          <a:ln w="25400" cap="flat" cmpd="sng">
            <a:gradFill>
              <a:gsLst>
                <a:gs pos="0">
                  <a:srgbClr val="00E296"/>
                </a:gs>
                <a:gs pos="78000">
                  <a:srgbClr val="00E296">
                    <a:alpha val="0"/>
                  </a:srgbClr>
                </a:gs>
              </a:gsLst>
              <a:lin ang="5400000" scaled="1"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/>
            <a:endParaRPr sz="1401"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"/>
            </a:endParaRPr>
          </a:p>
        </p:txBody>
      </p:sp>
      <p:sp>
        <p:nvSpPr>
          <p:cNvPr id="1572" name="Google Shape;1572;p30"/>
          <p:cNvSpPr/>
          <p:nvPr/>
        </p:nvSpPr>
        <p:spPr>
          <a:xfrm rot="5400000">
            <a:off x="3364969" y="4073348"/>
            <a:ext cx="428234" cy="140902"/>
          </a:xfrm>
          <a:prstGeom prst="triangle">
            <a:avLst>
              <a:gd name="adj" fmla="val 50000"/>
            </a:avLst>
          </a:prstGeom>
          <a:noFill/>
          <a:ln w="25400" cap="flat" cmpd="sng">
            <a:gradFill>
              <a:gsLst>
                <a:gs pos="0">
                  <a:srgbClr val="00E296"/>
                </a:gs>
                <a:gs pos="78000">
                  <a:srgbClr val="00E296">
                    <a:alpha val="0"/>
                  </a:srgbClr>
                </a:gs>
              </a:gsLst>
              <a:lin ang="5400000" scaled="1"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13" tIns="22850" rIns="45713" bIns="22850" anchor="ctr" anchorCtr="0">
            <a:noAutofit/>
          </a:bodyPr>
          <a:lstStyle/>
          <a:p>
            <a:pPr algn="ctr"/>
            <a:endParaRPr sz="1401" dirty="0">
              <a:solidFill>
                <a:schemeClr val="dk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9B9CB86-2599-405C-B5FD-B8C8949A7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825" y="1603772"/>
            <a:ext cx="533400" cy="4095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0E4B94E0-CCD3-4799-B49A-D522321A71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1350" y="2749550"/>
            <a:ext cx="514350" cy="5048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1D23162-634F-417A-B2E6-E2B8EA985BA4}"/>
              </a:ext>
            </a:extLst>
          </p:cNvPr>
          <p:cNvGrpSpPr/>
          <p:nvPr/>
        </p:nvGrpSpPr>
        <p:grpSpPr>
          <a:xfrm>
            <a:off x="4204182" y="1503767"/>
            <a:ext cx="3985667" cy="923310"/>
            <a:chOff x="4660149" y="1503767"/>
            <a:chExt cx="3985667" cy="923310"/>
          </a:xfrm>
        </p:grpSpPr>
        <p:sp>
          <p:nvSpPr>
            <p:cNvPr id="1553" name="Google Shape;1553;p30"/>
            <p:cNvSpPr txBox="1"/>
            <p:nvPr/>
          </p:nvSpPr>
          <p:spPr>
            <a:xfrm>
              <a:off x="5281062" y="1826933"/>
              <a:ext cx="3364754" cy="600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ko-KR" altLang="en-US" sz="1200" dirty="0">
                  <a:solidFill>
                    <a:schemeClr val="l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설치 및 사용이 간편하여 개발 시간을 단축하고 </a:t>
              </a:r>
              <a:r>
                <a:rPr lang="en-US" altLang="ko-KR" sz="1200" dirty="0">
                  <a:solidFill>
                    <a:schemeClr val="l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Kubernetes </a:t>
              </a:r>
              <a:r>
                <a:rPr lang="ko-KR" altLang="en-US" sz="1200" dirty="0">
                  <a:solidFill>
                    <a:schemeClr val="l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손쉽게 적응할 수 있도록 도와주었습니다</a:t>
              </a:r>
              <a:r>
                <a:rPr lang="en-US" altLang="ko-KR" sz="1200" dirty="0">
                  <a:solidFill>
                    <a:schemeClr val="l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.</a:t>
              </a:r>
              <a:endParaRPr sz="1200" dirty="0">
                <a:solidFill>
                  <a:schemeClr val="l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endParaRPr>
            </a:p>
          </p:txBody>
        </p:sp>
        <p:sp>
          <p:nvSpPr>
            <p:cNvPr id="1554" name="Google Shape;1554;p30"/>
            <p:cNvSpPr txBox="1"/>
            <p:nvPr/>
          </p:nvSpPr>
          <p:spPr>
            <a:xfrm>
              <a:off x="5281062" y="1503767"/>
              <a:ext cx="1991455" cy="3231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ko-KR" altLang="en-US" sz="1800" dirty="0">
                  <a:solidFill>
                    <a:srgbClr val="00E29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간소화</a:t>
              </a:r>
              <a:endParaRPr sz="35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B616B0E-17B9-43FA-BB69-69EC1AA07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660149" y="1603771"/>
              <a:ext cx="488326" cy="471487"/>
            </a:xfrm>
            <a:prstGeom prst="rect">
              <a:avLst/>
            </a:prstGeom>
          </p:spPr>
        </p:pic>
      </p:grpSp>
      <p:pic>
        <p:nvPicPr>
          <p:cNvPr id="50" name="Graphic 49">
            <a:extLst>
              <a:ext uri="{FF2B5EF4-FFF2-40B4-BE49-F238E27FC236}">
                <a16:creationId xmlns:a16="http://schemas.microsoft.com/office/drawing/2014/main" id="{52336D07-9A6C-4B43-8AEE-493AB916BA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6594" y="3787296"/>
            <a:ext cx="549106" cy="54910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DBC4366-AD6E-4C27-A524-C718C32E7ED4}"/>
              </a:ext>
            </a:extLst>
          </p:cNvPr>
          <p:cNvGrpSpPr/>
          <p:nvPr/>
        </p:nvGrpSpPr>
        <p:grpSpPr>
          <a:xfrm>
            <a:off x="4212453" y="2617418"/>
            <a:ext cx="4274576" cy="738644"/>
            <a:chOff x="4668420" y="2617418"/>
            <a:chExt cx="4274576" cy="738644"/>
          </a:xfrm>
        </p:grpSpPr>
        <p:sp>
          <p:nvSpPr>
            <p:cNvPr id="1561" name="Google Shape;1561;p30"/>
            <p:cNvSpPr txBox="1"/>
            <p:nvPr/>
          </p:nvSpPr>
          <p:spPr>
            <a:xfrm>
              <a:off x="5281063" y="2940584"/>
              <a:ext cx="3364753" cy="4154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ko-KR" altLang="en-US" sz="1200" dirty="0">
                  <a:solidFill>
                    <a:schemeClr val="l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보안 워크플로우를 지원하는 </a:t>
              </a:r>
              <a:r>
                <a:rPr lang="en-US" altLang="ko-KR" sz="1200" dirty="0">
                  <a:solidFill>
                    <a:schemeClr val="l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API </a:t>
              </a:r>
              <a:r>
                <a:rPr lang="ko-KR" altLang="en-US" sz="1200" dirty="0">
                  <a:solidFill>
                    <a:schemeClr val="l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및 대시 보드에 대한 기본 인증 및 권한 부여</a:t>
              </a:r>
              <a:endParaRPr sz="1200" dirty="0">
                <a:solidFill>
                  <a:schemeClr val="l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endParaRPr>
            </a:p>
          </p:txBody>
        </p:sp>
        <p:sp>
          <p:nvSpPr>
            <p:cNvPr id="1562" name="Google Shape;1562;p30"/>
            <p:cNvSpPr txBox="1"/>
            <p:nvPr/>
          </p:nvSpPr>
          <p:spPr>
            <a:xfrm>
              <a:off x="5281064" y="2617418"/>
              <a:ext cx="3661932" cy="3231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ko-KR" altLang="en-US" sz="1800" dirty="0">
                  <a:solidFill>
                    <a:srgbClr val="00E29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인증 </a:t>
              </a:r>
              <a:r>
                <a:rPr lang="en-US" altLang="ko-KR" sz="1800" dirty="0">
                  <a:solidFill>
                    <a:srgbClr val="00E29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/ </a:t>
              </a:r>
              <a:r>
                <a:rPr lang="ko-KR" altLang="en-US" sz="1800" dirty="0">
                  <a:solidFill>
                    <a:srgbClr val="00E29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승인</a:t>
              </a:r>
              <a:endParaRPr sz="35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DE4C4B6D-3440-4D1B-9769-2B2B79E47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668420" y="2707912"/>
              <a:ext cx="471783" cy="480059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636719-205C-4BD2-8274-FB1070782B87}"/>
              </a:ext>
            </a:extLst>
          </p:cNvPr>
          <p:cNvGrpSpPr/>
          <p:nvPr/>
        </p:nvGrpSpPr>
        <p:grpSpPr>
          <a:xfrm>
            <a:off x="4232933" y="3716535"/>
            <a:ext cx="3650991" cy="786811"/>
            <a:chOff x="4688900" y="3716535"/>
            <a:chExt cx="3650991" cy="786811"/>
          </a:xfrm>
        </p:grpSpPr>
        <p:sp>
          <p:nvSpPr>
            <p:cNvPr id="1569" name="Google Shape;1569;p30"/>
            <p:cNvSpPr txBox="1"/>
            <p:nvPr/>
          </p:nvSpPr>
          <p:spPr>
            <a:xfrm>
              <a:off x="5281062" y="4087868"/>
              <a:ext cx="3058829" cy="4154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ko-KR" altLang="en-US" sz="1200" dirty="0">
                  <a:solidFill>
                    <a:schemeClr val="l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데이터와 메타 데이터는 항상 </a:t>
              </a:r>
              <a:r>
                <a:rPr lang="en-US" altLang="ko-KR" sz="1200" dirty="0">
                  <a:solidFill>
                    <a:schemeClr val="l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TLS </a:t>
              </a:r>
              <a:r>
                <a:rPr lang="ko-KR" altLang="en-US" sz="1200" dirty="0">
                  <a:solidFill>
                    <a:schemeClr val="l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및 </a:t>
              </a:r>
              <a:r>
                <a:rPr lang="en-US" altLang="ko-KR" sz="1200" dirty="0">
                  <a:solidFill>
                    <a:schemeClr val="l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AES-256</a:t>
              </a:r>
              <a:r>
                <a:rPr lang="ko-KR" altLang="en-US" sz="1200" dirty="0">
                  <a:solidFill>
                    <a:schemeClr val="l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을 통해 암호화됩니다</a:t>
              </a:r>
              <a:r>
                <a:rPr lang="en-US" altLang="ko-KR" sz="1200" dirty="0">
                  <a:solidFill>
                    <a:schemeClr val="lt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.</a:t>
              </a:r>
              <a:endParaRPr sz="1200" dirty="0">
                <a:solidFill>
                  <a:schemeClr val="lt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endParaRPr>
            </a:p>
          </p:txBody>
        </p:sp>
        <p:sp>
          <p:nvSpPr>
            <p:cNvPr id="1570" name="Google Shape;1570;p30"/>
            <p:cNvSpPr txBox="1"/>
            <p:nvPr/>
          </p:nvSpPr>
          <p:spPr>
            <a:xfrm>
              <a:off x="5281062" y="3764702"/>
              <a:ext cx="2626570" cy="3231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ko-KR" altLang="en-US" sz="1800" dirty="0">
                  <a:solidFill>
                    <a:srgbClr val="00E29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보안 강화</a:t>
              </a:r>
              <a:endParaRPr sz="35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4B544BDC-C2E2-49B2-918A-86B83F5E4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88900" y="3716535"/>
              <a:ext cx="430823" cy="5334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6" grpId="0" animBg="1"/>
      <p:bldP spid="1564" grpId="0" animBg="1"/>
      <p:bldP spid="157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B885D369-6D62-4A84-B30A-67ED844F3439}"/>
              </a:ext>
            </a:extLst>
          </p:cNvPr>
          <p:cNvSpPr/>
          <p:nvPr/>
        </p:nvSpPr>
        <p:spPr bwMode="auto">
          <a:xfrm>
            <a:off x="1754306" y="1044772"/>
            <a:ext cx="5655613" cy="3927169"/>
          </a:xfrm>
          <a:prstGeom prst="rect">
            <a:avLst/>
          </a:prstGeom>
          <a:noFill/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77" name="Google Shape;1577;p31"/>
          <p:cNvSpPr txBox="1">
            <a:spLocks noGrp="1"/>
          </p:cNvSpPr>
          <p:nvPr>
            <p:ph type="title"/>
          </p:nvPr>
        </p:nvSpPr>
        <p:spPr>
          <a:xfrm>
            <a:off x="359999" y="171451"/>
            <a:ext cx="8425225" cy="84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>
              <a:buClr>
                <a:schemeClr val="accent1"/>
              </a:buClr>
            </a:pPr>
            <a:r>
              <a:rPr lang="ko-KR" altLang="en-US" sz="3200" dirty="0">
                <a:solidFill>
                  <a:schemeClr val="accent1"/>
                </a:solidFill>
              </a:rPr>
              <a:t>사용 사례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1. </a:t>
            </a:r>
            <a:r>
              <a:rPr lang="ko-KR" altLang="en-US" sz="2000" dirty="0">
                <a:solidFill>
                  <a:schemeClr val="bg1"/>
                </a:solidFill>
              </a:rPr>
              <a:t>클라우드 백업</a:t>
            </a:r>
            <a:endParaRPr sz="3200" dirty="0">
              <a:solidFill>
                <a:schemeClr val="bg1"/>
              </a:solidFill>
            </a:endParaRPr>
          </a:p>
        </p:txBody>
      </p:sp>
      <p:pic>
        <p:nvPicPr>
          <p:cNvPr id="5" name="Google Shape;422;p29">
            <a:extLst>
              <a:ext uri="{FF2B5EF4-FFF2-40B4-BE49-F238E27FC236}">
                <a16:creationId xmlns:a16="http://schemas.microsoft.com/office/drawing/2014/main" id="{1E72172F-AE8F-4911-88B4-9B537BC5258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5327" y="996107"/>
            <a:ext cx="395537" cy="38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729EF3D-B73C-4C67-8501-3E27F5B863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2668" y="1179606"/>
            <a:ext cx="430480" cy="33054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8D40785-56DF-471B-94FA-A7C1D794A2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026" y="1924883"/>
            <a:ext cx="253676" cy="42279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0909912-2D6C-4E6B-B9CB-89A5162851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06309" y="2321121"/>
            <a:ext cx="392044" cy="3612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A7EDB3-234C-497A-94BB-C6202B735B7F}"/>
              </a:ext>
            </a:extLst>
          </p:cNvPr>
          <p:cNvSpPr txBox="1"/>
          <p:nvPr/>
        </p:nvSpPr>
        <p:spPr>
          <a:xfrm>
            <a:off x="1878786" y="1836358"/>
            <a:ext cx="668453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+mn-lt"/>
              </a:rPr>
              <a:t>Cloud Load </a:t>
            </a:r>
            <a:br>
              <a:rPr lang="en-US" sz="1000" dirty="0">
                <a:solidFill>
                  <a:schemeClr val="bg1"/>
                </a:solidFill>
                <a:latin typeface="+mn-lt"/>
              </a:rPr>
            </a:br>
            <a:r>
              <a:rPr lang="en-US" sz="1000" dirty="0">
                <a:solidFill>
                  <a:schemeClr val="bg1"/>
                </a:solidFill>
                <a:latin typeface="+mn-lt"/>
              </a:rPr>
              <a:t>Balancing</a:t>
            </a:r>
            <a:endParaRPr lang="ru-RU" sz="10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EAF17F-D59B-4BBE-8948-D4A0899E9011}"/>
              </a:ext>
            </a:extLst>
          </p:cNvPr>
          <p:cNvSpPr txBox="1"/>
          <p:nvPr/>
        </p:nvSpPr>
        <p:spPr>
          <a:xfrm>
            <a:off x="1873176" y="2713378"/>
            <a:ext cx="679673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+mn-lt"/>
              </a:rPr>
              <a:t>Kubernetes </a:t>
            </a:r>
            <a:br>
              <a:rPr lang="en-US" sz="1000" dirty="0">
                <a:solidFill>
                  <a:schemeClr val="bg1"/>
                </a:solidFill>
                <a:latin typeface="+mn-lt"/>
              </a:rPr>
            </a:br>
            <a:r>
              <a:rPr lang="en-US" sz="1000" dirty="0">
                <a:solidFill>
                  <a:schemeClr val="bg1"/>
                </a:solidFill>
                <a:latin typeface="+mn-lt"/>
              </a:rPr>
              <a:t>API Server</a:t>
            </a:r>
            <a:endParaRPr lang="ru-RU" sz="10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103E81-FCA7-4295-BB16-BFCE7DEC8326}"/>
              </a:ext>
            </a:extLst>
          </p:cNvPr>
          <p:cNvSpPr txBox="1"/>
          <p:nvPr/>
        </p:nvSpPr>
        <p:spPr>
          <a:xfrm>
            <a:off x="4061716" y="1824305"/>
            <a:ext cx="798295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+mn-lt"/>
              </a:rPr>
              <a:t>Customer App</a:t>
            </a:r>
            <a:br>
              <a:rPr lang="en-US" sz="1000" dirty="0">
                <a:solidFill>
                  <a:schemeClr val="bg1"/>
                </a:solidFill>
                <a:latin typeface="+mn-lt"/>
              </a:rPr>
            </a:br>
            <a:r>
              <a:rPr lang="en-US" sz="1000" dirty="0">
                <a:solidFill>
                  <a:schemeClr val="bg1"/>
                </a:solidFill>
                <a:latin typeface="+mn-lt"/>
              </a:rPr>
              <a:t>Deployments</a:t>
            </a:r>
            <a:endParaRPr lang="ru-RU" sz="10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26017D-F9D8-4387-A8EA-A4F99EED0DEA}"/>
              </a:ext>
            </a:extLst>
          </p:cNvPr>
          <p:cNvSpPr txBox="1"/>
          <p:nvPr/>
        </p:nvSpPr>
        <p:spPr>
          <a:xfrm>
            <a:off x="6001585" y="2739414"/>
            <a:ext cx="801501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+mn-lt"/>
              </a:rPr>
              <a:t>Persistent </a:t>
            </a:r>
            <a:br>
              <a:rPr lang="en-US" sz="1000" dirty="0">
                <a:solidFill>
                  <a:schemeClr val="bg1"/>
                </a:solidFill>
                <a:latin typeface="+mn-lt"/>
              </a:rPr>
            </a:br>
            <a:r>
              <a:rPr lang="en-US" sz="1000" dirty="0">
                <a:solidFill>
                  <a:schemeClr val="bg1"/>
                </a:solidFill>
                <a:latin typeface="+mn-lt"/>
              </a:rPr>
              <a:t>Disk Snapshot</a:t>
            </a:r>
            <a:endParaRPr lang="ru-RU" sz="1000" dirty="0" err="1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4" name="Picture 13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9B71B9AA-E8AA-40B5-96C2-BD8336D6006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33689"/>
          <a:stretch/>
        </p:blipFill>
        <p:spPr>
          <a:xfrm>
            <a:off x="4085717" y="3082307"/>
            <a:ext cx="630739" cy="2386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08161CF-3642-4CD5-90F8-49ED301D0E7E}"/>
              </a:ext>
            </a:extLst>
          </p:cNvPr>
          <p:cNvSpPr txBox="1"/>
          <p:nvPr/>
        </p:nvSpPr>
        <p:spPr>
          <a:xfrm>
            <a:off x="3977138" y="3477526"/>
            <a:ext cx="1115690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+mn-lt"/>
              </a:rPr>
              <a:t>Authentication</a:t>
            </a:r>
            <a:br>
              <a:rPr lang="en-US" sz="1000" dirty="0">
                <a:solidFill>
                  <a:schemeClr val="bg1"/>
                </a:solidFill>
                <a:latin typeface="+mn-lt"/>
              </a:rPr>
            </a:br>
            <a:r>
              <a:rPr lang="en-US" sz="1000" dirty="0">
                <a:solidFill>
                  <a:schemeClr val="bg1"/>
                </a:solidFill>
                <a:latin typeface="+mn-lt"/>
              </a:rPr>
              <a:t>(OIDC, Token, etc.)</a:t>
            </a:r>
            <a:endParaRPr lang="ru-RU" sz="10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CCFB88-58E4-42C2-AB00-17D021D92792}"/>
              </a:ext>
            </a:extLst>
          </p:cNvPr>
          <p:cNvSpPr/>
          <p:nvPr/>
        </p:nvSpPr>
        <p:spPr bwMode="auto">
          <a:xfrm>
            <a:off x="3723587" y="2919336"/>
            <a:ext cx="1442479" cy="1228062"/>
          </a:xfrm>
          <a:prstGeom prst="rect">
            <a:avLst/>
          </a:prstGeom>
          <a:noFill/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0D43B4-980F-494A-983E-7498E63D3D0E}"/>
              </a:ext>
            </a:extLst>
          </p:cNvPr>
          <p:cNvSpPr txBox="1"/>
          <p:nvPr/>
        </p:nvSpPr>
        <p:spPr>
          <a:xfrm>
            <a:off x="4004258" y="3876085"/>
            <a:ext cx="413120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+mn-lt"/>
              </a:rPr>
              <a:t>RBAC</a:t>
            </a:r>
            <a:endParaRPr lang="ru-RU" sz="10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D30E3F-DA6A-4A21-A107-99018A0D0CF0}"/>
              </a:ext>
            </a:extLst>
          </p:cNvPr>
          <p:cNvSpPr txBox="1"/>
          <p:nvPr/>
        </p:nvSpPr>
        <p:spPr>
          <a:xfrm>
            <a:off x="3957244" y="4243528"/>
            <a:ext cx="1031330" cy="13751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+mn-lt"/>
              </a:rPr>
              <a:t>K10 Service Account</a:t>
            </a:r>
            <a:endParaRPr lang="ru-RU" sz="10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F05FBAE-0B6A-46ED-88F0-2F868FF1C4BA}"/>
              </a:ext>
            </a:extLst>
          </p:cNvPr>
          <p:cNvSpPr/>
          <p:nvPr/>
        </p:nvSpPr>
        <p:spPr bwMode="auto">
          <a:xfrm>
            <a:off x="3630289" y="2829808"/>
            <a:ext cx="1623597" cy="1577577"/>
          </a:xfrm>
          <a:prstGeom prst="rect">
            <a:avLst/>
          </a:prstGeom>
          <a:noFill/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09F8E88F-F3B4-4C77-8099-58ADB949C9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8754" y="3645674"/>
            <a:ext cx="430480" cy="315173"/>
          </a:xfrm>
          <a:prstGeom prst="rect">
            <a:avLst/>
          </a:prstGeom>
        </p:spPr>
      </p:pic>
      <p:pic>
        <p:nvPicPr>
          <p:cNvPr id="27" name="Picture 26" descr="A close up of a sign&#10;&#10;Description automatically generated">
            <a:extLst>
              <a:ext uri="{FF2B5EF4-FFF2-40B4-BE49-F238E27FC236}">
                <a16:creationId xmlns:a16="http://schemas.microsoft.com/office/drawing/2014/main" id="{4548D28F-C6AD-4CA9-8BF4-32B94D32613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5012" y="2253925"/>
            <a:ext cx="396000" cy="396000"/>
          </a:xfrm>
          <a:prstGeom prst="rect">
            <a:avLst/>
          </a:prstGeom>
        </p:spPr>
      </p:pic>
      <p:pic>
        <p:nvPicPr>
          <p:cNvPr id="38" name="Picture 37" descr="A close up of a sign&#10;&#10;Description automatically generated">
            <a:extLst>
              <a:ext uri="{FF2B5EF4-FFF2-40B4-BE49-F238E27FC236}">
                <a16:creationId xmlns:a16="http://schemas.microsoft.com/office/drawing/2014/main" id="{49966640-FFB1-4304-AF67-E74DBA85172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62863" y="1385590"/>
            <a:ext cx="396000" cy="396000"/>
          </a:xfrm>
          <a:prstGeom prst="rect">
            <a:avLst/>
          </a:prstGeom>
        </p:spPr>
      </p:pic>
      <p:pic>
        <p:nvPicPr>
          <p:cNvPr id="1571" name="Picture 1570" descr="A close up of a sign&#10;&#10;Description automatically generated">
            <a:extLst>
              <a:ext uri="{FF2B5EF4-FFF2-40B4-BE49-F238E27FC236}">
                <a16:creationId xmlns:a16="http://schemas.microsoft.com/office/drawing/2014/main" id="{514E65FC-13B7-446E-B2DE-F1171BBF52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5012" y="1385590"/>
            <a:ext cx="396000" cy="396000"/>
          </a:xfrm>
          <a:prstGeom prst="rect">
            <a:avLst/>
          </a:prstGeom>
        </p:spPr>
      </p:pic>
      <p:sp>
        <p:nvSpPr>
          <p:cNvPr id="1573" name="Freeform: Shape 1572">
            <a:extLst>
              <a:ext uri="{FF2B5EF4-FFF2-40B4-BE49-F238E27FC236}">
                <a16:creationId xmlns:a16="http://schemas.microsoft.com/office/drawing/2014/main" id="{592A8C4D-E7AB-426C-BFB1-6FBBDE60612A}"/>
              </a:ext>
            </a:extLst>
          </p:cNvPr>
          <p:cNvSpPr/>
          <p:nvPr/>
        </p:nvSpPr>
        <p:spPr bwMode="auto">
          <a:xfrm>
            <a:off x="1066800" y="1317130"/>
            <a:ext cx="368300" cy="876300"/>
          </a:xfrm>
          <a:custGeom>
            <a:avLst/>
            <a:gdLst>
              <a:gd name="connsiteX0" fmla="*/ 0 w 368300"/>
              <a:gd name="connsiteY0" fmla="*/ 0 h 876300"/>
              <a:gd name="connsiteX1" fmla="*/ 368300 w 368300"/>
              <a:gd name="connsiteY1" fmla="*/ 0 h 876300"/>
              <a:gd name="connsiteX2" fmla="*/ 368300 w 368300"/>
              <a:gd name="connsiteY2" fmla="*/ 876300 h 876300"/>
              <a:gd name="connsiteX3" fmla="*/ 12700 w 368300"/>
              <a:gd name="connsiteY3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" h="876300">
                <a:moveTo>
                  <a:pt x="0" y="0"/>
                </a:moveTo>
                <a:lnTo>
                  <a:pt x="368300" y="0"/>
                </a:lnTo>
                <a:lnTo>
                  <a:pt x="368300" y="876300"/>
                </a:lnTo>
                <a:lnTo>
                  <a:pt x="12700" y="876300"/>
                </a:lnTo>
              </a:path>
            </a:pathLst>
          </a:custGeom>
          <a:noFill/>
          <a:ln w="12700">
            <a:solidFill>
              <a:srgbClr val="00E29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74" name="Freeform: Shape 1573">
            <a:extLst>
              <a:ext uri="{FF2B5EF4-FFF2-40B4-BE49-F238E27FC236}">
                <a16:creationId xmlns:a16="http://schemas.microsoft.com/office/drawing/2014/main" id="{4D4D0E2F-7906-425B-8738-4C778FC0B2E7}"/>
              </a:ext>
            </a:extLst>
          </p:cNvPr>
          <p:cNvSpPr/>
          <p:nvPr/>
        </p:nvSpPr>
        <p:spPr bwMode="auto">
          <a:xfrm>
            <a:off x="1440180" y="1769249"/>
            <a:ext cx="445770" cy="45719"/>
          </a:xfrm>
          <a:custGeom>
            <a:avLst/>
            <a:gdLst>
              <a:gd name="connsiteX0" fmla="*/ 0 w 381000"/>
              <a:gd name="connsiteY0" fmla="*/ 0 h 0"/>
              <a:gd name="connsiteX1" fmla="*/ 381000 w 381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0">
                <a:moveTo>
                  <a:pt x="0" y="0"/>
                </a:moveTo>
                <a:lnTo>
                  <a:pt x="381000" y="0"/>
                </a:lnTo>
              </a:path>
            </a:pathLst>
          </a:custGeom>
          <a:noFill/>
          <a:ln w="12700">
            <a:solidFill>
              <a:srgbClr val="00E296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75" name="Freeform: Shape 1574">
            <a:extLst>
              <a:ext uri="{FF2B5EF4-FFF2-40B4-BE49-F238E27FC236}">
                <a16:creationId xmlns:a16="http://schemas.microsoft.com/office/drawing/2014/main" id="{156DFBAC-B315-4D06-8146-91FD904B64E0}"/>
              </a:ext>
            </a:extLst>
          </p:cNvPr>
          <p:cNvSpPr/>
          <p:nvPr/>
        </p:nvSpPr>
        <p:spPr bwMode="auto">
          <a:xfrm>
            <a:off x="2583180" y="1738770"/>
            <a:ext cx="1409700" cy="0"/>
          </a:xfrm>
          <a:custGeom>
            <a:avLst/>
            <a:gdLst>
              <a:gd name="connsiteX0" fmla="*/ 0 w 1409700"/>
              <a:gd name="connsiteY0" fmla="*/ 0 h 0"/>
              <a:gd name="connsiteX1" fmla="*/ 1409700 w 14097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09700">
                <a:moveTo>
                  <a:pt x="0" y="0"/>
                </a:moveTo>
                <a:lnTo>
                  <a:pt x="1409700" y="0"/>
                </a:lnTo>
              </a:path>
            </a:pathLst>
          </a:custGeom>
          <a:noFill/>
          <a:ln w="12700">
            <a:solidFill>
              <a:srgbClr val="00E296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3111721-C785-4196-8E93-8459C077C3A1}"/>
              </a:ext>
            </a:extLst>
          </p:cNvPr>
          <p:cNvSpPr txBox="1"/>
          <p:nvPr/>
        </p:nvSpPr>
        <p:spPr>
          <a:xfrm>
            <a:off x="596061" y="4012187"/>
            <a:ext cx="35586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+mn-lt"/>
              </a:rPr>
              <a:t>Admin</a:t>
            </a:r>
            <a:endParaRPr lang="ru-RU" sz="10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82" name="Freeform: Shape 1581">
            <a:extLst>
              <a:ext uri="{FF2B5EF4-FFF2-40B4-BE49-F238E27FC236}">
                <a16:creationId xmlns:a16="http://schemas.microsoft.com/office/drawing/2014/main" id="{D23D44E9-DEA1-4539-BB0B-B238F274EEE9}"/>
              </a:ext>
            </a:extLst>
          </p:cNvPr>
          <p:cNvSpPr/>
          <p:nvPr/>
        </p:nvSpPr>
        <p:spPr bwMode="auto">
          <a:xfrm>
            <a:off x="2565400" y="2459395"/>
            <a:ext cx="1003300" cy="558800"/>
          </a:xfrm>
          <a:custGeom>
            <a:avLst/>
            <a:gdLst>
              <a:gd name="connsiteX0" fmla="*/ 1003300 w 1003300"/>
              <a:gd name="connsiteY0" fmla="*/ 558800 h 558800"/>
              <a:gd name="connsiteX1" fmla="*/ 647700 w 1003300"/>
              <a:gd name="connsiteY1" fmla="*/ 558800 h 558800"/>
              <a:gd name="connsiteX2" fmla="*/ 647700 w 1003300"/>
              <a:gd name="connsiteY2" fmla="*/ 0 h 558800"/>
              <a:gd name="connsiteX3" fmla="*/ 0 w 1003300"/>
              <a:gd name="connsiteY3" fmla="*/ 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3300" h="558800">
                <a:moveTo>
                  <a:pt x="1003300" y="558800"/>
                </a:moveTo>
                <a:lnTo>
                  <a:pt x="647700" y="558800"/>
                </a:lnTo>
                <a:lnTo>
                  <a:pt x="64770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E296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5" name="Freeform: Shape 1584">
            <a:extLst>
              <a:ext uri="{FF2B5EF4-FFF2-40B4-BE49-F238E27FC236}">
                <a16:creationId xmlns:a16="http://schemas.microsoft.com/office/drawing/2014/main" id="{A04B78C3-02A4-45AA-9457-6C133E6B52FB}"/>
              </a:ext>
            </a:extLst>
          </p:cNvPr>
          <p:cNvSpPr/>
          <p:nvPr/>
        </p:nvSpPr>
        <p:spPr bwMode="auto">
          <a:xfrm>
            <a:off x="5283200" y="3081695"/>
            <a:ext cx="1117600" cy="266700"/>
          </a:xfrm>
          <a:custGeom>
            <a:avLst/>
            <a:gdLst>
              <a:gd name="connsiteX0" fmla="*/ 1117600 w 1117600"/>
              <a:gd name="connsiteY0" fmla="*/ 0 h 266700"/>
              <a:gd name="connsiteX1" fmla="*/ 1117600 w 1117600"/>
              <a:gd name="connsiteY1" fmla="*/ 266700 h 266700"/>
              <a:gd name="connsiteX2" fmla="*/ 0 w 1117600"/>
              <a:gd name="connsiteY2" fmla="*/ 2667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7600" h="266700">
                <a:moveTo>
                  <a:pt x="1117600" y="0"/>
                </a:moveTo>
                <a:lnTo>
                  <a:pt x="1117600" y="266700"/>
                </a:lnTo>
                <a:lnTo>
                  <a:pt x="0" y="266700"/>
                </a:lnTo>
              </a:path>
            </a:pathLst>
          </a:custGeom>
          <a:noFill/>
          <a:ln w="12700">
            <a:solidFill>
              <a:srgbClr val="00E296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6" name="Freeform: Shape 1585">
            <a:extLst>
              <a:ext uri="{FF2B5EF4-FFF2-40B4-BE49-F238E27FC236}">
                <a16:creationId xmlns:a16="http://schemas.microsoft.com/office/drawing/2014/main" id="{4ED6BE35-25D0-4A1B-9CE7-18E1E50847DA}"/>
              </a:ext>
            </a:extLst>
          </p:cNvPr>
          <p:cNvSpPr/>
          <p:nvPr/>
        </p:nvSpPr>
        <p:spPr bwMode="auto">
          <a:xfrm>
            <a:off x="4775200" y="1633895"/>
            <a:ext cx="1651000" cy="584200"/>
          </a:xfrm>
          <a:custGeom>
            <a:avLst/>
            <a:gdLst>
              <a:gd name="connsiteX0" fmla="*/ 0 w 1651000"/>
              <a:gd name="connsiteY0" fmla="*/ 0 h 584200"/>
              <a:gd name="connsiteX1" fmla="*/ 1651000 w 1651000"/>
              <a:gd name="connsiteY1" fmla="*/ 0 h 584200"/>
              <a:gd name="connsiteX2" fmla="*/ 1651000 w 1651000"/>
              <a:gd name="connsiteY2" fmla="*/ 58420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0" h="584200">
                <a:moveTo>
                  <a:pt x="0" y="0"/>
                </a:moveTo>
                <a:lnTo>
                  <a:pt x="1651000" y="0"/>
                </a:lnTo>
                <a:lnTo>
                  <a:pt x="1651000" y="584200"/>
                </a:lnTo>
              </a:path>
            </a:pathLst>
          </a:custGeom>
          <a:noFill/>
          <a:ln w="12700">
            <a:solidFill>
              <a:schemeClr val="bg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7" name="Freeform: Shape 1586">
            <a:extLst>
              <a:ext uri="{FF2B5EF4-FFF2-40B4-BE49-F238E27FC236}">
                <a16:creationId xmlns:a16="http://schemas.microsoft.com/office/drawing/2014/main" id="{1E383B34-AB6A-4451-BC99-62C9F681756B}"/>
              </a:ext>
            </a:extLst>
          </p:cNvPr>
          <p:cNvSpPr/>
          <p:nvPr/>
        </p:nvSpPr>
        <p:spPr bwMode="auto">
          <a:xfrm>
            <a:off x="4432300" y="2218095"/>
            <a:ext cx="0" cy="558800"/>
          </a:xfrm>
          <a:custGeom>
            <a:avLst/>
            <a:gdLst>
              <a:gd name="connsiteX0" fmla="*/ 0 w 0"/>
              <a:gd name="connsiteY0" fmla="*/ 558800 h 558800"/>
              <a:gd name="connsiteX1" fmla="*/ 0 w 0"/>
              <a:gd name="connsiteY1" fmla="*/ 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58800">
                <a:moveTo>
                  <a:pt x="0" y="55880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bg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8" name="Rectangle 1587">
            <a:extLst>
              <a:ext uri="{FF2B5EF4-FFF2-40B4-BE49-F238E27FC236}">
                <a16:creationId xmlns:a16="http://schemas.microsoft.com/office/drawing/2014/main" id="{28908C0A-583B-4716-8A9A-D13D1F34622B}"/>
              </a:ext>
            </a:extLst>
          </p:cNvPr>
          <p:cNvSpPr/>
          <p:nvPr/>
        </p:nvSpPr>
        <p:spPr bwMode="auto">
          <a:xfrm>
            <a:off x="7523982" y="1566540"/>
            <a:ext cx="1299578" cy="2420709"/>
          </a:xfrm>
          <a:prstGeom prst="rect">
            <a:avLst/>
          </a:prstGeom>
          <a:noFill/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90" name="TextBox 1589">
            <a:extLst>
              <a:ext uri="{FF2B5EF4-FFF2-40B4-BE49-F238E27FC236}">
                <a16:creationId xmlns:a16="http://schemas.microsoft.com/office/drawing/2014/main" id="{18AECC86-EB98-4800-AFCC-98E5219EE239}"/>
              </a:ext>
            </a:extLst>
          </p:cNvPr>
          <p:cNvSpPr txBox="1"/>
          <p:nvPr/>
        </p:nvSpPr>
        <p:spPr>
          <a:xfrm>
            <a:off x="7833133" y="1621613"/>
            <a:ext cx="681277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/>
                </a:solidFill>
                <a:latin typeface="+mn-lt"/>
              </a:rPr>
              <a:t>온프레미스</a:t>
            </a:r>
            <a:endParaRPr lang="en-US" altLang="ko-KR" sz="1000" dirty="0">
              <a:solidFill>
                <a:schemeClr val="bg1"/>
              </a:solidFill>
              <a:latin typeface="+mn-lt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n-lt"/>
              </a:rPr>
              <a:t>데이터센터 </a:t>
            </a:r>
            <a:endParaRPr lang="ru-RU" sz="1000" dirty="0" err="1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A2C4DDDB-C0A2-49AD-A5E2-BC6423E0F37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66644" y="3972723"/>
            <a:ext cx="193352" cy="193352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44A969D0-6E08-44A9-9F2A-68007836030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780111" y="3864907"/>
            <a:ext cx="193352" cy="193352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A92A799D-E7CE-4578-9839-FB9E3A9CEEF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763892" y="3445649"/>
            <a:ext cx="193352" cy="193352"/>
          </a:xfrm>
          <a:prstGeom prst="rect">
            <a:avLst/>
          </a:prstGeom>
        </p:spPr>
      </p:pic>
      <p:pic>
        <p:nvPicPr>
          <p:cNvPr id="1595" name="Graphic 1594">
            <a:extLst>
              <a:ext uri="{FF2B5EF4-FFF2-40B4-BE49-F238E27FC236}">
                <a16:creationId xmlns:a16="http://schemas.microsoft.com/office/drawing/2014/main" id="{8AB0F0C0-9C10-4A04-85D6-5BDF0B593B5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484737" y="1903721"/>
            <a:ext cx="204186" cy="200604"/>
          </a:xfrm>
          <a:prstGeom prst="rect">
            <a:avLst/>
          </a:prstGeom>
        </p:spPr>
      </p:pic>
      <p:sp>
        <p:nvSpPr>
          <p:cNvPr id="1599" name="TextBox 1598">
            <a:extLst>
              <a:ext uri="{FF2B5EF4-FFF2-40B4-BE49-F238E27FC236}">
                <a16:creationId xmlns:a16="http://schemas.microsoft.com/office/drawing/2014/main" id="{977A9E88-C4F2-4837-8D20-6702D68DE2F3}"/>
              </a:ext>
            </a:extLst>
          </p:cNvPr>
          <p:cNvSpPr txBox="1"/>
          <p:nvPr/>
        </p:nvSpPr>
        <p:spPr>
          <a:xfrm>
            <a:off x="4900603" y="2027381"/>
            <a:ext cx="96019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+mn-lt"/>
              </a:rPr>
              <a:t>K10 Role Binding</a:t>
            </a:r>
            <a:endParaRPr lang="ru-RU" sz="10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2FD6A9-321D-4FF0-9E14-12493C229758}"/>
              </a:ext>
            </a:extLst>
          </p:cNvPr>
          <p:cNvSpPr/>
          <p:nvPr/>
        </p:nvSpPr>
        <p:spPr bwMode="auto">
          <a:xfrm>
            <a:off x="3630289" y="1179606"/>
            <a:ext cx="2302598" cy="1287718"/>
          </a:xfrm>
          <a:prstGeom prst="rect">
            <a:avLst/>
          </a:prstGeom>
          <a:noFill/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43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B885D369-6D62-4A84-B30A-67ED844F3439}"/>
              </a:ext>
            </a:extLst>
          </p:cNvPr>
          <p:cNvSpPr/>
          <p:nvPr/>
        </p:nvSpPr>
        <p:spPr bwMode="auto">
          <a:xfrm>
            <a:off x="1754306" y="1044772"/>
            <a:ext cx="5655613" cy="3927169"/>
          </a:xfrm>
          <a:prstGeom prst="rect">
            <a:avLst/>
          </a:prstGeom>
          <a:noFill/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77" name="Google Shape;1577;p31"/>
          <p:cNvSpPr txBox="1">
            <a:spLocks noGrp="1"/>
          </p:cNvSpPr>
          <p:nvPr>
            <p:ph type="title"/>
          </p:nvPr>
        </p:nvSpPr>
        <p:spPr>
          <a:xfrm>
            <a:off x="359999" y="171451"/>
            <a:ext cx="8425225" cy="84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>
              <a:buClr>
                <a:schemeClr val="accent1"/>
              </a:buClr>
            </a:pPr>
            <a:r>
              <a:rPr lang="ko-KR" altLang="en-US" sz="3200" dirty="0">
                <a:solidFill>
                  <a:schemeClr val="accent1"/>
                </a:solidFill>
              </a:rPr>
              <a:t>사용 사례 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2. </a:t>
            </a:r>
            <a:r>
              <a:rPr lang="ko-KR" altLang="en-US" sz="2000" dirty="0">
                <a:solidFill>
                  <a:schemeClr val="bg1"/>
                </a:solidFill>
              </a:rPr>
              <a:t>하이브리드 클라우드 </a:t>
            </a:r>
            <a:r>
              <a:rPr lang="en-US" altLang="ko-KR" sz="2000" dirty="0">
                <a:solidFill>
                  <a:schemeClr val="bg1"/>
                </a:solidFill>
              </a:rPr>
              <a:t>&amp; </a:t>
            </a:r>
            <a:r>
              <a:rPr lang="ko-KR" altLang="en-US" sz="2000" dirty="0">
                <a:solidFill>
                  <a:schemeClr val="bg1"/>
                </a:solidFill>
              </a:rPr>
              <a:t>재해복구</a:t>
            </a:r>
            <a:endParaRPr sz="3200" dirty="0">
              <a:solidFill>
                <a:schemeClr val="bg1"/>
              </a:solidFill>
            </a:endParaRPr>
          </a:p>
        </p:txBody>
      </p:sp>
      <p:pic>
        <p:nvPicPr>
          <p:cNvPr id="5" name="Google Shape;422;p29">
            <a:extLst>
              <a:ext uri="{FF2B5EF4-FFF2-40B4-BE49-F238E27FC236}">
                <a16:creationId xmlns:a16="http://schemas.microsoft.com/office/drawing/2014/main" id="{1E72172F-AE8F-4911-88B4-9B537BC5258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5327" y="996107"/>
            <a:ext cx="395537" cy="38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729EF3D-B73C-4C67-8501-3E27F5B863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2668" y="1179606"/>
            <a:ext cx="430480" cy="33054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8D40785-56DF-471B-94FA-A7C1D794A2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026" y="1924883"/>
            <a:ext cx="253676" cy="42279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0909912-2D6C-4E6B-B9CB-89A5162851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06309" y="2321121"/>
            <a:ext cx="392044" cy="3612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A7EDB3-234C-497A-94BB-C6202B735B7F}"/>
              </a:ext>
            </a:extLst>
          </p:cNvPr>
          <p:cNvSpPr txBox="1"/>
          <p:nvPr/>
        </p:nvSpPr>
        <p:spPr>
          <a:xfrm>
            <a:off x="1878786" y="1836358"/>
            <a:ext cx="668453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+mn-lt"/>
              </a:rPr>
              <a:t>Cloud Load </a:t>
            </a:r>
            <a:br>
              <a:rPr lang="en-US" sz="1000" dirty="0">
                <a:solidFill>
                  <a:schemeClr val="bg1"/>
                </a:solidFill>
                <a:latin typeface="+mn-lt"/>
              </a:rPr>
            </a:br>
            <a:r>
              <a:rPr lang="en-US" sz="1000" dirty="0">
                <a:solidFill>
                  <a:schemeClr val="bg1"/>
                </a:solidFill>
                <a:latin typeface="+mn-lt"/>
              </a:rPr>
              <a:t>Balancing</a:t>
            </a:r>
            <a:endParaRPr lang="ru-RU" sz="10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EAF17F-D59B-4BBE-8948-D4A0899E9011}"/>
              </a:ext>
            </a:extLst>
          </p:cNvPr>
          <p:cNvSpPr txBox="1"/>
          <p:nvPr/>
        </p:nvSpPr>
        <p:spPr>
          <a:xfrm>
            <a:off x="1873176" y="2713378"/>
            <a:ext cx="679673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+mn-lt"/>
              </a:rPr>
              <a:t>Kubernetes </a:t>
            </a:r>
            <a:br>
              <a:rPr lang="en-US" sz="1000" dirty="0">
                <a:solidFill>
                  <a:schemeClr val="bg1"/>
                </a:solidFill>
                <a:latin typeface="+mn-lt"/>
              </a:rPr>
            </a:br>
            <a:r>
              <a:rPr lang="en-US" sz="1000" dirty="0">
                <a:solidFill>
                  <a:schemeClr val="bg1"/>
                </a:solidFill>
                <a:latin typeface="+mn-lt"/>
              </a:rPr>
              <a:t>API Server</a:t>
            </a:r>
            <a:endParaRPr lang="ru-RU" sz="10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103E81-FCA7-4295-BB16-BFCE7DEC8326}"/>
              </a:ext>
            </a:extLst>
          </p:cNvPr>
          <p:cNvSpPr txBox="1"/>
          <p:nvPr/>
        </p:nvSpPr>
        <p:spPr>
          <a:xfrm>
            <a:off x="4061716" y="1824305"/>
            <a:ext cx="798295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+mn-lt"/>
              </a:rPr>
              <a:t>Customer App</a:t>
            </a:r>
            <a:br>
              <a:rPr lang="en-US" sz="1000" dirty="0">
                <a:solidFill>
                  <a:schemeClr val="bg1"/>
                </a:solidFill>
                <a:latin typeface="+mn-lt"/>
              </a:rPr>
            </a:br>
            <a:r>
              <a:rPr lang="en-US" sz="1000" dirty="0">
                <a:solidFill>
                  <a:schemeClr val="bg1"/>
                </a:solidFill>
                <a:latin typeface="+mn-lt"/>
              </a:rPr>
              <a:t>Deployments</a:t>
            </a:r>
            <a:endParaRPr lang="ru-RU" sz="10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26017D-F9D8-4387-A8EA-A4F99EED0DEA}"/>
              </a:ext>
            </a:extLst>
          </p:cNvPr>
          <p:cNvSpPr txBox="1"/>
          <p:nvPr/>
        </p:nvSpPr>
        <p:spPr>
          <a:xfrm>
            <a:off x="6001585" y="2739414"/>
            <a:ext cx="801501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+mn-lt"/>
              </a:rPr>
              <a:t>Persistent </a:t>
            </a:r>
            <a:br>
              <a:rPr lang="en-US" sz="1000" dirty="0">
                <a:solidFill>
                  <a:schemeClr val="bg1"/>
                </a:solidFill>
                <a:latin typeface="+mn-lt"/>
              </a:rPr>
            </a:br>
            <a:r>
              <a:rPr lang="en-US" sz="1000" dirty="0">
                <a:solidFill>
                  <a:schemeClr val="bg1"/>
                </a:solidFill>
                <a:latin typeface="+mn-lt"/>
              </a:rPr>
              <a:t>Disk Snapshot</a:t>
            </a:r>
            <a:endParaRPr lang="ru-RU" sz="1000" dirty="0" err="1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4" name="Picture 13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9B71B9AA-E8AA-40B5-96C2-BD8336D6006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33689"/>
          <a:stretch/>
        </p:blipFill>
        <p:spPr>
          <a:xfrm>
            <a:off x="4085717" y="3082307"/>
            <a:ext cx="630739" cy="2386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08161CF-3642-4CD5-90F8-49ED301D0E7E}"/>
              </a:ext>
            </a:extLst>
          </p:cNvPr>
          <p:cNvSpPr txBox="1"/>
          <p:nvPr/>
        </p:nvSpPr>
        <p:spPr>
          <a:xfrm>
            <a:off x="3977138" y="3477526"/>
            <a:ext cx="1115690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+mn-lt"/>
              </a:rPr>
              <a:t>Authentication</a:t>
            </a:r>
            <a:br>
              <a:rPr lang="en-US" sz="1000" dirty="0">
                <a:solidFill>
                  <a:schemeClr val="bg1"/>
                </a:solidFill>
                <a:latin typeface="+mn-lt"/>
              </a:rPr>
            </a:br>
            <a:r>
              <a:rPr lang="en-US" sz="1000" dirty="0">
                <a:solidFill>
                  <a:schemeClr val="bg1"/>
                </a:solidFill>
                <a:latin typeface="+mn-lt"/>
              </a:rPr>
              <a:t>(OIDC, Token, etc.)</a:t>
            </a:r>
            <a:endParaRPr lang="ru-RU" sz="10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CCFB88-58E4-42C2-AB00-17D021D92792}"/>
              </a:ext>
            </a:extLst>
          </p:cNvPr>
          <p:cNvSpPr/>
          <p:nvPr/>
        </p:nvSpPr>
        <p:spPr bwMode="auto">
          <a:xfrm>
            <a:off x="3723587" y="2919336"/>
            <a:ext cx="1442479" cy="1228062"/>
          </a:xfrm>
          <a:prstGeom prst="rect">
            <a:avLst/>
          </a:prstGeom>
          <a:noFill/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0D43B4-980F-494A-983E-7498E63D3D0E}"/>
              </a:ext>
            </a:extLst>
          </p:cNvPr>
          <p:cNvSpPr txBox="1"/>
          <p:nvPr/>
        </p:nvSpPr>
        <p:spPr>
          <a:xfrm>
            <a:off x="4004258" y="3876085"/>
            <a:ext cx="413120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+mn-lt"/>
              </a:rPr>
              <a:t>RBAC</a:t>
            </a:r>
            <a:endParaRPr lang="ru-RU" sz="10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D30E3F-DA6A-4A21-A107-99018A0D0CF0}"/>
              </a:ext>
            </a:extLst>
          </p:cNvPr>
          <p:cNvSpPr txBox="1"/>
          <p:nvPr/>
        </p:nvSpPr>
        <p:spPr>
          <a:xfrm>
            <a:off x="3957244" y="4243528"/>
            <a:ext cx="1031330" cy="13751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+mn-lt"/>
              </a:rPr>
              <a:t>K10 Service Account</a:t>
            </a:r>
            <a:endParaRPr lang="ru-RU" sz="10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F05FBAE-0B6A-46ED-88F0-2F868FF1C4BA}"/>
              </a:ext>
            </a:extLst>
          </p:cNvPr>
          <p:cNvSpPr/>
          <p:nvPr/>
        </p:nvSpPr>
        <p:spPr bwMode="auto">
          <a:xfrm>
            <a:off x="3630289" y="2829808"/>
            <a:ext cx="1623597" cy="1577577"/>
          </a:xfrm>
          <a:prstGeom prst="rect">
            <a:avLst/>
          </a:prstGeom>
          <a:noFill/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09F8E88F-F3B4-4C77-8099-58ADB949C9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8754" y="3645674"/>
            <a:ext cx="430480" cy="315173"/>
          </a:xfrm>
          <a:prstGeom prst="rect">
            <a:avLst/>
          </a:prstGeom>
        </p:spPr>
      </p:pic>
      <p:pic>
        <p:nvPicPr>
          <p:cNvPr id="27" name="Picture 26" descr="A close up of a sign&#10;&#10;Description automatically generated">
            <a:extLst>
              <a:ext uri="{FF2B5EF4-FFF2-40B4-BE49-F238E27FC236}">
                <a16:creationId xmlns:a16="http://schemas.microsoft.com/office/drawing/2014/main" id="{4548D28F-C6AD-4CA9-8BF4-32B94D32613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5012" y="2253925"/>
            <a:ext cx="396000" cy="396000"/>
          </a:xfrm>
          <a:prstGeom prst="rect">
            <a:avLst/>
          </a:prstGeom>
        </p:spPr>
      </p:pic>
      <p:pic>
        <p:nvPicPr>
          <p:cNvPr id="38" name="Picture 37" descr="A close up of a sign&#10;&#10;Description automatically generated">
            <a:extLst>
              <a:ext uri="{FF2B5EF4-FFF2-40B4-BE49-F238E27FC236}">
                <a16:creationId xmlns:a16="http://schemas.microsoft.com/office/drawing/2014/main" id="{49966640-FFB1-4304-AF67-E74DBA85172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62863" y="1385590"/>
            <a:ext cx="396000" cy="396000"/>
          </a:xfrm>
          <a:prstGeom prst="rect">
            <a:avLst/>
          </a:prstGeom>
        </p:spPr>
      </p:pic>
      <p:pic>
        <p:nvPicPr>
          <p:cNvPr id="1571" name="Picture 1570" descr="A close up of a sign&#10;&#10;Description automatically generated">
            <a:extLst>
              <a:ext uri="{FF2B5EF4-FFF2-40B4-BE49-F238E27FC236}">
                <a16:creationId xmlns:a16="http://schemas.microsoft.com/office/drawing/2014/main" id="{514E65FC-13B7-446E-B2DE-F1171BBF52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5012" y="1385590"/>
            <a:ext cx="396000" cy="3960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91C3531-1578-4B3A-A065-5E2D2FF3F456}"/>
              </a:ext>
            </a:extLst>
          </p:cNvPr>
          <p:cNvSpPr txBox="1"/>
          <p:nvPr/>
        </p:nvSpPr>
        <p:spPr>
          <a:xfrm>
            <a:off x="7648044" y="3651408"/>
            <a:ext cx="106279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+mn-lt"/>
              </a:rPr>
              <a:t>Kubernetes Engine</a:t>
            </a:r>
            <a:endParaRPr lang="ru-RU" sz="1000" dirty="0" err="1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6" name="Picture 45" descr="A close up of a sign&#10;&#10;Description automatically generated">
            <a:extLst>
              <a:ext uri="{FF2B5EF4-FFF2-40B4-BE49-F238E27FC236}">
                <a16:creationId xmlns:a16="http://schemas.microsoft.com/office/drawing/2014/main" id="{5D46DE78-6670-4B0A-A95E-0E2D4BDD3C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81440" y="3174619"/>
            <a:ext cx="396000" cy="396000"/>
          </a:xfrm>
          <a:prstGeom prst="rect">
            <a:avLst/>
          </a:prstGeom>
        </p:spPr>
      </p:pic>
      <p:pic>
        <p:nvPicPr>
          <p:cNvPr id="1572" name="Graphic 1571">
            <a:extLst>
              <a:ext uri="{FF2B5EF4-FFF2-40B4-BE49-F238E27FC236}">
                <a16:creationId xmlns:a16="http://schemas.microsoft.com/office/drawing/2014/main" id="{5E6CA9B0-7E3B-4610-A75B-25B2B3E092D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18292" y="2084870"/>
            <a:ext cx="322295" cy="40444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E1A70C7-8921-4DAE-A3D7-AE5108CCAEA8}"/>
              </a:ext>
            </a:extLst>
          </p:cNvPr>
          <p:cNvSpPr txBox="1"/>
          <p:nvPr/>
        </p:nvSpPr>
        <p:spPr>
          <a:xfrm>
            <a:off x="7988682" y="2591111"/>
            <a:ext cx="38151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+mn-lt"/>
              </a:rPr>
              <a:t>Bucket</a:t>
            </a:r>
            <a:endParaRPr lang="ru-RU" sz="10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73" name="Freeform: Shape 1572">
            <a:extLst>
              <a:ext uri="{FF2B5EF4-FFF2-40B4-BE49-F238E27FC236}">
                <a16:creationId xmlns:a16="http://schemas.microsoft.com/office/drawing/2014/main" id="{592A8C4D-E7AB-426C-BFB1-6FBBDE60612A}"/>
              </a:ext>
            </a:extLst>
          </p:cNvPr>
          <p:cNvSpPr/>
          <p:nvPr/>
        </p:nvSpPr>
        <p:spPr bwMode="auto">
          <a:xfrm>
            <a:off x="1066800" y="1317130"/>
            <a:ext cx="368300" cy="876300"/>
          </a:xfrm>
          <a:custGeom>
            <a:avLst/>
            <a:gdLst>
              <a:gd name="connsiteX0" fmla="*/ 0 w 368300"/>
              <a:gd name="connsiteY0" fmla="*/ 0 h 876300"/>
              <a:gd name="connsiteX1" fmla="*/ 368300 w 368300"/>
              <a:gd name="connsiteY1" fmla="*/ 0 h 876300"/>
              <a:gd name="connsiteX2" fmla="*/ 368300 w 368300"/>
              <a:gd name="connsiteY2" fmla="*/ 876300 h 876300"/>
              <a:gd name="connsiteX3" fmla="*/ 12700 w 368300"/>
              <a:gd name="connsiteY3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" h="876300">
                <a:moveTo>
                  <a:pt x="0" y="0"/>
                </a:moveTo>
                <a:lnTo>
                  <a:pt x="368300" y="0"/>
                </a:lnTo>
                <a:lnTo>
                  <a:pt x="368300" y="876300"/>
                </a:lnTo>
                <a:lnTo>
                  <a:pt x="12700" y="876300"/>
                </a:lnTo>
              </a:path>
            </a:pathLst>
          </a:custGeom>
          <a:noFill/>
          <a:ln w="12700">
            <a:solidFill>
              <a:srgbClr val="00E29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74" name="Freeform: Shape 1573">
            <a:extLst>
              <a:ext uri="{FF2B5EF4-FFF2-40B4-BE49-F238E27FC236}">
                <a16:creationId xmlns:a16="http://schemas.microsoft.com/office/drawing/2014/main" id="{4D4D0E2F-7906-425B-8738-4C778FC0B2E7}"/>
              </a:ext>
            </a:extLst>
          </p:cNvPr>
          <p:cNvSpPr/>
          <p:nvPr/>
        </p:nvSpPr>
        <p:spPr bwMode="auto">
          <a:xfrm>
            <a:off x="1440180" y="1769249"/>
            <a:ext cx="445770" cy="45719"/>
          </a:xfrm>
          <a:custGeom>
            <a:avLst/>
            <a:gdLst>
              <a:gd name="connsiteX0" fmla="*/ 0 w 381000"/>
              <a:gd name="connsiteY0" fmla="*/ 0 h 0"/>
              <a:gd name="connsiteX1" fmla="*/ 381000 w 381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0">
                <a:moveTo>
                  <a:pt x="0" y="0"/>
                </a:moveTo>
                <a:lnTo>
                  <a:pt x="381000" y="0"/>
                </a:lnTo>
              </a:path>
            </a:pathLst>
          </a:custGeom>
          <a:noFill/>
          <a:ln w="12700">
            <a:solidFill>
              <a:srgbClr val="00E296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75" name="Freeform: Shape 1574">
            <a:extLst>
              <a:ext uri="{FF2B5EF4-FFF2-40B4-BE49-F238E27FC236}">
                <a16:creationId xmlns:a16="http://schemas.microsoft.com/office/drawing/2014/main" id="{156DFBAC-B315-4D06-8146-91FD904B64E0}"/>
              </a:ext>
            </a:extLst>
          </p:cNvPr>
          <p:cNvSpPr/>
          <p:nvPr/>
        </p:nvSpPr>
        <p:spPr bwMode="auto">
          <a:xfrm>
            <a:off x="2583180" y="1738770"/>
            <a:ext cx="1409700" cy="0"/>
          </a:xfrm>
          <a:custGeom>
            <a:avLst/>
            <a:gdLst>
              <a:gd name="connsiteX0" fmla="*/ 0 w 1409700"/>
              <a:gd name="connsiteY0" fmla="*/ 0 h 0"/>
              <a:gd name="connsiteX1" fmla="*/ 1409700 w 14097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09700">
                <a:moveTo>
                  <a:pt x="0" y="0"/>
                </a:moveTo>
                <a:lnTo>
                  <a:pt x="1409700" y="0"/>
                </a:lnTo>
              </a:path>
            </a:pathLst>
          </a:custGeom>
          <a:noFill/>
          <a:ln w="12700">
            <a:solidFill>
              <a:srgbClr val="00E296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3111721-C785-4196-8E93-8459C077C3A1}"/>
              </a:ext>
            </a:extLst>
          </p:cNvPr>
          <p:cNvSpPr txBox="1"/>
          <p:nvPr/>
        </p:nvSpPr>
        <p:spPr>
          <a:xfrm>
            <a:off x="596061" y="4012187"/>
            <a:ext cx="35586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+mn-lt"/>
              </a:rPr>
              <a:t>Admin</a:t>
            </a:r>
            <a:endParaRPr lang="ru-RU" sz="10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82" name="Freeform: Shape 1581">
            <a:extLst>
              <a:ext uri="{FF2B5EF4-FFF2-40B4-BE49-F238E27FC236}">
                <a16:creationId xmlns:a16="http://schemas.microsoft.com/office/drawing/2014/main" id="{D23D44E9-DEA1-4539-BB0B-B238F274EEE9}"/>
              </a:ext>
            </a:extLst>
          </p:cNvPr>
          <p:cNvSpPr/>
          <p:nvPr/>
        </p:nvSpPr>
        <p:spPr bwMode="auto">
          <a:xfrm>
            <a:off x="2565400" y="2459395"/>
            <a:ext cx="1003300" cy="558800"/>
          </a:xfrm>
          <a:custGeom>
            <a:avLst/>
            <a:gdLst>
              <a:gd name="connsiteX0" fmla="*/ 1003300 w 1003300"/>
              <a:gd name="connsiteY0" fmla="*/ 558800 h 558800"/>
              <a:gd name="connsiteX1" fmla="*/ 647700 w 1003300"/>
              <a:gd name="connsiteY1" fmla="*/ 558800 h 558800"/>
              <a:gd name="connsiteX2" fmla="*/ 647700 w 1003300"/>
              <a:gd name="connsiteY2" fmla="*/ 0 h 558800"/>
              <a:gd name="connsiteX3" fmla="*/ 0 w 1003300"/>
              <a:gd name="connsiteY3" fmla="*/ 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3300" h="558800">
                <a:moveTo>
                  <a:pt x="1003300" y="558800"/>
                </a:moveTo>
                <a:lnTo>
                  <a:pt x="647700" y="558800"/>
                </a:lnTo>
                <a:lnTo>
                  <a:pt x="64770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E296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5" name="Freeform: Shape 1584">
            <a:extLst>
              <a:ext uri="{FF2B5EF4-FFF2-40B4-BE49-F238E27FC236}">
                <a16:creationId xmlns:a16="http://schemas.microsoft.com/office/drawing/2014/main" id="{A04B78C3-02A4-45AA-9457-6C133E6B52FB}"/>
              </a:ext>
            </a:extLst>
          </p:cNvPr>
          <p:cNvSpPr/>
          <p:nvPr/>
        </p:nvSpPr>
        <p:spPr bwMode="auto">
          <a:xfrm>
            <a:off x="5283200" y="3081695"/>
            <a:ext cx="1117600" cy="266700"/>
          </a:xfrm>
          <a:custGeom>
            <a:avLst/>
            <a:gdLst>
              <a:gd name="connsiteX0" fmla="*/ 1117600 w 1117600"/>
              <a:gd name="connsiteY0" fmla="*/ 0 h 266700"/>
              <a:gd name="connsiteX1" fmla="*/ 1117600 w 1117600"/>
              <a:gd name="connsiteY1" fmla="*/ 266700 h 266700"/>
              <a:gd name="connsiteX2" fmla="*/ 0 w 1117600"/>
              <a:gd name="connsiteY2" fmla="*/ 2667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7600" h="266700">
                <a:moveTo>
                  <a:pt x="1117600" y="0"/>
                </a:moveTo>
                <a:lnTo>
                  <a:pt x="1117600" y="266700"/>
                </a:lnTo>
                <a:lnTo>
                  <a:pt x="0" y="266700"/>
                </a:lnTo>
              </a:path>
            </a:pathLst>
          </a:custGeom>
          <a:noFill/>
          <a:ln w="12700">
            <a:solidFill>
              <a:srgbClr val="00E296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6" name="Freeform: Shape 1585">
            <a:extLst>
              <a:ext uri="{FF2B5EF4-FFF2-40B4-BE49-F238E27FC236}">
                <a16:creationId xmlns:a16="http://schemas.microsoft.com/office/drawing/2014/main" id="{4ED6BE35-25D0-4A1B-9CE7-18E1E50847DA}"/>
              </a:ext>
            </a:extLst>
          </p:cNvPr>
          <p:cNvSpPr/>
          <p:nvPr/>
        </p:nvSpPr>
        <p:spPr bwMode="auto">
          <a:xfrm>
            <a:off x="4775200" y="1633895"/>
            <a:ext cx="1651000" cy="584200"/>
          </a:xfrm>
          <a:custGeom>
            <a:avLst/>
            <a:gdLst>
              <a:gd name="connsiteX0" fmla="*/ 0 w 1651000"/>
              <a:gd name="connsiteY0" fmla="*/ 0 h 584200"/>
              <a:gd name="connsiteX1" fmla="*/ 1651000 w 1651000"/>
              <a:gd name="connsiteY1" fmla="*/ 0 h 584200"/>
              <a:gd name="connsiteX2" fmla="*/ 1651000 w 1651000"/>
              <a:gd name="connsiteY2" fmla="*/ 58420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0" h="584200">
                <a:moveTo>
                  <a:pt x="0" y="0"/>
                </a:moveTo>
                <a:lnTo>
                  <a:pt x="1651000" y="0"/>
                </a:lnTo>
                <a:lnTo>
                  <a:pt x="1651000" y="584200"/>
                </a:lnTo>
              </a:path>
            </a:pathLst>
          </a:custGeom>
          <a:noFill/>
          <a:ln w="12700">
            <a:solidFill>
              <a:schemeClr val="bg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7" name="Freeform: Shape 1586">
            <a:extLst>
              <a:ext uri="{FF2B5EF4-FFF2-40B4-BE49-F238E27FC236}">
                <a16:creationId xmlns:a16="http://schemas.microsoft.com/office/drawing/2014/main" id="{1E383B34-AB6A-4451-BC99-62C9F681756B}"/>
              </a:ext>
            </a:extLst>
          </p:cNvPr>
          <p:cNvSpPr/>
          <p:nvPr/>
        </p:nvSpPr>
        <p:spPr bwMode="auto">
          <a:xfrm>
            <a:off x="4432300" y="2218095"/>
            <a:ext cx="0" cy="558800"/>
          </a:xfrm>
          <a:custGeom>
            <a:avLst/>
            <a:gdLst>
              <a:gd name="connsiteX0" fmla="*/ 0 w 0"/>
              <a:gd name="connsiteY0" fmla="*/ 558800 h 558800"/>
              <a:gd name="connsiteX1" fmla="*/ 0 w 0"/>
              <a:gd name="connsiteY1" fmla="*/ 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58800">
                <a:moveTo>
                  <a:pt x="0" y="55880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bg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8" name="Rectangle 1587">
            <a:extLst>
              <a:ext uri="{FF2B5EF4-FFF2-40B4-BE49-F238E27FC236}">
                <a16:creationId xmlns:a16="http://schemas.microsoft.com/office/drawing/2014/main" id="{28908C0A-583B-4716-8A9A-D13D1F34622B}"/>
              </a:ext>
            </a:extLst>
          </p:cNvPr>
          <p:cNvSpPr/>
          <p:nvPr/>
        </p:nvSpPr>
        <p:spPr bwMode="auto">
          <a:xfrm>
            <a:off x="7523982" y="1566540"/>
            <a:ext cx="1299578" cy="2420709"/>
          </a:xfrm>
          <a:prstGeom prst="rect">
            <a:avLst/>
          </a:prstGeom>
          <a:noFill/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90" name="TextBox 1589">
            <a:extLst>
              <a:ext uri="{FF2B5EF4-FFF2-40B4-BE49-F238E27FC236}">
                <a16:creationId xmlns:a16="http://schemas.microsoft.com/office/drawing/2014/main" id="{18AECC86-EB98-4800-AFCC-98E5219EE239}"/>
              </a:ext>
            </a:extLst>
          </p:cNvPr>
          <p:cNvSpPr txBox="1"/>
          <p:nvPr/>
        </p:nvSpPr>
        <p:spPr>
          <a:xfrm>
            <a:off x="7853171" y="1621613"/>
            <a:ext cx="641201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1000">
                <a:solidFill>
                  <a:schemeClr val="bg1"/>
                </a:solidFill>
                <a:latin typeface="+mn-lt"/>
              </a:rPr>
              <a:t>온프레미스</a:t>
            </a:r>
            <a:endParaRPr lang="en-US" altLang="ko-KR" sz="1000" dirty="0">
              <a:solidFill>
                <a:schemeClr val="bg1"/>
              </a:solidFill>
              <a:latin typeface="+mn-lt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n-lt"/>
              </a:rPr>
              <a:t>데이터센터</a:t>
            </a:r>
            <a:endParaRPr lang="ru-RU" sz="10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91" name="Freeform: Shape 1590">
            <a:extLst>
              <a:ext uri="{FF2B5EF4-FFF2-40B4-BE49-F238E27FC236}">
                <a16:creationId xmlns:a16="http://schemas.microsoft.com/office/drawing/2014/main" id="{923A1224-2519-48DD-AA62-EF707146BD0B}"/>
              </a:ext>
            </a:extLst>
          </p:cNvPr>
          <p:cNvSpPr/>
          <p:nvPr/>
        </p:nvSpPr>
        <p:spPr bwMode="auto">
          <a:xfrm>
            <a:off x="6667500" y="2519720"/>
            <a:ext cx="403119" cy="590550"/>
          </a:xfrm>
          <a:custGeom>
            <a:avLst/>
            <a:gdLst>
              <a:gd name="connsiteX0" fmla="*/ 0 w 447675"/>
              <a:gd name="connsiteY0" fmla="*/ 0 h 590550"/>
              <a:gd name="connsiteX1" fmla="*/ 447675 w 447675"/>
              <a:gd name="connsiteY1" fmla="*/ 0 h 590550"/>
              <a:gd name="connsiteX2" fmla="*/ 447675 w 447675"/>
              <a:gd name="connsiteY2" fmla="*/ 59055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7675" h="590550">
                <a:moveTo>
                  <a:pt x="0" y="0"/>
                </a:moveTo>
                <a:lnTo>
                  <a:pt x="447675" y="0"/>
                </a:lnTo>
                <a:lnTo>
                  <a:pt x="447675" y="590550"/>
                </a:lnTo>
              </a:path>
            </a:pathLst>
          </a:custGeom>
          <a:noFill/>
          <a:ln w="12700">
            <a:solidFill>
              <a:srgbClr val="00E296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92" name="Freeform: Shape 1591">
            <a:extLst>
              <a:ext uri="{FF2B5EF4-FFF2-40B4-BE49-F238E27FC236}">
                <a16:creationId xmlns:a16="http://schemas.microsoft.com/office/drawing/2014/main" id="{AEE4AA2B-78AF-4ECD-85F0-96B484ACD3A5}"/>
              </a:ext>
            </a:extLst>
          </p:cNvPr>
          <p:cNvSpPr/>
          <p:nvPr/>
        </p:nvSpPr>
        <p:spPr bwMode="auto">
          <a:xfrm>
            <a:off x="8181975" y="2795945"/>
            <a:ext cx="0" cy="304800"/>
          </a:xfrm>
          <a:custGeom>
            <a:avLst/>
            <a:gdLst>
              <a:gd name="connsiteX0" fmla="*/ 0 w 0"/>
              <a:gd name="connsiteY0" fmla="*/ 0 h 304800"/>
              <a:gd name="connsiteX1" fmla="*/ 0 w 0"/>
              <a:gd name="connsiteY1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04800">
                <a:moveTo>
                  <a:pt x="0" y="0"/>
                </a:moveTo>
                <a:lnTo>
                  <a:pt x="0" y="304800"/>
                </a:lnTo>
              </a:path>
            </a:pathLst>
          </a:custGeom>
          <a:noFill/>
          <a:ln w="12700">
            <a:solidFill>
              <a:srgbClr val="00E296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A2C4DDDB-C0A2-49AD-A5E2-BC6423E0F37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66644" y="3972723"/>
            <a:ext cx="193352" cy="193352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44A969D0-6E08-44A9-9F2A-68007836030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780111" y="3864907"/>
            <a:ext cx="193352" cy="193352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A92A799D-E7CE-4578-9839-FB9E3A9CEEF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763892" y="3445649"/>
            <a:ext cx="193352" cy="193352"/>
          </a:xfrm>
          <a:prstGeom prst="rect">
            <a:avLst/>
          </a:prstGeom>
        </p:spPr>
      </p:pic>
      <p:pic>
        <p:nvPicPr>
          <p:cNvPr id="1595" name="Graphic 1594">
            <a:extLst>
              <a:ext uri="{FF2B5EF4-FFF2-40B4-BE49-F238E27FC236}">
                <a16:creationId xmlns:a16="http://schemas.microsoft.com/office/drawing/2014/main" id="{8AB0F0C0-9C10-4A04-85D6-5BDF0B593B5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484737" y="1903721"/>
            <a:ext cx="204186" cy="200604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4DE45D36-A732-46A9-8DAB-3BA1A87FEE4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448383" y="2266723"/>
            <a:ext cx="204186" cy="20060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353502B2-2EC7-4140-A956-449A6FF26A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195327" y="2737837"/>
            <a:ext cx="204186" cy="200604"/>
          </a:xfrm>
          <a:prstGeom prst="rect">
            <a:avLst/>
          </a:prstGeom>
        </p:spPr>
      </p:pic>
      <p:pic>
        <p:nvPicPr>
          <p:cNvPr id="1596" name="Graphic 1595">
            <a:extLst>
              <a:ext uri="{FF2B5EF4-FFF2-40B4-BE49-F238E27FC236}">
                <a16:creationId xmlns:a16="http://schemas.microsoft.com/office/drawing/2014/main" id="{59B2D7EE-26B5-4040-816E-2825FE57324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854163" y="3186190"/>
            <a:ext cx="432824" cy="432824"/>
          </a:xfrm>
          <a:prstGeom prst="rect">
            <a:avLst/>
          </a:prstGeom>
        </p:spPr>
      </p:pic>
      <p:sp>
        <p:nvSpPr>
          <p:cNvPr id="1597" name="Freeform: Shape 1596">
            <a:extLst>
              <a:ext uri="{FF2B5EF4-FFF2-40B4-BE49-F238E27FC236}">
                <a16:creationId xmlns:a16="http://schemas.microsoft.com/office/drawing/2014/main" id="{C070B42A-E69B-4F8D-8455-63BB8828F3C0}"/>
              </a:ext>
            </a:extLst>
          </p:cNvPr>
          <p:cNvSpPr/>
          <p:nvPr/>
        </p:nvSpPr>
        <p:spPr bwMode="auto">
          <a:xfrm>
            <a:off x="7353300" y="2310170"/>
            <a:ext cx="590550" cy="1133475"/>
          </a:xfrm>
          <a:custGeom>
            <a:avLst/>
            <a:gdLst>
              <a:gd name="connsiteX0" fmla="*/ 0 w 590550"/>
              <a:gd name="connsiteY0" fmla="*/ 1133475 h 1133475"/>
              <a:gd name="connsiteX1" fmla="*/ 95250 w 590550"/>
              <a:gd name="connsiteY1" fmla="*/ 1133475 h 1133475"/>
              <a:gd name="connsiteX2" fmla="*/ 95250 w 590550"/>
              <a:gd name="connsiteY2" fmla="*/ 0 h 1133475"/>
              <a:gd name="connsiteX3" fmla="*/ 590550 w 590550"/>
              <a:gd name="connsiteY3" fmla="*/ 0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550" h="1133475">
                <a:moveTo>
                  <a:pt x="0" y="1133475"/>
                </a:moveTo>
                <a:lnTo>
                  <a:pt x="95250" y="1133475"/>
                </a:lnTo>
                <a:lnTo>
                  <a:pt x="95250" y="0"/>
                </a:lnTo>
                <a:lnTo>
                  <a:pt x="590550" y="0"/>
                </a:lnTo>
              </a:path>
            </a:pathLst>
          </a:custGeom>
          <a:noFill/>
          <a:ln w="12700">
            <a:solidFill>
              <a:srgbClr val="00E296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99" name="TextBox 1598">
            <a:extLst>
              <a:ext uri="{FF2B5EF4-FFF2-40B4-BE49-F238E27FC236}">
                <a16:creationId xmlns:a16="http://schemas.microsoft.com/office/drawing/2014/main" id="{977A9E88-C4F2-4837-8D20-6702D68DE2F3}"/>
              </a:ext>
            </a:extLst>
          </p:cNvPr>
          <p:cNvSpPr txBox="1"/>
          <p:nvPr/>
        </p:nvSpPr>
        <p:spPr>
          <a:xfrm>
            <a:off x="4900603" y="2027381"/>
            <a:ext cx="96019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+mn-lt"/>
              </a:rPr>
              <a:t>K10 Role Binding</a:t>
            </a:r>
            <a:endParaRPr lang="ru-RU" sz="10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2FD6A9-321D-4FF0-9E14-12493C229758}"/>
              </a:ext>
            </a:extLst>
          </p:cNvPr>
          <p:cNvSpPr/>
          <p:nvPr/>
        </p:nvSpPr>
        <p:spPr bwMode="auto">
          <a:xfrm>
            <a:off x="3630289" y="1179606"/>
            <a:ext cx="2302598" cy="1287718"/>
          </a:xfrm>
          <a:prstGeom prst="rect">
            <a:avLst/>
          </a:prstGeom>
          <a:noFill/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45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B885D369-6D62-4A84-B30A-67ED844F3439}"/>
              </a:ext>
            </a:extLst>
          </p:cNvPr>
          <p:cNvSpPr/>
          <p:nvPr/>
        </p:nvSpPr>
        <p:spPr bwMode="auto">
          <a:xfrm>
            <a:off x="1754306" y="1044772"/>
            <a:ext cx="5655613" cy="3927169"/>
          </a:xfrm>
          <a:prstGeom prst="rect">
            <a:avLst/>
          </a:prstGeom>
          <a:noFill/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77" name="Google Shape;1577;p31"/>
          <p:cNvSpPr txBox="1">
            <a:spLocks noGrp="1"/>
          </p:cNvSpPr>
          <p:nvPr>
            <p:ph type="title"/>
          </p:nvPr>
        </p:nvSpPr>
        <p:spPr>
          <a:xfrm>
            <a:off x="359999" y="171451"/>
            <a:ext cx="8425225" cy="84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>
              <a:buClr>
                <a:schemeClr val="accent1"/>
              </a:buClr>
            </a:pPr>
            <a:r>
              <a:rPr lang="ko-KR" altLang="en-US" sz="3200" dirty="0">
                <a:solidFill>
                  <a:schemeClr val="accent1"/>
                </a:solidFill>
              </a:rPr>
              <a:t>사용 사례</a:t>
            </a:r>
            <a:r>
              <a:rPr lang="en-US" sz="3200" dirty="0">
                <a:solidFill>
                  <a:schemeClr val="accent1"/>
                </a:solidFill>
              </a:rPr>
              <a:t>: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3. </a:t>
            </a:r>
            <a:r>
              <a:rPr lang="ko-KR" altLang="en-US" sz="2000" dirty="0">
                <a:solidFill>
                  <a:schemeClr val="bg1"/>
                </a:solidFill>
              </a:rPr>
              <a:t>에코시스템</a:t>
            </a:r>
            <a:r>
              <a:rPr lang="en-US" sz="2000" dirty="0">
                <a:solidFill>
                  <a:schemeClr val="bg1"/>
                </a:solidFill>
              </a:rPr>
              <a:t>: </a:t>
            </a:r>
            <a:r>
              <a:rPr lang="ko-KR" altLang="en-US" sz="2000" dirty="0">
                <a:solidFill>
                  <a:schemeClr val="bg1"/>
                </a:solidFill>
              </a:rPr>
              <a:t>모니터링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en-US" sz="2000" dirty="0">
                <a:solidFill>
                  <a:schemeClr val="bg1"/>
                </a:solidFill>
              </a:rPr>
              <a:t>monitoring, </a:t>
            </a:r>
            <a:r>
              <a:rPr lang="ko-KR" altLang="en-US" sz="2000" dirty="0">
                <a:solidFill>
                  <a:schemeClr val="bg1"/>
                </a:solidFill>
              </a:rPr>
              <a:t>경고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>
                <a:solidFill>
                  <a:schemeClr val="bg1"/>
                </a:solidFill>
              </a:rPr>
              <a:t>로깅</a:t>
            </a:r>
            <a:endParaRPr sz="3200" dirty="0">
              <a:solidFill>
                <a:schemeClr val="bg1"/>
              </a:solidFill>
            </a:endParaRPr>
          </a:p>
        </p:txBody>
      </p:sp>
      <p:pic>
        <p:nvPicPr>
          <p:cNvPr id="5" name="Google Shape;422;p29">
            <a:extLst>
              <a:ext uri="{FF2B5EF4-FFF2-40B4-BE49-F238E27FC236}">
                <a16:creationId xmlns:a16="http://schemas.microsoft.com/office/drawing/2014/main" id="{1E72172F-AE8F-4911-88B4-9B537BC5258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5327" y="996107"/>
            <a:ext cx="395537" cy="38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729EF3D-B73C-4C67-8501-3E27F5B863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2668" y="1179606"/>
            <a:ext cx="430480" cy="33054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8D40785-56DF-471B-94FA-A7C1D794A2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4026" y="1924883"/>
            <a:ext cx="253676" cy="42279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84170DA-52A3-4B29-AB5B-77CFFE6626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754" y="3018380"/>
            <a:ext cx="430480" cy="31517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0909912-2D6C-4E6B-B9CB-89A5162851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06309" y="2321121"/>
            <a:ext cx="392044" cy="3612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A7EDB3-234C-497A-94BB-C6202B735B7F}"/>
              </a:ext>
            </a:extLst>
          </p:cNvPr>
          <p:cNvSpPr txBox="1"/>
          <p:nvPr/>
        </p:nvSpPr>
        <p:spPr>
          <a:xfrm>
            <a:off x="1878786" y="1836358"/>
            <a:ext cx="668453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+mn-lt"/>
              </a:rPr>
              <a:t>Cloud Load </a:t>
            </a:r>
            <a:br>
              <a:rPr lang="en-US" sz="1000" dirty="0">
                <a:solidFill>
                  <a:schemeClr val="bg1"/>
                </a:solidFill>
                <a:latin typeface="+mn-lt"/>
              </a:rPr>
            </a:br>
            <a:r>
              <a:rPr lang="en-US" sz="1000" dirty="0">
                <a:solidFill>
                  <a:schemeClr val="bg1"/>
                </a:solidFill>
                <a:latin typeface="+mn-lt"/>
              </a:rPr>
              <a:t>Balancing</a:t>
            </a:r>
            <a:endParaRPr lang="ru-RU" sz="10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EAF17F-D59B-4BBE-8948-D4A0899E9011}"/>
              </a:ext>
            </a:extLst>
          </p:cNvPr>
          <p:cNvSpPr txBox="1"/>
          <p:nvPr/>
        </p:nvSpPr>
        <p:spPr>
          <a:xfrm>
            <a:off x="1873176" y="2713378"/>
            <a:ext cx="679673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+mn-lt"/>
              </a:rPr>
              <a:t>Kubernetes </a:t>
            </a:r>
            <a:br>
              <a:rPr lang="en-US" sz="1000" dirty="0">
                <a:solidFill>
                  <a:schemeClr val="bg1"/>
                </a:solidFill>
                <a:latin typeface="+mn-lt"/>
              </a:rPr>
            </a:br>
            <a:r>
              <a:rPr lang="en-US" sz="1000" dirty="0">
                <a:solidFill>
                  <a:schemeClr val="bg1"/>
                </a:solidFill>
                <a:latin typeface="+mn-lt"/>
              </a:rPr>
              <a:t>Master</a:t>
            </a:r>
            <a:endParaRPr lang="ru-RU" sz="10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103E81-FCA7-4295-BB16-BFCE7DEC8326}"/>
              </a:ext>
            </a:extLst>
          </p:cNvPr>
          <p:cNvSpPr txBox="1"/>
          <p:nvPr/>
        </p:nvSpPr>
        <p:spPr>
          <a:xfrm>
            <a:off x="4061716" y="1824305"/>
            <a:ext cx="798295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+mn-lt"/>
              </a:rPr>
              <a:t>Customer App</a:t>
            </a:r>
            <a:br>
              <a:rPr lang="en-US" sz="1000" dirty="0">
                <a:solidFill>
                  <a:schemeClr val="bg1"/>
                </a:solidFill>
                <a:latin typeface="+mn-lt"/>
              </a:rPr>
            </a:br>
            <a:r>
              <a:rPr lang="en-US" sz="1000" dirty="0">
                <a:solidFill>
                  <a:schemeClr val="bg1"/>
                </a:solidFill>
                <a:latin typeface="+mn-lt"/>
              </a:rPr>
              <a:t>Deployments</a:t>
            </a:r>
            <a:endParaRPr lang="ru-RU" sz="10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826017D-F9D8-4387-A8EA-A4F99EED0DEA}"/>
              </a:ext>
            </a:extLst>
          </p:cNvPr>
          <p:cNvSpPr txBox="1"/>
          <p:nvPr/>
        </p:nvSpPr>
        <p:spPr>
          <a:xfrm>
            <a:off x="6001585" y="2739414"/>
            <a:ext cx="801501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+mn-lt"/>
              </a:rPr>
              <a:t>Persistent </a:t>
            </a:r>
            <a:br>
              <a:rPr lang="en-US" sz="1000" dirty="0">
                <a:solidFill>
                  <a:schemeClr val="bg1"/>
                </a:solidFill>
                <a:latin typeface="+mn-lt"/>
              </a:rPr>
            </a:br>
            <a:r>
              <a:rPr lang="en-US" sz="1000" dirty="0">
                <a:solidFill>
                  <a:schemeClr val="bg1"/>
                </a:solidFill>
                <a:latin typeface="+mn-lt"/>
              </a:rPr>
              <a:t>Disk Snapshot</a:t>
            </a:r>
            <a:endParaRPr lang="ru-RU" sz="1000" dirty="0" err="1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4" name="Picture 13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9B71B9AA-E8AA-40B5-96C2-BD8336D60069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33689"/>
          <a:stretch/>
        </p:blipFill>
        <p:spPr>
          <a:xfrm>
            <a:off x="4085717" y="3082307"/>
            <a:ext cx="630739" cy="2386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08161CF-3642-4CD5-90F8-49ED301D0E7E}"/>
              </a:ext>
            </a:extLst>
          </p:cNvPr>
          <p:cNvSpPr txBox="1"/>
          <p:nvPr/>
        </p:nvSpPr>
        <p:spPr>
          <a:xfrm>
            <a:off x="3977138" y="3477526"/>
            <a:ext cx="1115690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+mn-lt"/>
              </a:rPr>
              <a:t>Authentication</a:t>
            </a:r>
            <a:br>
              <a:rPr lang="en-US" sz="1000" dirty="0">
                <a:solidFill>
                  <a:schemeClr val="bg1"/>
                </a:solidFill>
                <a:latin typeface="+mn-lt"/>
              </a:rPr>
            </a:br>
            <a:r>
              <a:rPr lang="en-US" sz="1000" dirty="0">
                <a:solidFill>
                  <a:schemeClr val="bg1"/>
                </a:solidFill>
                <a:latin typeface="+mn-lt"/>
              </a:rPr>
              <a:t>(OIDC, Token, etc.)</a:t>
            </a:r>
            <a:endParaRPr lang="ru-RU" sz="10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CCFB88-58E4-42C2-AB00-17D021D92792}"/>
              </a:ext>
            </a:extLst>
          </p:cNvPr>
          <p:cNvSpPr/>
          <p:nvPr/>
        </p:nvSpPr>
        <p:spPr bwMode="auto">
          <a:xfrm>
            <a:off x="3723587" y="2919336"/>
            <a:ext cx="1442479" cy="1228062"/>
          </a:xfrm>
          <a:prstGeom prst="rect">
            <a:avLst/>
          </a:prstGeom>
          <a:noFill/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0D43B4-980F-494A-983E-7498E63D3D0E}"/>
              </a:ext>
            </a:extLst>
          </p:cNvPr>
          <p:cNvSpPr txBox="1"/>
          <p:nvPr/>
        </p:nvSpPr>
        <p:spPr>
          <a:xfrm>
            <a:off x="4004258" y="3876085"/>
            <a:ext cx="413120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+mn-lt"/>
              </a:rPr>
              <a:t>RBAC</a:t>
            </a:r>
            <a:endParaRPr lang="ru-RU" sz="10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D30E3F-DA6A-4A21-A107-99018A0D0CF0}"/>
              </a:ext>
            </a:extLst>
          </p:cNvPr>
          <p:cNvSpPr txBox="1"/>
          <p:nvPr/>
        </p:nvSpPr>
        <p:spPr>
          <a:xfrm>
            <a:off x="3957244" y="4243528"/>
            <a:ext cx="1031330" cy="13751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+mn-lt"/>
              </a:rPr>
              <a:t>K10 Service Account</a:t>
            </a:r>
            <a:endParaRPr lang="ru-RU" sz="10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F05FBAE-0B6A-46ED-88F0-2F868FF1C4BA}"/>
              </a:ext>
            </a:extLst>
          </p:cNvPr>
          <p:cNvSpPr/>
          <p:nvPr/>
        </p:nvSpPr>
        <p:spPr bwMode="auto">
          <a:xfrm>
            <a:off x="3630289" y="2829808"/>
            <a:ext cx="1623597" cy="1577577"/>
          </a:xfrm>
          <a:prstGeom prst="rect">
            <a:avLst/>
          </a:prstGeom>
          <a:noFill/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09F8E88F-F3B4-4C77-8099-58ADB949C9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754" y="3645674"/>
            <a:ext cx="430480" cy="315173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5794B1F-CD5D-4B80-8B6C-DA513E1279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754" y="4306793"/>
            <a:ext cx="430480" cy="315173"/>
          </a:xfrm>
          <a:prstGeom prst="rect">
            <a:avLst/>
          </a:prstGeom>
        </p:spPr>
      </p:pic>
      <p:pic>
        <p:nvPicPr>
          <p:cNvPr id="27" name="Picture 26" descr="A close up of a sign&#10;&#10;Description automatically generated">
            <a:extLst>
              <a:ext uri="{FF2B5EF4-FFF2-40B4-BE49-F238E27FC236}">
                <a16:creationId xmlns:a16="http://schemas.microsoft.com/office/drawing/2014/main" id="{4548D28F-C6AD-4CA9-8BF4-32B94D32613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5012" y="2253925"/>
            <a:ext cx="396000" cy="396000"/>
          </a:xfrm>
          <a:prstGeom prst="rect">
            <a:avLst/>
          </a:prstGeom>
        </p:spPr>
      </p:pic>
      <p:pic>
        <p:nvPicPr>
          <p:cNvPr id="29" name="Picture 28" descr="A close up of a sign&#10;&#10;Description automatically generated">
            <a:extLst>
              <a:ext uri="{FF2B5EF4-FFF2-40B4-BE49-F238E27FC236}">
                <a16:creationId xmlns:a16="http://schemas.microsoft.com/office/drawing/2014/main" id="{24FE567E-BFEA-4D37-B49C-CFEF8A71C4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08810" y="3144507"/>
            <a:ext cx="396000" cy="396000"/>
          </a:xfrm>
          <a:prstGeom prst="rect">
            <a:avLst/>
          </a:prstGeom>
        </p:spPr>
      </p:pic>
      <p:pic>
        <p:nvPicPr>
          <p:cNvPr id="31" name="Picture 30" descr="A close up of a sign&#10;&#10;Description automatically generated">
            <a:extLst>
              <a:ext uri="{FF2B5EF4-FFF2-40B4-BE49-F238E27FC236}">
                <a16:creationId xmlns:a16="http://schemas.microsoft.com/office/drawing/2014/main" id="{6A1B31D0-7BA5-4A19-AAA0-C415D79DD37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02353" y="3518650"/>
            <a:ext cx="396000" cy="396000"/>
          </a:xfrm>
          <a:prstGeom prst="rect">
            <a:avLst/>
          </a:prstGeom>
        </p:spPr>
      </p:pic>
      <p:pic>
        <p:nvPicPr>
          <p:cNvPr id="1569" name="Picture 1568" descr="A close up of a sign&#10;&#10;Description automatically generated">
            <a:extLst>
              <a:ext uri="{FF2B5EF4-FFF2-40B4-BE49-F238E27FC236}">
                <a16:creationId xmlns:a16="http://schemas.microsoft.com/office/drawing/2014/main" id="{7BF811FC-4A85-465A-BDE0-5FBF843FF67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08810" y="3953802"/>
            <a:ext cx="396000" cy="396000"/>
          </a:xfrm>
          <a:prstGeom prst="rect">
            <a:avLst/>
          </a:prstGeom>
        </p:spPr>
      </p:pic>
      <p:pic>
        <p:nvPicPr>
          <p:cNvPr id="37" name="Picture 36" descr="A close up of a sign&#10;&#10;Description automatically generated">
            <a:extLst>
              <a:ext uri="{FF2B5EF4-FFF2-40B4-BE49-F238E27FC236}">
                <a16:creationId xmlns:a16="http://schemas.microsoft.com/office/drawing/2014/main" id="{9927ACF8-B472-4B3F-AA21-2CC0C4AEA1A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02353" y="4225966"/>
            <a:ext cx="396000" cy="396000"/>
          </a:xfrm>
          <a:prstGeom prst="rect">
            <a:avLst/>
          </a:prstGeom>
        </p:spPr>
      </p:pic>
      <p:pic>
        <p:nvPicPr>
          <p:cNvPr id="38" name="Picture 37" descr="A close up of a sign&#10;&#10;Description automatically generated">
            <a:extLst>
              <a:ext uri="{FF2B5EF4-FFF2-40B4-BE49-F238E27FC236}">
                <a16:creationId xmlns:a16="http://schemas.microsoft.com/office/drawing/2014/main" id="{49966640-FFB1-4304-AF67-E74DBA85172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62863" y="1385590"/>
            <a:ext cx="396000" cy="396000"/>
          </a:xfrm>
          <a:prstGeom prst="rect">
            <a:avLst/>
          </a:prstGeom>
        </p:spPr>
      </p:pic>
      <p:pic>
        <p:nvPicPr>
          <p:cNvPr id="1571" name="Picture 1570" descr="A close up of a sign&#10;&#10;Description automatically generated">
            <a:extLst>
              <a:ext uri="{FF2B5EF4-FFF2-40B4-BE49-F238E27FC236}">
                <a16:creationId xmlns:a16="http://schemas.microsoft.com/office/drawing/2014/main" id="{514E65FC-13B7-446E-B2DE-F1171BBF525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15012" y="1385590"/>
            <a:ext cx="396000" cy="3960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81F8DA5-8DF4-4DEC-A899-F52540BBFC26}"/>
              </a:ext>
            </a:extLst>
          </p:cNvPr>
          <p:cNvSpPr txBox="1"/>
          <p:nvPr/>
        </p:nvSpPr>
        <p:spPr>
          <a:xfrm>
            <a:off x="1909245" y="3613980"/>
            <a:ext cx="60753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+mn-lt"/>
              </a:rPr>
              <a:t>Dashboard</a:t>
            </a:r>
            <a:endParaRPr lang="ru-RU" sz="10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0460674-F349-470C-BFD1-5249B0B38018}"/>
              </a:ext>
            </a:extLst>
          </p:cNvPr>
          <p:cNvSpPr txBox="1"/>
          <p:nvPr/>
        </p:nvSpPr>
        <p:spPr>
          <a:xfrm>
            <a:off x="1958138" y="4422401"/>
            <a:ext cx="509756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+mn-lt"/>
              </a:rPr>
              <a:t>K10 APIs</a:t>
            </a:r>
            <a:endParaRPr lang="ru-RU" sz="10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6E9F9D7-8283-4757-A37F-7555F2C18834}"/>
              </a:ext>
            </a:extLst>
          </p:cNvPr>
          <p:cNvSpPr txBox="1"/>
          <p:nvPr/>
        </p:nvSpPr>
        <p:spPr>
          <a:xfrm>
            <a:off x="6179518" y="3944840"/>
            <a:ext cx="445636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+mn-lt"/>
              </a:rPr>
              <a:t>Logging</a:t>
            </a:r>
            <a:endParaRPr lang="ru-RU" sz="10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E01C75B-98DA-4EF2-AF17-0583AA84F3D7}"/>
              </a:ext>
            </a:extLst>
          </p:cNvPr>
          <p:cNvSpPr txBox="1"/>
          <p:nvPr/>
        </p:nvSpPr>
        <p:spPr>
          <a:xfrm>
            <a:off x="6065709" y="4672260"/>
            <a:ext cx="67326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+mn-lt"/>
              </a:rPr>
              <a:t>Prometheus</a:t>
            </a:r>
            <a:endParaRPr lang="ru-RU" sz="10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91C3531-1578-4B3A-A065-5E2D2FF3F456}"/>
              </a:ext>
            </a:extLst>
          </p:cNvPr>
          <p:cNvSpPr txBox="1"/>
          <p:nvPr/>
        </p:nvSpPr>
        <p:spPr>
          <a:xfrm>
            <a:off x="7648044" y="3651408"/>
            <a:ext cx="106279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+mn-lt"/>
              </a:rPr>
              <a:t>Kubernetes Engine</a:t>
            </a:r>
            <a:endParaRPr lang="ru-RU" sz="1000" dirty="0" err="1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6" name="Picture 45" descr="A close up of a sign&#10;&#10;Description automatically generated">
            <a:extLst>
              <a:ext uri="{FF2B5EF4-FFF2-40B4-BE49-F238E27FC236}">
                <a16:creationId xmlns:a16="http://schemas.microsoft.com/office/drawing/2014/main" id="{5D46DE78-6670-4B0A-A95E-0E2D4BDD3C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81440" y="3174619"/>
            <a:ext cx="396000" cy="396000"/>
          </a:xfrm>
          <a:prstGeom prst="rect">
            <a:avLst/>
          </a:prstGeom>
        </p:spPr>
      </p:pic>
      <p:pic>
        <p:nvPicPr>
          <p:cNvPr id="1572" name="Graphic 1571">
            <a:extLst>
              <a:ext uri="{FF2B5EF4-FFF2-40B4-BE49-F238E27FC236}">
                <a16:creationId xmlns:a16="http://schemas.microsoft.com/office/drawing/2014/main" id="{5E6CA9B0-7E3B-4610-A75B-25B2B3E092D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18292" y="2084870"/>
            <a:ext cx="322295" cy="40444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E1A70C7-8921-4DAE-A3D7-AE5108CCAEA8}"/>
              </a:ext>
            </a:extLst>
          </p:cNvPr>
          <p:cNvSpPr txBox="1"/>
          <p:nvPr/>
        </p:nvSpPr>
        <p:spPr>
          <a:xfrm>
            <a:off x="7988682" y="2591111"/>
            <a:ext cx="38151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+mn-lt"/>
              </a:rPr>
              <a:t>Bucket</a:t>
            </a:r>
            <a:endParaRPr lang="ru-RU" sz="10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73" name="Freeform: Shape 1572">
            <a:extLst>
              <a:ext uri="{FF2B5EF4-FFF2-40B4-BE49-F238E27FC236}">
                <a16:creationId xmlns:a16="http://schemas.microsoft.com/office/drawing/2014/main" id="{592A8C4D-E7AB-426C-BFB1-6FBBDE60612A}"/>
              </a:ext>
            </a:extLst>
          </p:cNvPr>
          <p:cNvSpPr/>
          <p:nvPr/>
        </p:nvSpPr>
        <p:spPr bwMode="auto">
          <a:xfrm>
            <a:off x="1066800" y="1317130"/>
            <a:ext cx="368300" cy="876300"/>
          </a:xfrm>
          <a:custGeom>
            <a:avLst/>
            <a:gdLst>
              <a:gd name="connsiteX0" fmla="*/ 0 w 368300"/>
              <a:gd name="connsiteY0" fmla="*/ 0 h 876300"/>
              <a:gd name="connsiteX1" fmla="*/ 368300 w 368300"/>
              <a:gd name="connsiteY1" fmla="*/ 0 h 876300"/>
              <a:gd name="connsiteX2" fmla="*/ 368300 w 368300"/>
              <a:gd name="connsiteY2" fmla="*/ 876300 h 876300"/>
              <a:gd name="connsiteX3" fmla="*/ 12700 w 368300"/>
              <a:gd name="connsiteY3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" h="876300">
                <a:moveTo>
                  <a:pt x="0" y="0"/>
                </a:moveTo>
                <a:lnTo>
                  <a:pt x="368300" y="0"/>
                </a:lnTo>
                <a:lnTo>
                  <a:pt x="368300" y="876300"/>
                </a:lnTo>
                <a:lnTo>
                  <a:pt x="12700" y="876300"/>
                </a:lnTo>
              </a:path>
            </a:pathLst>
          </a:custGeom>
          <a:noFill/>
          <a:ln w="12700">
            <a:solidFill>
              <a:srgbClr val="00E29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74" name="Freeform: Shape 1573">
            <a:extLst>
              <a:ext uri="{FF2B5EF4-FFF2-40B4-BE49-F238E27FC236}">
                <a16:creationId xmlns:a16="http://schemas.microsoft.com/office/drawing/2014/main" id="{4D4D0E2F-7906-425B-8738-4C778FC0B2E7}"/>
              </a:ext>
            </a:extLst>
          </p:cNvPr>
          <p:cNvSpPr/>
          <p:nvPr/>
        </p:nvSpPr>
        <p:spPr bwMode="auto">
          <a:xfrm>
            <a:off x="1440180" y="1769249"/>
            <a:ext cx="445770" cy="45719"/>
          </a:xfrm>
          <a:custGeom>
            <a:avLst/>
            <a:gdLst>
              <a:gd name="connsiteX0" fmla="*/ 0 w 381000"/>
              <a:gd name="connsiteY0" fmla="*/ 0 h 0"/>
              <a:gd name="connsiteX1" fmla="*/ 381000 w 381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0">
                <a:moveTo>
                  <a:pt x="0" y="0"/>
                </a:moveTo>
                <a:lnTo>
                  <a:pt x="381000" y="0"/>
                </a:lnTo>
              </a:path>
            </a:pathLst>
          </a:custGeom>
          <a:noFill/>
          <a:ln w="12700">
            <a:solidFill>
              <a:srgbClr val="00E296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75" name="Freeform: Shape 1574">
            <a:extLst>
              <a:ext uri="{FF2B5EF4-FFF2-40B4-BE49-F238E27FC236}">
                <a16:creationId xmlns:a16="http://schemas.microsoft.com/office/drawing/2014/main" id="{156DFBAC-B315-4D06-8146-91FD904B64E0}"/>
              </a:ext>
            </a:extLst>
          </p:cNvPr>
          <p:cNvSpPr/>
          <p:nvPr/>
        </p:nvSpPr>
        <p:spPr bwMode="auto">
          <a:xfrm>
            <a:off x="2583180" y="1738770"/>
            <a:ext cx="1409700" cy="0"/>
          </a:xfrm>
          <a:custGeom>
            <a:avLst/>
            <a:gdLst>
              <a:gd name="connsiteX0" fmla="*/ 0 w 1409700"/>
              <a:gd name="connsiteY0" fmla="*/ 0 h 0"/>
              <a:gd name="connsiteX1" fmla="*/ 1409700 w 14097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09700">
                <a:moveTo>
                  <a:pt x="0" y="0"/>
                </a:moveTo>
                <a:lnTo>
                  <a:pt x="1409700" y="0"/>
                </a:lnTo>
              </a:path>
            </a:pathLst>
          </a:custGeom>
          <a:noFill/>
          <a:ln w="12700">
            <a:solidFill>
              <a:srgbClr val="00E296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E68A65A-EE7C-42D4-97E7-E5B1FACC557E}"/>
              </a:ext>
            </a:extLst>
          </p:cNvPr>
          <p:cNvSpPr txBox="1"/>
          <p:nvPr/>
        </p:nvSpPr>
        <p:spPr>
          <a:xfrm>
            <a:off x="491866" y="3363502"/>
            <a:ext cx="56425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+mn-lt"/>
              </a:rPr>
              <a:t>View Only</a:t>
            </a:r>
            <a:endParaRPr lang="ru-RU" sz="10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3111721-C785-4196-8E93-8459C077C3A1}"/>
              </a:ext>
            </a:extLst>
          </p:cNvPr>
          <p:cNvSpPr txBox="1"/>
          <p:nvPr/>
        </p:nvSpPr>
        <p:spPr>
          <a:xfrm>
            <a:off x="596061" y="4012187"/>
            <a:ext cx="35586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+mn-lt"/>
              </a:rPr>
              <a:t>Admin</a:t>
            </a:r>
            <a:endParaRPr lang="ru-RU" sz="10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41CE02-8112-47F4-90D3-957F8DD095C6}"/>
              </a:ext>
            </a:extLst>
          </p:cNvPr>
          <p:cNvSpPr txBox="1"/>
          <p:nvPr/>
        </p:nvSpPr>
        <p:spPr>
          <a:xfrm>
            <a:off x="569611" y="4647070"/>
            <a:ext cx="408766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+mn-lt"/>
              </a:rPr>
              <a:t>Backup</a:t>
            </a:r>
            <a:endParaRPr lang="ru-RU" sz="10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80" name="Freeform: Shape 1579">
            <a:extLst>
              <a:ext uri="{FF2B5EF4-FFF2-40B4-BE49-F238E27FC236}">
                <a16:creationId xmlns:a16="http://schemas.microsoft.com/office/drawing/2014/main" id="{5E3256BA-5F32-4BD1-BFD2-9E8027C6A5CE}"/>
              </a:ext>
            </a:extLst>
          </p:cNvPr>
          <p:cNvSpPr/>
          <p:nvPr/>
        </p:nvSpPr>
        <p:spPr bwMode="auto">
          <a:xfrm>
            <a:off x="1657350" y="3357920"/>
            <a:ext cx="228600" cy="828675"/>
          </a:xfrm>
          <a:custGeom>
            <a:avLst/>
            <a:gdLst>
              <a:gd name="connsiteX0" fmla="*/ 228600 w 228600"/>
              <a:gd name="connsiteY0" fmla="*/ 0 h 828675"/>
              <a:gd name="connsiteX1" fmla="*/ 0 w 228600"/>
              <a:gd name="connsiteY1" fmla="*/ 0 h 828675"/>
              <a:gd name="connsiteX2" fmla="*/ 0 w 228600"/>
              <a:gd name="connsiteY2" fmla="*/ 828675 h 828675"/>
              <a:gd name="connsiteX3" fmla="*/ 219075 w 228600"/>
              <a:gd name="connsiteY3" fmla="*/ 828675 h 82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" h="828675">
                <a:moveTo>
                  <a:pt x="228600" y="0"/>
                </a:moveTo>
                <a:lnTo>
                  <a:pt x="0" y="0"/>
                </a:lnTo>
                <a:lnTo>
                  <a:pt x="0" y="828675"/>
                </a:lnTo>
                <a:lnTo>
                  <a:pt x="219075" y="828675"/>
                </a:lnTo>
              </a:path>
            </a:pathLst>
          </a:custGeom>
          <a:noFill/>
          <a:ln w="12700">
            <a:solidFill>
              <a:srgbClr val="00E296"/>
            </a:solidFill>
            <a:headEnd type="triangl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1" name="Freeform: Shape 1580">
            <a:extLst>
              <a:ext uri="{FF2B5EF4-FFF2-40B4-BE49-F238E27FC236}">
                <a16:creationId xmlns:a16="http://schemas.microsoft.com/office/drawing/2014/main" id="{EF2AF54F-0161-45E7-A7EE-4328EE12B468}"/>
              </a:ext>
            </a:extLst>
          </p:cNvPr>
          <p:cNvSpPr/>
          <p:nvPr/>
        </p:nvSpPr>
        <p:spPr bwMode="auto">
          <a:xfrm>
            <a:off x="1085850" y="3796070"/>
            <a:ext cx="581025" cy="0"/>
          </a:xfrm>
          <a:custGeom>
            <a:avLst/>
            <a:gdLst>
              <a:gd name="connsiteX0" fmla="*/ 0 w 581025"/>
              <a:gd name="connsiteY0" fmla="*/ 0 h 0"/>
              <a:gd name="connsiteX1" fmla="*/ 581025 w 5810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81025">
                <a:moveTo>
                  <a:pt x="0" y="0"/>
                </a:moveTo>
                <a:lnTo>
                  <a:pt x="581025" y="0"/>
                </a:lnTo>
              </a:path>
            </a:pathLst>
          </a:custGeom>
          <a:noFill/>
          <a:ln w="12700">
            <a:solidFill>
              <a:srgbClr val="00E29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F3A5FB18-F156-428B-9588-6876B51F8460}"/>
              </a:ext>
            </a:extLst>
          </p:cNvPr>
          <p:cNvSpPr/>
          <p:nvPr/>
        </p:nvSpPr>
        <p:spPr bwMode="auto">
          <a:xfrm>
            <a:off x="2527670" y="3310295"/>
            <a:ext cx="368300" cy="876300"/>
          </a:xfrm>
          <a:custGeom>
            <a:avLst/>
            <a:gdLst>
              <a:gd name="connsiteX0" fmla="*/ 0 w 368300"/>
              <a:gd name="connsiteY0" fmla="*/ 0 h 876300"/>
              <a:gd name="connsiteX1" fmla="*/ 368300 w 368300"/>
              <a:gd name="connsiteY1" fmla="*/ 0 h 876300"/>
              <a:gd name="connsiteX2" fmla="*/ 368300 w 368300"/>
              <a:gd name="connsiteY2" fmla="*/ 876300 h 876300"/>
              <a:gd name="connsiteX3" fmla="*/ 12700 w 368300"/>
              <a:gd name="connsiteY3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" h="876300">
                <a:moveTo>
                  <a:pt x="0" y="0"/>
                </a:moveTo>
                <a:lnTo>
                  <a:pt x="368300" y="0"/>
                </a:lnTo>
                <a:lnTo>
                  <a:pt x="368300" y="876300"/>
                </a:lnTo>
                <a:lnTo>
                  <a:pt x="12700" y="876300"/>
                </a:lnTo>
              </a:path>
            </a:pathLst>
          </a:custGeom>
          <a:noFill/>
          <a:ln w="12700">
            <a:solidFill>
              <a:srgbClr val="00E29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5AF505C3-7F81-4F61-8454-E8B7ED4E3484}"/>
              </a:ext>
            </a:extLst>
          </p:cNvPr>
          <p:cNvSpPr/>
          <p:nvPr/>
        </p:nvSpPr>
        <p:spPr bwMode="auto">
          <a:xfrm>
            <a:off x="2901049" y="3762414"/>
            <a:ext cx="630229" cy="45719"/>
          </a:xfrm>
          <a:custGeom>
            <a:avLst/>
            <a:gdLst>
              <a:gd name="connsiteX0" fmla="*/ 0 w 381000"/>
              <a:gd name="connsiteY0" fmla="*/ 0 h 0"/>
              <a:gd name="connsiteX1" fmla="*/ 381000 w 381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0">
                <a:moveTo>
                  <a:pt x="0" y="0"/>
                </a:moveTo>
                <a:lnTo>
                  <a:pt x="381000" y="0"/>
                </a:lnTo>
              </a:path>
            </a:pathLst>
          </a:custGeom>
          <a:noFill/>
          <a:ln w="12700">
            <a:solidFill>
              <a:srgbClr val="00E296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2" name="Freeform: Shape 1581">
            <a:extLst>
              <a:ext uri="{FF2B5EF4-FFF2-40B4-BE49-F238E27FC236}">
                <a16:creationId xmlns:a16="http://schemas.microsoft.com/office/drawing/2014/main" id="{D23D44E9-DEA1-4539-BB0B-B238F274EEE9}"/>
              </a:ext>
            </a:extLst>
          </p:cNvPr>
          <p:cNvSpPr/>
          <p:nvPr/>
        </p:nvSpPr>
        <p:spPr bwMode="auto">
          <a:xfrm>
            <a:off x="2565400" y="2459395"/>
            <a:ext cx="1003300" cy="558800"/>
          </a:xfrm>
          <a:custGeom>
            <a:avLst/>
            <a:gdLst>
              <a:gd name="connsiteX0" fmla="*/ 1003300 w 1003300"/>
              <a:gd name="connsiteY0" fmla="*/ 558800 h 558800"/>
              <a:gd name="connsiteX1" fmla="*/ 647700 w 1003300"/>
              <a:gd name="connsiteY1" fmla="*/ 558800 h 558800"/>
              <a:gd name="connsiteX2" fmla="*/ 647700 w 1003300"/>
              <a:gd name="connsiteY2" fmla="*/ 0 h 558800"/>
              <a:gd name="connsiteX3" fmla="*/ 0 w 1003300"/>
              <a:gd name="connsiteY3" fmla="*/ 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3300" h="558800">
                <a:moveTo>
                  <a:pt x="1003300" y="558800"/>
                </a:moveTo>
                <a:lnTo>
                  <a:pt x="647700" y="558800"/>
                </a:lnTo>
                <a:lnTo>
                  <a:pt x="647700" y="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rgbClr val="00E296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3" name="Freeform: Shape 1582">
            <a:extLst>
              <a:ext uri="{FF2B5EF4-FFF2-40B4-BE49-F238E27FC236}">
                <a16:creationId xmlns:a16="http://schemas.microsoft.com/office/drawing/2014/main" id="{E6DDBCBE-0FD9-4093-80D0-0BEDEC255084}"/>
              </a:ext>
            </a:extLst>
          </p:cNvPr>
          <p:cNvSpPr/>
          <p:nvPr/>
        </p:nvSpPr>
        <p:spPr bwMode="auto">
          <a:xfrm>
            <a:off x="5283200" y="3742095"/>
            <a:ext cx="812800" cy="0"/>
          </a:xfrm>
          <a:custGeom>
            <a:avLst/>
            <a:gdLst>
              <a:gd name="connsiteX0" fmla="*/ 0 w 812800"/>
              <a:gd name="connsiteY0" fmla="*/ 0 h 0"/>
              <a:gd name="connsiteX1" fmla="*/ 812800 w 8128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2800">
                <a:moveTo>
                  <a:pt x="0" y="0"/>
                </a:moveTo>
                <a:lnTo>
                  <a:pt x="812800" y="0"/>
                </a:lnTo>
              </a:path>
            </a:pathLst>
          </a:custGeom>
          <a:noFill/>
          <a:ln w="12700">
            <a:solidFill>
              <a:srgbClr val="00E296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4" name="Freeform: Shape 1583">
            <a:extLst>
              <a:ext uri="{FF2B5EF4-FFF2-40B4-BE49-F238E27FC236}">
                <a16:creationId xmlns:a16="http://schemas.microsoft.com/office/drawing/2014/main" id="{2B270C9A-4AC9-4C8E-A1A3-6E89DA0D9D70}"/>
              </a:ext>
            </a:extLst>
          </p:cNvPr>
          <p:cNvSpPr/>
          <p:nvPr/>
        </p:nvSpPr>
        <p:spPr bwMode="auto">
          <a:xfrm>
            <a:off x="5651500" y="3754795"/>
            <a:ext cx="431800" cy="698500"/>
          </a:xfrm>
          <a:custGeom>
            <a:avLst/>
            <a:gdLst>
              <a:gd name="connsiteX0" fmla="*/ 0 w 431800"/>
              <a:gd name="connsiteY0" fmla="*/ 0 h 698500"/>
              <a:gd name="connsiteX1" fmla="*/ 0 w 431800"/>
              <a:gd name="connsiteY1" fmla="*/ 698500 h 698500"/>
              <a:gd name="connsiteX2" fmla="*/ 431800 w 431800"/>
              <a:gd name="connsiteY2" fmla="*/ 698500 h 69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1800" h="698500">
                <a:moveTo>
                  <a:pt x="0" y="0"/>
                </a:moveTo>
                <a:lnTo>
                  <a:pt x="0" y="698500"/>
                </a:lnTo>
                <a:lnTo>
                  <a:pt x="431800" y="698500"/>
                </a:lnTo>
              </a:path>
            </a:pathLst>
          </a:custGeom>
          <a:noFill/>
          <a:ln w="12700">
            <a:solidFill>
              <a:srgbClr val="00E296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5" name="Freeform: Shape 1584">
            <a:extLst>
              <a:ext uri="{FF2B5EF4-FFF2-40B4-BE49-F238E27FC236}">
                <a16:creationId xmlns:a16="http://schemas.microsoft.com/office/drawing/2014/main" id="{A04B78C3-02A4-45AA-9457-6C133E6B52FB}"/>
              </a:ext>
            </a:extLst>
          </p:cNvPr>
          <p:cNvSpPr/>
          <p:nvPr/>
        </p:nvSpPr>
        <p:spPr bwMode="auto">
          <a:xfrm>
            <a:off x="5283200" y="3081695"/>
            <a:ext cx="1117600" cy="266700"/>
          </a:xfrm>
          <a:custGeom>
            <a:avLst/>
            <a:gdLst>
              <a:gd name="connsiteX0" fmla="*/ 1117600 w 1117600"/>
              <a:gd name="connsiteY0" fmla="*/ 0 h 266700"/>
              <a:gd name="connsiteX1" fmla="*/ 1117600 w 1117600"/>
              <a:gd name="connsiteY1" fmla="*/ 266700 h 266700"/>
              <a:gd name="connsiteX2" fmla="*/ 0 w 1117600"/>
              <a:gd name="connsiteY2" fmla="*/ 2667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7600" h="266700">
                <a:moveTo>
                  <a:pt x="1117600" y="0"/>
                </a:moveTo>
                <a:lnTo>
                  <a:pt x="1117600" y="266700"/>
                </a:lnTo>
                <a:lnTo>
                  <a:pt x="0" y="266700"/>
                </a:lnTo>
              </a:path>
            </a:pathLst>
          </a:custGeom>
          <a:noFill/>
          <a:ln w="12700">
            <a:solidFill>
              <a:srgbClr val="00E296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6" name="Freeform: Shape 1585">
            <a:extLst>
              <a:ext uri="{FF2B5EF4-FFF2-40B4-BE49-F238E27FC236}">
                <a16:creationId xmlns:a16="http://schemas.microsoft.com/office/drawing/2014/main" id="{4ED6BE35-25D0-4A1B-9CE7-18E1E50847DA}"/>
              </a:ext>
            </a:extLst>
          </p:cNvPr>
          <p:cNvSpPr/>
          <p:nvPr/>
        </p:nvSpPr>
        <p:spPr bwMode="auto">
          <a:xfrm>
            <a:off x="4775200" y="1633895"/>
            <a:ext cx="1651000" cy="584200"/>
          </a:xfrm>
          <a:custGeom>
            <a:avLst/>
            <a:gdLst>
              <a:gd name="connsiteX0" fmla="*/ 0 w 1651000"/>
              <a:gd name="connsiteY0" fmla="*/ 0 h 584200"/>
              <a:gd name="connsiteX1" fmla="*/ 1651000 w 1651000"/>
              <a:gd name="connsiteY1" fmla="*/ 0 h 584200"/>
              <a:gd name="connsiteX2" fmla="*/ 1651000 w 1651000"/>
              <a:gd name="connsiteY2" fmla="*/ 584200 h 58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1000" h="584200">
                <a:moveTo>
                  <a:pt x="0" y="0"/>
                </a:moveTo>
                <a:lnTo>
                  <a:pt x="1651000" y="0"/>
                </a:lnTo>
                <a:lnTo>
                  <a:pt x="1651000" y="584200"/>
                </a:lnTo>
              </a:path>
            </a:pathLst>
          </a:custGeom>
          <a:noFill/>
          <a:ln w="12700">
            <a:solidFill>
              <a:schemeClr val="bg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7" name="Freeform: Shape 1586">
            <a:extLst>
              <a:ext uri="{FF2B5EF4-FFF2-40B4-BE49-F238E27FC236}">
                <a16:creationId xmlns:a16="http://schemas.microsoft.com/office/drawing/2014/main" id="{1E383B34-AB6A-4451-BC99-62C9F681756B}"/>
              </a:ext>
            </a:extLst>
          </p:cNvPr>
          <p:cNvSpPr/>
          <p:nvPr/>
        </p:nvSpPr>
        <p:spPr bwMode="auto">
          <a:xfrm>
            <a:off x="4432300" y="2218095"/>
            <a:ext cx="0" cy="558800"/>
          </a:xfrm>
          <a:custGeom>
            <a:avLst/>
            <a:gdLst>
              <a:gd name="connsiteX0" fmla="*/ 0 w 0"/>
              <a:gd name="connsiteY0" fmla="*/ 558800 h 558800"/>
              <a:gd name="connsiteX1" fmla="*/ 0 w 0"/>
              <a:gd name="connsiteY1" fmla="*/ 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58800">
                <a:moveTo>
                  <a:pt x="0" y="55880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bg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88" name="Rectangle 1587">
            <a:extLst>
              <a:ext uri="{FF2B5EF4-FFF2-40B4-BE49-F238E27FC236}">
                <a16:creationId xmlns:a16="http://schemas.microsoft.com/office/drawing/2014/main" id="{28908C0A-583B-4716-8A9A-D13D1F34622B}"/>
              </a:ext>
            </a:extLst>
          </p:cNvPr>
          <p:cNvSpPr/>
          <p:nvPr/>
        </p:nvSpPr>
        <p:spPr bwMode="auto">
          <a:xfrm>
            <a:off x="7523982" y="1566540"/>
            <a:ext cx="1299578" cy="2420709"/>
          </a:xfrm>
          <a:prstGeom prst="rect">
            <a:avLst/>
          </a:prstGeom>
          <a:noFill/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90" name="TextBox 1589">
            <a:extLst>
              <a:ext uri="{FF2B5EF4-FFF2-40B4-BE49-F238E27FC236}">
                <a16:creationId xmlns:a16="http://schemas.microsoft.com/office/drawing/2014/main" id="{18AECC86-EB98-4800-AFCC-98E5219EE239}"/>
              </a:ext>
            </a:extLst>
          </p:cNvPr>
          <p:cNvSpPr txBox="1"/>
          <p:nvPr/>
        </p:nvSpPr>
        <p:spPr>
          <a:xfrm>
            <a:off x="7853170" y="1621613"/>
            <a:ext cx="641201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ko-KR" altLang="en-US" sz="1000">
                <a:solidFill>
                  <a:schemeClr val="bg1"/>
                </a:solidFill>
                <a:latin typeface="+mn-lt"/>
              </a:rPr>
              <a:t>온프레미스</a:t>
            </a:r>
            <a:endParaRPr lang="en-US" altLang="ko-KR" sz="1000" dirty="0">
              <a:solidFill>
                <a:schemeClr val="bg1"/>
              </a:solidFill>
              <a:latin typeface="+mn-lt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n-lt"/>
              </a:rPr>
              <a:t>데이터센터</a:t>
            </a:r>
            <a:endParaRPr lang="ru-RU" sz="10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1591" name="Freeform: Shape 1590">
            <a:extLst>
              <a:ext uri="{FF2B5EF4-FFF2-40B4-BE49-F238E27FC236}">
                <a16:creationId xmlns:a16="http://schemas.microsoft.com/office/drawing/2014/main" id="{923A1224-2519-48DD-AA62-EF707146BD0B}"/>
              </a:ext>
            </a:extLst>
          </p:cNvPr>
          <p:cNvSpPr/>
          <p:nvPr/>
        </p:nvSpPr>
        <p:spPr bwMode="auto">
          <a:xfrm>
            <a:off x="6667500" y="2519720"/>
            <a:ext cx="403119" cy="590550"/>
          </a:xfrm>
          <a:custGeom>
            <a:avLst/>
            <a:gdLst>
              <a:gd name="connsiteX0" fmla="*/ 0 w 447675"/>
              <a:gd name="connsiteY0" fmla="*/ 0 h 590550"/>
              <a:gd name="connsiteX1" fmla="*/ 447675 w 447675"/>
              <a:gd name="connsiteY1" fmla="*/ 0 h 590550"/>
              <a:gd name="connsiteX2" fmla="*/ 447675 w 447675"/>
              <a:gd name="connsiteY2" fmla="*/ 590550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7675" h="590550">
                <a:moveTo>
                  <a:pt x="0" y="0"/>
                </a:moveTo>
                <a:lnTo>
                  <a:pt x="447675" y="0"/>
                </a:lnTo>
                <a:lnTo>
                  <a:pt x="447675" y="590550"/>
                </a:lnTo>
              </a:path>
            </a:pathLst>
          </a:custGeom>
          <a:noFill/>
          <a:ln w="12700">
            <a:solidFill>
              <a:srgbClr val="00E296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92" name="Freeform: Shape 1591">
            <a:extLst>
              <a:ext uri="{FF2B5EF4-FFF2-40B4-BE49-F238E27FC236}">
                <a16:creationId xmlns:a16="http://schemas.microsoft.com/office/drawing/2014/main" id="{AEE4AA2B-78AF-4ECD-85F0-96B484ACD3A5}"/>
              </a:ext>
            </a:extLst>
          </p:cNvPr>
          <p:cNvSpPr/>
          <p:nvPr/>
        </p:nvSpPr>
        <p:spPr bwMode="auto">
          <a:xfrm>
            <a:off x="8181975" y="2795945"/>
            <a:ext cx="0" cy="304800"/>
          </a:xfrm>
          <a:custGeom>
            <a:avLst/>
            <a:gdLst>
              <a:gd name="connsiteX0" fmla="*/ 0 w 0"/>
              <a:gd name="connsiteY0" fmla="*/ 0 h 304800"/>
              <a:gd name="connsiteX1" fmla="*/ 0 w 0"/>
              <a:gd name="connsiteY1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04800">
                <a:moveTo>
                  <a:pt x="0" y="0"/>
                </a:moveTo>
                <a:lnTo>
                  <a:pt x="0" y="304800"/>
                </a:lnTo>
              </a:path>
            </a:pathLst>
          </a:custGeom>
          <a:noFill/>
          <a:ln w="12700">
            <a:solidFill>
              <a:srgbClr val="00E296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94" name="Graphic 1593">
            <a:extLst>
              <a:ext uri="{FF2B5EF4-FFF2-40B4-BE49-F238E27FC236}">
                <a16:creationId xmlns:a16="http://schemas.microsoft.com/office/drawing/2014/main" id="{445DCF27-9BEF-44FA-A007-55DACCB09E7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66644" y="3372535"/>
            <a:ext cx="193352" cy="193352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A2C4DDDB-C0A2-49AD-A5E2-BC6423E0F37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66644" y="3972723"/>
            <a:ext cx="193352" cy="193352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4F8D2885-BBDD-4DCE-8E53-D94467E3BA7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66644" y="4572911"/>
            <a:ext cx="193352" cy="193352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44A969D0-6E08-44A9-9F2A-68007836030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80111" y="3864907"/>
            <a:ext cx="193352" cy="193352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A92A799D-E7CE-4578-9839-FB9E3A9CEEF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763892" y="3445649"/>
            <a:ext cx="193352" cy="193352"/>
          </a:xfrm>
          <a:prstGeom prst="rect">
            <a:avLst/>
          </a:prstGeom>
        </p:spPr>
      </p:pic>
      <p:pic>
        <p:nvPicPr>
          <p:cNvPr id="1595" name="Graphic 1594">
            <a:extLst>
              <a:ext uri="{FF2B5EF4-FFF2-40B4-BE49-F238E27FC236}">
                <a16:creationId xmlns:a16="http://schemas.microsoft.com/office/drawing/2014/main" id="{8AB0F0C0-9C10-4A04-85D6-5BDF0B593B5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484737" y="1903721"/>
            <a:ext cx="204186" cy="200604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4DE45D36-A732-46A9-8DAB-3BA1A87FEE4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448383" y="2266723"/>
            <a:ext cx="204186" cy="200604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353502B2-2EC7-4140-A956-449A6FF26A4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195327" y="2737837"/>
            <a:ext cx="204186" cy="200604"/>
          </a:xfrm>
          <a:prstGeom prst="rect">
            <a:avLst/>
          </a:prstGeom>
        </p:spPr>
      </p:pic>
      <p:pic>
        <p:nvPicPr>
          <p:cNvPr id="1596" name="Graphic 1595">
            <a:extLst>
              <a:ext uri="{FF2B5EF4-FFF2-40B4-BE49-F238E27FC236}">
                <a16:creationId xmlns:a16="http://schemas.microsoft.com/office/drawing/2014/main" id="{59B2D7EE-26B5-4040-816E-2825FE57324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854163" y="3186190"/>
            <a:ext cx="432824" cy="432824"/>
          </a:xfrm>
          <a:prstGeom prst="rect">
            <a:avLst/>
          </a:prstGeom>
        </p:spPr>
      </p:pic>
      <p:sp>
        <p:nvSpPr>
          <p:cNvPr id="1597" name="Freeform: Shape 1596">
            <a:extLst>
              <a:ext uri="{FF2B5EF4-FFF2-40B4-BE49-F238E27FC236}">
                <a16:creationId xmlns:a16="http://schemas.microsoft.com/office/drawing/2014/main" id="{C070B42A-E69B-4F8D-8455-63BB8828F3C0}"/>
              </a:ext>
            </a:extLst>
          </p:cNvPr>
          <p:cNvSpPr/>
          <p:nvPr/>
        </p:nvSpPr>
        <p:spPr bwMode="auto">
          <a:xfrm>
            <a:off x="7353300" y="2310170"/>
            <a:ext cx="590550" cy="1133475"/>
          </a:xfrm>
          <a:custGeom>
            <a:avLst/>
            <a:gdLst>
              <a:gd name="connsiteX0" fmla="*/ 0 w 590550"/>
              <a:gd name="connsiteY0" fmla="*/ 1133475 h 1133475"/>
              <a:gd name="connsiteX1" fmla="*/ 95250 w 590550"/>
              <a:gd name="connsiteY1" fmla="*/ 1133475 h 1133475"/>
              <a:gd name="connsiteX2" fmla="*/ 95250 w 590550"/>
              <a:gd name="connsiteY2" fmla="*/ 0 h 1133475"/>
              <a:gd name="connsiteX3" fmla="*/ 590550 w 590550"/>
              <a:gd name="connsiteY3" fmla="*/ 0 h 113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550" h="1133475">
                <a:moveTo>
                  <a:pt x="0" y="1133475"/>
                </a:moveTo>
                <a:lnTo>
                  <a:pt x="95250" y="1133475"/>
                </a:lnTo>
                <a:lnTo>
                  <a:pt x="95250" y="0"/>
                </a:lnTo>
                <a:lnTo>
                  <a:pt x="590550" y="0"/>
                </a:lnTo>
              </a:path>
            </a:pathLst>
          </a:custGeom>
          <a:noFill/>
          <a:ln w="12700">
            <a:solidFill>
              <a:srgbClr val="00E296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98" name="Freeform: Shape 1597">
            <a:extLst>
              <a:ext uri="{FF2B5EF4-FFF2-40B4-BE49-F238E27FC236}">
                <a16:creationId xmlns:a16="http://schemas.microsoft.com/office/drawing/2014/main" id="{64DBCE65-ADFE-4619-B2AF-07CDF030F456}"/>
              </a:ext>
            </a:extLst>
          </p:cNvPr>
          <p:cNvSpPr/>
          <p:nvPr/>
        </p:nvSpPr>
        <p:spPr bwMode="auto">
          <a:xfrm>
            <a:off x="4508500" y="2243495"/>
            <a:ext cx="927100" cy="1714500"/>
          </a:xfrm>
          <a:custGeom>
            <a:avLst/>
            <a:gdLst>
              <a:gd name="connsiteX0" fmla="*/ 0 w 927100"/>
              <a:gd name="connsiteY0" fmla="*/ 1714500 h 1714500"/>
              <a:gd name="connsiteX1" fmla="*/ 927100 w 927100"/>
              <a:gd name="connsiteY1" fmla="*/ 1714500 h 1714500"/>
              <a:gd name="connsiteX2" fmla="*/ 927100 w 927100"/>
              <a:gd name="connsiteY2" fmla="*/ 0 h 1714500"/>
              <a:gd name="connsiteX3" fmla="*/ 825500 w 927100"/>
              <a:gd name="connsiteY3" fmla="*/ 0 h 1714500"/>
              <a:gd name="connsiteX0" fmla="*/ 0 w 927100"/>
              <a:gd name="connsiteY0" fmla="*/ 1714500 h 1714500"/>
              <a:gd name="connsiteX1" fmla="*/ 927100 w 927100"/>
              <a:gd name="connsiteY1" fmla="*/ 1714500 h 1714500"/>
              <a:gd name="connsiteX2" fmla="*/ 927100 w 927100"/>
              <a:gd name="connsiteY2" fmla="*/ 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7100" h="1714500">
                <a:moveTo>
                  <a:pt x="0" y="1714500"/>
                </a:moveTo>
                <a:lnTo>
                  <a:pt x="927100" y="1714500"/>
                </a:lnTo>
                <a:lnTo>
                  <a:pt x="927100" y="0"/>
                </a:lnTo>
              </a:path>
            </a:pathLst>
          </a:custGeom>
          <a:noFill/>
          <a:ln w="12700" cap="rnd">
            <a:solidFill>
              <a:schemeClr val="bg1"/>
            </a:solidFill>
            <a:prstDash val="sysDot"/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99" name="TextBox 1598">
            <a:extLst>
              <a:ext uri="{FF2B5EF4-FFF2-40B4-BE49-F238E27FC236}">
                <a16:creationId xmlns:a16="http://schemas.microsoft.com/office/drawing/2014/main" id="{977A9E88-C4F2-4837-8D20-6702D68DE2F3}"/>
              </a:ext>
            </a:extLst>
          </p:cNvPr>
          <p:cNvSpPr txBox="1"/>
          <p:nvPr/>
        </p:nvSpPr>
        <p:spPr>
          <a:xfrm>
            <a:off x="4900603" y="2027381"/>
            <a:ext cx="96019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+mn-lt"/>
              </a:rPr>
              <a:t>K10 Role Binding</a:t>
            </a:r>
            <a:endParaRPr lang="ru-RU" sz="10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2FD6A9-321D-4FF0-9E14-12493C229758}"/>
              </a:ext>
            </a:extLst>
          </p:cNvPr>
          <p:cNvSpPr/>
          <p:nvPr/>
        </p:nvSpPr>
        <p:spPr bwMode="auto">
          <a:xfrm>
            <a:off x="3630289" y="1179606"/>
            <a:ext cx="2302598" cy="1287718"/>
          </a:xfrm>
          <a:prstGeom prst="rect">
            <a:avLst/>
          </a:prstGeom>
          <a:noFill/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2EF29CE-4895-4004-9E97-D67E6B2061F9}"/>
              </a:ext>
            </a:extLst>
          </p:cNvPr>
          <p:cNvSpPr/>
          <p:nvPr/>
        </p:nvSpPr>
        <p:spPr bwMode="auto">
          <a:xfrm>
            <a:off x="3800475" y="4091345"/>
            <a:ext cx="152400" cy="662907"/>
          </a:xfrm>
          <a:custGeom>
            <a:avLst/>
            <a:gdLst>
              <a:gd name="connsiteX0" fmla="*/ 0 w 152400"/>
              <a:gd name="connsiteY0" fmla="*/ 0 h 390525"/>
              <a:gd name="connsiteX1" fmla="*/ 0 w 152400"/>
              <a:gd name="connsiteY1" fmla="*/ 390525 h 390525"/>
              <a:gd name="connsiteX2" fmla="*/ 152400 w 152400"/>
              <a:gd name="connsiteY2" fmla="*/ 3905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0" h="390525">
                <a:moveTo>
                  <a:pt x="0" y="0"/>
                </a:moveTo>
                <a:lnTo>
                  <a:pt x="0" y="390525"/>
                </a:lnTo>
                <a:lnTo>
                  <a:pt x="152400" y="390525"/>
                </a:lnTo>
              </a:path>
            </a:pathLst>
          </a:custGeom>
          <a:noFill/>
          <a:ln w="12700" cap="rnd">
            <a:solidFill>
              <a:schemeClr val="bg1"/>
            </a:solidFill>
            <a:prstDash val="sysDot"/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8DAC188-B191-4DF1-A58C-B834FAC51310}"/>
              </a:ext>
            </a:extLst>
          </p:cNvPr>
          <p:cNvSpPr txBox="1"/>
          <p:nvPr/>
        </p:nvSpPr>
        <p:spPr>
          <a:xfrm>
            <a:off x="4004258" y="4682598"/>
            <a:ext cx="99225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+mn-lt"/>
              </a:rPr>
              <a:t>K10 Cluster Roles</a:t>
            </a:r>
            <a:endParaRPr lang="ru-RU" sz="10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E936073-BB11-4017-AA84-741BB091C91B}"/>
              </a:ext>
            </a:extLst>
          </p:cNvPr>
          <p:cNvSpPr txBox="1"/>
          <p:nvPr/>
        </p:nvSpPr>
        <p:spPr>
          <a:xfrm>
            <a:off x="4004258" y="4507588"/>
            <a:ext cx="139301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+mn-lt"/>
              </a:rPr>
              <a:t>K10 Cluster Role Binding</a:t>
            </a:r>
            <a:endParaRPr lang="ru-RU" sz="10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A657743-D77E-415B-9C8C-EE8904DC3001}"/>
              </a:ext>
            </a:extLst>
          </p:cNvPr>
          <p:cNvSpPr/>
          <p:nvPr/>
        </p:nvSpPr>
        <p:spPr bwMode="auto">
          <a:xfrm>
            <a:off x="3800475" y="4581883"/>
            <a:ext cx="161925" cy="0"/>
          </a:xfrm>
          <a:custGeom>
            <a:avLst/>
            <a:gdLst>
              <a:gd name="connsiteX0" fmla="*/ 0 w 161925"/>
              <a:gd name="connsiteY0" fmla="*/ 0 h 0"/>
              <a:gd name="connsiteX1" fmla="*/ 161925 w 16192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1925">
                <a:moveTo>
                  <a:pt x="0" y="0"/>
                </a:moveTo>
                <a:lnTo>
                  <a:pt x="161925" y="0"/>
                </a:lnTo>
              </a:path>
            </a:pathLst>
          </a:custGeom>
          <a:noFill/>
          <a:ln w="12700" cap="rnd">
            <a:solidFill>
              <a:schemeClr val="bg1"/>
            </a:solidFill>
            <a:prstDash val="sysDot"/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"/>
          <p:cNvSpPr txBox="1">
            <a:spLocks noGrp="1"/>
          </p:cNvSpPr>
          <p:nvPr>
            <p:ph type="title"/>
          </p:nvPr>
        </p:nvSpPr>
        <p:spPr>
          <a:xfrm>
            <a:off x="359999" y="171451"/>
            <a:ext cx="8425225" cy="84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3200" dirty="0">
                <a:solidFill>
                  <a:schemeClr val="accent1"/>
                </a:solidFill>
              </a:rPr>
              <a:t>k10 for </a:t>
            </a:r>
            <a:r>
              <a:rPr lang="en-US" sz="3200" dirty="0" err="1">
                <a:solidFill>
                  <a:schemeClr val="accent1"/>
                </a:solidFill>
              </a:rPr>
              <a:t>kubernetes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ko-KR" altLang="en-US" sz="3200" dirty="0">
                <a:solidFill>
                  <a:schemeClr val="accent1"/>
                </a:solidFill>
              </a:rPr>
              <a:t>데이터 관리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battle hardened for day 2 operations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01" name="Google Shape;501;p4"/>
          <p:cNvSpPr/>
          <p:nvPr/>
        </p:nvSpPr>
        <p:spPr>
          <a:xfrm>
            <a:off x="272700" y="4598476"/>
            <a:ext cx="6179830" cy="215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r>
              <a:rPr lang="en-US" sz="11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Global 10 Customer: </a:t>
            </a:r>
            <a:r>
              <a:rPr lang="ko-KR" altLang="en-US" sz="1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금융 서비스</a:t>
            </a:r>
            <a:r>
              <a:rPr lang="en-US" sz="1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 </a:t>
            </a:r>
            <a:r>
              <a:rPr lang="en-US" sz="11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Use Case: </a:t>
            </a:r>
            <a:r>
              <a:rPr lang="ko-KR" altLang="en-US" sz="11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백업과 재해 복구</a:t>
            </a:r>
            <a:endParaRPr sz="11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08" name="Group 507">
            <a:extLst>
              <a:ext uri="{FF2B5EF4-FFF2-40B4-BE49-F238E27FC236}">
                <a16:creationId xmlns:a16="http://schemas.microsoft.com/office/drawing/2014/main" id="{7051137C-3A9E-4D8E-BFEC-D8F23137F0D9}"/>
              </a:ext>
            </a:extLst>
          </p:cNvPr>
          <p:cNvGrpSpPr/>
          <p:nvPr/>
        </p:nvGrpSpPr>
        <p:grpSpPr>
          <a:xfrm>
            <a:off x="7287853" y="2203930"/>
            <a:ext cx="1658085" cy="1038043"/>
            <a:chOff x="7287853" y="2203930"/>
            <a:chExt cx="1658085" cy="1038043"/>
          </a:xfrm>
        </p:grpSpPr>
        <p:sp>
          <p:nvSpPr>
            <p:cNvPr id="505" name="Google Shape;505;p4"/>
            <p:cNvSpPr/>
            <p:nvPr/>
          </p:nvSpPr>
          <p:spPr>
            <a:xfrm>
              <a:off x="7287853" y="2511024"/>
              <a:ext cx="1658085" cy="7309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200" dirty="0">
                  <a:solidFill>
                    <a:srgbClr val="00E29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손쉬운 사용</a:t>
              </a:r>
              <a:endParaRPr lang="en-US" sz="12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ko-KR" altLang="en-US" sz="1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온프레미스와</a:t>
              </a:r>
              <a:r>
                <a:rPr lang="ko-KR" alt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 클라우드에서 신속한 배포</a:t>
              </a:r>
              <a:r>
                <a:rPr lang="en-US" altLang="ko-KR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. API, UI, UX </a:t>
              </a:r>
              <a:r>
                <a:rPr lang="ko-KR" alt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제공</a:t>
              </a:r>
              <a:endParaRPr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15F9EA44-45E0-4C4A-908D-B83BC317A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94842" y="2203930"/>
              <a:ext cx="318062" cy="307094"/>
            </a:xfrm>
            <a:prstGeom prst="rect">
              <a:avLst/>
            </a:prstGeom>
          </p:spPr>
        </p:pic>
      </p:grpSp>
      <p:grpSp>
        <p:nvGrpSpPr>
          <p:cNvPr id="509" name="Group 508">
            <a:extLst>
              <a:ext uri="{FF2B5EF4-FFF2-40B4-BE49-F238E27FC236}">
                <a16:creationId xmlns:a16="http://schemas.microsoft.com/office/drawing/2014/main" id="{9FB9B7BC-C49A-4B59-AB63-2CB18DA3ABCF}"/>
              </a:ext>
            </a:extLst>
          </p:cNvPr>
          <p:cNvGrpSpPr/>
          <p:nvPr/>
        </p:nvGrpSpPr>
        <p:grpSpPr>
          <a:xfrm>
            <a:off x="7309097" y="3313041"/>
            <a:ext cx="1636842" cy="1097796"/>
            <a:chOff x="7309097" y="3313041"/>
            <a:chExt cx="1636842" cy="1097796"/>
          </a:xfrm>
        </p:grpSpPr>
        <p:sp>
          <p:nvSpPr>
            <p:cNvPr id="506" name="Google Shape;506;p4"/>
            <p:cNvSpPr/>
            <p:nvPr/>
          </p:nvSpPr>
          <p:spPr>
            <a:xfrm>
              <a:off x="7309097" y="3679888"/>
              <a:ext cx="1636842" cy="7309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ko-KR" altLang="en-US" sz="1200" dirty="0">
                  <a:solidFill>
                    <a:srgbClr val="00E29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보안 강화</a:t>
              </a:r>
              <a:endParaRPr lang="en-US" sz="12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ko-KR" alt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엔터프라이즈 레벨의 암호화</a:t>
              </a:r>
              <a:r>
                <a:rPr lang="en-US" altLang="ko-KR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, KMS, IAM, RBAC, </a:t>
              </a:r>
              <a:r>
                <a:rPr lang="ko-KR" alt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인증 </a:t>
              </a:r>
              <a:r>
                <a:rPr 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(e.g., OIDC)</a:t>
              </a:r>
              <a:endParaRPr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C4F8517-3DF9-47B6-BE0D-7F001FFF7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31361" y="3313041"/>
              <a:ext cx="297793" cy="368696"/>
            </a:xfrm>
            <a:prstGeom prst="rect">
              <a:avLst/>
            </a:prstGeom>
          </p:spPr>
        </p:pic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41B30A54-0B37-4F52-AF80-A0183395D5D5}"/>
              </a:ext>
            </a:extLst>
          </p:cNvPr>
          <p:cNvGrpSpPr/>
          <p:nvPr/>
        </p:nvGrpSpPr>
        <p:grpSpPr>
          <a:xfrm>
            <a:off x="7287853" y="1015999"/>
            <a:ext cx="1636842" cy="913612"/>
            <a:chOff x="7287853" y="1015999"/>
            <a:chExt cx="1636842" cy="913612"/>
          </a:xfrm>
        </p:grpSpPr>
        <p:sp>
          <p:nvSpPr>
            <p:cNvPr id="504" name="Google Shape;504;p4"/>
            <p:cNvSpPr/>
            <p:nvPr/>
          </p:nvSpPr>
          <p:spPr>
            <a:xfrm>
              <a:off x="7287853" y="1352550"/>
              <a:ext cx="1636842" cy="5770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en-US" sz="1200" dirty="0" err="1">
                  <a:solidFill>
                    <a:srgbClr val="00E29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kubernetes</a:t>
              </a:r>
              <a:r>
                <a:rPr lang="en-US" sz="1200" dirty="0">
                  <a:solidFill>
                    <a:srgbClr val="00E29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 </a:t>
              </a:r>
              <a:r>
                <a:rPr lang="ko-KR" altLang="en-US" sz="1200" dirty="0">
                  <a:solidFill>
                    <a:srgbClr val="00E29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최적화</a:t>
              </a:r>
              <a:endParaRPr lang="en-US" sz="12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ko-KR" alt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플랫폼 복잡성을 간소화</a:t>
              </a:r>
              <a:endParaRPr lang="en-US" altLang="ko-KR"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endParaRPr>
            </a:p>
            <a:p>
              <a:r>
                <a:rPr lang="en-US" sz="10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Devops</a:t>
              </a:r>
              <a:r>
                <a:rPr 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 </a:t>
              </a:r>
              <a:r>
                <a:rPr lang="ko-KR" altLang="en-US" sz="1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팀의 유연한 확장</a:t>
              </a:r>
              <a:endParaRPr sz="1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endParaRPr>
            </a:p>
          </p:txBody>
        </p:sp>
        <p:grpSp>
          <p:nvGrpSpPr>
            <p:cNvPr id="5" name="Graphic 3">
              <a:extLst>
                <a:ext uri="{FF2B5EF4-FFF2-40B4-BE49-F238E27FC236}">
                  <a16:creationId xmlns:a16="http://schemas.microsoft.com/office/drawing/2014/main" id="{1B869597-5891-4D5C-A389-4D1AE9EAF604}"/>
                </a:ext>
              </a:extLst>
            </p:cNvPr>
            <p:cNvGrpSpPr/>
            <p:nvPr/>
          </p:nvGrpSpPr>
          <p:grpSpPr>
            <a:xfrm>
              <a:off x="7310202" y="1015999"/>
              <a:ext cx="335425" cy="280365"/>
              <a:chOff x="5894836" y="1174966"/>
              <a:chExt cx="454341" cy="379761"/>
            </a:xfrm>
            <a:solidFill>
              <a:schemeClr val="accent1"/>
            </a:solidFill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7D3AAD85-D9A4-422F-A13B-4DB3880DDF6C}"/>
                  </a:ext>
                </a:extLst>
              </p:cNvPr>
              <p:cNvSpPr/>
              <p:nvPr/>
            </p:nvSpPr>
            <p:spPr>
              <a:xfrm>
                <a:off x="5894836" y="1174966"/>
                <a:ext cx="8572" cy="8572"/>
              </a:xfrm>
              <a:custGeom>
                <a:avLst/>
                <a:gdLst/>
                <a:ahLst/>
                <a:cxnLst/>
                <a:rect l="l" t="t" r="r" b="b"/>
                <a:pathLst>
                  <a:path w="8572" h="8572"/>
                </a:pathLst>
              </a:custGeom>
              <a:noFill/>
              <a:ln w="12700" cap="flat">
                <a:solidFill>
                  <a:srgbClr val="00E29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 sz="1200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FBE31974-CDDF-4FA8-A911-D0DC2C224601}"/>
                  </a:ext>
                </a:extLst>
              </p:cNvPr>
              <p:cNvSpPr/>
              <p:nvPr/>
            </p:nvSpPr>
            <p:spPr>
              <a:xfrm>
                <a:off x="5894836" y="1174966"/>
                <a:ext cx="8572" cy="8572"/>
              </a:xfrm>
              <a:custGeom>
                <a:avLst/>
                <a:gdLst/>
                <a:ahLst/>
                <a:cxnLst/>
                <a:rect l="l" t="t" r="r" b="b"/>
                <a:pathLst>
                  <a:path w="8572" h="8572"/>
                </a:pathLst>
              </a:custGeom>
              <a:noFill/>
              <a:ln w="12700" cap="flat">
                <a:solidFill>
                  <a:srgbClr val="00E29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 sz="1200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180F6E76-FAF8-4D55-AD11-64B3920F7A1C}"/>
                  </a:ext>
                </a:extLst>
              </p:cNvPr>
              <p:cNvSpPr/>
              <p:nvPr/>
            </p:nvSpPr>
            <p:spPr>
              <a:xfrm>
                <a:off x="5894836" y="1174966"/>
                <a:ext cx="8572" cy="8572"/>
              </a:xfrm>
              <a:custGeom>
                <a:avLst/>
                <a:gdLst/>
                <a:ahLst/>
                <a:cxnLst/>
                <a:rect l="l" t="t" r="r" b="b"/>
                <a:pathLst>
                  <a:path w="8572" h="8572"/>
                </a:pathLst>
              </a:custGeom>
              <a:noFill/>
              <a:ln w="12700" cap="flat">
                <a:solidFill>
                  <a:srgbClr val="00E29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 sz="1200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268511FA-B166-434E-A367-88CD74F76BED}"/>
                  </a:ext>
                </a:extLst>
              </p:cNvPr>
              <p:cNvSpPr/>
              <p:nvPr/>
            </p:nvSpPr>
            <p:spPr>
              <a:xfrm>
                <a:off x="5894836" y="1174966"/>
                <a:ext cx="8572" cy="8572"/>
              </a:xfrm>
              <a:custGeom>
                <a:avLst/>
                <a:gdLst/>
                <a:ahLst/>
                <a:cxnLst/>
                <a:rect l="l" t="t" r="r" b="b"/>
                <a:pathLst>
                  <a:path w="8572" h="8572"/>
                </a:pathLst>
              </a:custGeom>
              <a:noFill/>
              <a:ln w="12700" cap="flat">
                <a:solidFill>
                  <a:srgbClr val="00E29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 sz="1200"/>
              </a:p>
            </p:txBody>
          </p:sp>
          <p:grpSp>
            <p:nvGrpSpPr>
              <p:cNvPr id="10" name="Graphic 3">
                <a:extLst>
                  <a:ext uri="{FF2B5EF4-FFF2-40B4-BE49-F238E27FC236}">
                    <a16:creationId xmlns:a16="http://schemas.microsoft.com/office/drawing/2014/main" id="{1B869597-5891-4D5C-A389-4D1AE9EAF604}"/>
                  </a:ext>
                </a:extLst>
              </p:cNvPr>
              <p:cNvGrpSpPr/>
              <p:nvPr/>
            </p:nvGrpSpPr>
            <p:grpSpPr>
              <a:xfrm>
                <a:off x="5903408" y="1183538"/>
                <a:ext cx="445769" cy="371188"/>
                <a:chOff x="5903408" y="1183538"/>
                <a:chExt cx="445769" cy="371188"/>
              </a:xfrm>
              <a:solidFill>
                <a:schemeClr val="accent1"/>
              </a:solidFill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AA61C525-D7F9-4D04-805D-A24FA108CBB1}"/>
                    </a:ext>
                  </a:extLst>
                </p:cNvPr>
                <p:cNvSpPr/>
                <p:nvPr/>
              </p:nvSpPr>
              <p:spPr>
                <a:xfrm>
                  <a:off x="5903408" y="1183538"/>
                  <a:ext cx="445769" cy="371188"/>
                </a:xfrm>
                <a:custGeom>
                  <a:avLst/>
                  <a:gdLst>
                    <a:gd name="connsiteX0" fmla="*/ 445769 w 445769"/>
                    <a:gd name="connsiteY0" fmla="*/ 47149 h 371188"/>
                    <a:gd name="connsiteX1" fmla="*/ 398620 w 445769"/>
                    <a:gd name="connsiteY1" fmla="*/ 0 h 371188"/>
                    <a:gd name="connsiteX2" fmla="*/ 41148 w 445769"/>
                    <a:gd name="connsiteY2" fmla="*/ 0 h 371188"/>
                    <a:gd name="connsiteX3" fmla="*/ 0 w 445769"/>
                    <a:gd name="connsiteY3" fmla="*/ 41148 h 371188"/>
                    <a:gd name="connsiteX4" fmla="*/ 0 w 445769"/>
                    <a:gd name="connsiteY4" fmla="*/ 330041 h 371188"/>
                    <a:gd name="connsiteX5" fmla="*/ 41148 w 445769"/>
                    <a:gd name="connsiteY5" fmla="*/ 371189 h 371188"/>
                    <a:gd name="connsiteX6" fmla="*/ 282892 w 445769"/>
                    <a:gd name="connsiteY6" fmla="*/ 371189 h 371188"/>
                    <a:gd name="connsiteX7" fmla="*/ 404621 w 445769"/>
                    <a:gd name="connsiteY7" fmla="*/ 371189 h 371188"/>
                    <a:gd name="connsiteX8" fmla="*/ 445769 w 445769"/>
                    <a:gd name="connsiteY8" fmla="*/ 330041 h 371188"/>
                    <a:gd name="connsiteX9" fmla="*/ 445769 w 445769"/>
                    <a:gd name="connsiteY9" fmla="*/ 47149 h 371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45769" h="371188">
                      <a:moveTo>
                        <a:pt x="445769" y="47149"/>
                      </a:moveTo>
                      <a:cubicBezTo>
                        <a:pt x="445769" y="21431"/>
                        <a:pt x="424338" y="0"/>
                        <a:pt x="398620" y="0"/>
                      </a:cubicBezTo>
                      <a:lnTo>
                        <a:pt x="41148" y="0"/>
                      </a:lnTo>
                      <a:cubicBezTo>
                        <a:pt x="18859" y="0"/>
                        <a:pt x="0" y="18859"/>
                        <a:pt x="0" y="41148"/>
                      </a:cubicBezTo>
                      <a:lnTo>
                        <a:pt x="0" y="330041"/>
                      </a:lnTo>
                      <a:cubicBezTo>
                        <a:pt x="0" y="353187"/>
                        <a:pt x="18859" y="371189"/>
                        <a:pt x="41148" y="371189"/>
                      </a:cubicBezTo>
                      <a:lnTo>
                        <a:pt x="282892" y="371189"/>
                      </a:lnTo>
                      <a:lnTo>
                        <a:pt x="404621" y="371189"/>
                      </a:lnTo>
                      <a:cubicBezTo>
                        <a:pt x="427767" y="371189"/>
                        <a:pt x="445769" y="352329"/>
                        <a:pt x="445769" y="330041"/>
                      </a:cubicBezTo>
                      <a:lnTo>
                        <a:pt x="445769" y="47149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00E29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1200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3ABB36EB-0407-4B04-B44D-F929A7AEDA28}"/>
                    </a:ext>
                  </a:extLst>
                </p:cNvPr>
                <p:cNvSpPr/>
                <p:nvPr/>
              </p:nvSpPr>
              <p:spPr>
                <a:xfrm>
                  <a:off x="5903408" y="1183538"/>
                  <a:ext cx="47148" cy="240886"/>
                </a:xfrm>
                <a:custGeom>
                  <a:avLst/>
                  <a:gdLst>
                    <a:gd name="connsiteX0" fmla="*/ 47149 w 47148"/>
                    <a:gd name="connsiteY0" fmla="*/ 0 h 240886"/>
                    <a:gd name="connsiteX1" fmla="*/ 0 w 47148"/>
                    <a:gd name="connsiteY1" fmla="*/ 47149 h 240886"/>
                    <a:gd name="connsiteX2" fmla="*/ 0 w 47148"/>
                    <a:gd name="connsiteY2" fmla="*/ 240887 h 240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148" h="240886">
                      <a:moveTo>
                        <a:pt x="47149" y="0"/>
                      </a:moveTo>
                      <a:cubicBezTo>
                        <a:pt x="21431" y="0"/>
                        <a:pt x="0" y="21431"/>
                        <a:pt x="0" y="47149"/>
                      </a:cubicBezTo>
                      <a:lnTo>
                        <a:pt x="0" y="240887"/>
                      </a:lnTo>
                    </a:path>
                  </a:pathLst>
                </a:custGeom>
                <a:noFill/>
                <a:ln w="12700" cap="flat">
                  <a:solidFill>
                    <a:srgbClr val="00E29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1200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609681F1-A97F-428D-9E0F-C1C121A95A30}"/>
                    </a:ext>
                  </a:extLst>
                </p:cNvPr>
                <p:cNvSpPr/>
                <p:nvPr/>
              </p:nvSpPr>
              <p:spPr>
                <a:xfrm>
                  <a:off x="5903408" y="1266691"/>
                  <a:ext cx="445769" cy="8572"/>
                </a:xfrm>
                <a:custGeom>
                  <a:avLst/>
                  <a:gdLst>
                    <a:gd name="connsiteX0" fmla="*/ 0 w 445769"/>
                    <a:gd name="connsiteY0" fmla="*/ 0 h 8572"/>
                    <a:gd name="connsiteX1" fmla="*/ 445769 w 445769"/>
                    <a:gd name="connsiteY1" fmla="*/ 0 h 8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445769" h="8572">
                      <a:moveTo>
                        <a:pt x="0" y="0"/>
                      </a:moveTo>
                      <a:lnTo>
                        <a:pt x="445769" y="0"/>
                      </a:lnTo>
                    </a:path>
                  </a:pathLst>
                </a:custGeom>
                <a:ln w="12700" cap="flat">
                  <a:solidFill>
                    <a:srgbClr val="00E29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1200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A7A5127C-C3FB-410A-BD9D-422FABBDF8F3}"/>
                    </a:ext>
                  </a:extLst>
                </p:cNvPr>
                <p:cNvSpPr/>
                <p:nvPr/>
              </p:nvSpPr>
              <p:spPr>
                <a:xfrm>
                  <a:off x="5952271" y="1216113"/>
                  <a:ext cx="24084" cy="24002"/>
                </a:xfrm>
                <a:custGeom>
                  <a:avLst/>
                  <a:gdLst>
                    <a:gd name="connsiteX0" fmla="*/ 12001 w 24084"/>
                    <a:gd name="connsiteY0" fmla="*/ 24003 h 24002"/>
                    <a:gd name="connsiteX1" fmla="*/ 12001 w 24084"/>
                    <a:gd name="connsiteY1" fmla="*/ 24003 h 24002"/>
                    <a:gd name="connsiteX2" fmla="*/ 0 w 24084"/>
                    <a:gd name="connsiteY2" fmla="*/ 12001 h 24002"/>
                    <a:gd name="connsiteX3" fmla="*/ 0 w 24084"/>
                    <a:gd name="connsiteY3" fmla="*/ 12001 h 24002"/>
                    <a:gd name="connsiteX4" fmla="*/ 12001 w 24084"/>
                    <a:gd name="connsiteY4" fmla="*/ 0 h 24002"/>
                    <a:gd name="connsiteX5" fmla="*/ 12001 w 24084"/>
                    <a:gd name="connsiteY5" fmla="*/ 0 h 24002"/>
                    <a:gd name="connsiteX6" fmla="*/ 24003 w 24084"/>
                    <a:gd name="connsiteY6" fmla="*/ 12001 h 24002"/>
                    <a:gd name="connsiteX7" fmla="*/ 24003 w 24084"/>
                    <a:gd name="connsiteY7" fmla="*/ 12001 h 24002"/>
                    <a:gd name="connsiteX8" fmla="*/ 12001 w 24084"/>
                    <a:gd name="connsiteY8" fmla="*/ 24003 h 24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084" h="24002">
                      <a:moveTo>
                        <a:pt x="12001" y="24003"/>
                      </a:moveTo>
                      <a:lnTo>
                        <a:pt x="12001" y="24003"/>
                      </a:lnTo>
                      <a:cubicBezTo>
                        <a:pt x="5143" y="24003"/>
                        <a:pt x="0" y="18859"/>
                        <a:pt x="0" y="12001"/>
                      </a:cubicBezTo>
                      <a:lnTo>
                        <a:pt x="0" y="12001"/>
                      </a:lnTo>
                      <a:cubicBezTo>
                        <a:pt x="0" y="5143"/>
                        <a:pt x="6001" y="0"/>
                        <a:pt x="12001" y="0"/>
                      </a:cubicBezTo>
                      <a:lnTo>
                        <a:pt x="12001" y="0"/>
                      </a:lnTo>
                      <a:cubicBezTo>
                        <a:pt x="18859" y="0"/>
                        <a:pt x="24003" y="6001"/>
                        <a:pt x="24003" y="12001"/>
                      </a:cubicBezTo>
                      <a:lnTo>
                        <a:pt x="24003" y="12001"/>
                      </a:lnTo>
                      <a:cubicBezTo>
                        <a:pt x="24860" y="18859"/>
                        <a:pt x="18859" y="24003"/>
                        <a:pt x="12001" y="24003"/>
                      </a:cubicBezTo>
                      <a:close/>
                    </a:path>
                  </a:pathLst>
                </a:custGeom>
                <a:solidFill>
                  <a:srgbClr val="00E296"/>
                </a:solidFill>
                <a:ln w="12700" cap="flat">
                  <a:solidFill>
                    <a:srgbClr val="00E29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1200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3D351CC0-556F-458C-9A56-22264B1A4E39}"/>
                    </a:ext>
                  </a:extLst>
                </p:cNvPr>
                <p:cNvSpPr/>
                <p:nvPr/>
              </p:nvSpPr>
              <p:spPr>
                <a:xfrm>
                  <a:off x="5997705" y="1216113"/>
                  <a:ext cx="24084" cy="24002"/>
                </a:xfrm>
                <a:custGeom>
                  <a:avLst/>
                  <a:gdLst>
                    <a:gd name="connsiteX0" fmla="*/ 12001 w 24084"/>
                    <a:gd name="connsiteY0" fmla="*/ 24003 h 24002"/>
                    <a:gd name="connsiteX1" fmla="*/ 12001 w 24084"/>
                    <a:gd name="connsiteY1" fmla="*/ 24003 h 24002"/>
                    <a:gd name="connsiteX2" fmla="*/ 0 w 24084"/>
                    <a:gd name="connsiteY2" fmla="*/ 12001 h 24002"/>
                    <a:gd name="connsiteX3" fmla="*/ 0 w 24084"/>
                    <a:gd name="connsiteY3" fmla="*/ 12001 h 24002"/>
                    <a:gd name="connsiteX4" fmla="*/ 12001 w 24084"/>
                    <a:gd name="connsiteY4" fmla="*/ 0 h 24002"/>
                    <a:gd name="connsiteX5" fmla="*/ 12001 w 24084"/>
                    <a:gd name="connsiteY5" fmla="*/ 0 h 24002"/>
                    <a:gd name="connsiteX6" fmla="*/ 24003 w 24084"/>
                    <a:gd name="connsiteY6" fmla="*/ 12001 h 24002"/>
                    <a:gd name="connsiteX7" fmla="*/ 24003 w 24084"/>
                    <a:gd name="connsiteY7" fmla="*/ 12001 h 24002"/>
                    <a:gd name="connsiteX8" fmla="*/ 12001 w 24084"/>
                    <a:gd name="connsiteY8" fmla="*/ 24003 h 24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084" h="24002">
                      <a:moveTo>
                        <a:pt x="12001" y="24003"/>
                      </a:moveTo>
                      <a:lnTo>
                        <a:pt x="12001" y="24003"/>
                      </a:lnTo>
                      <a:cubicBezTo>
                        <a:pt x="5143" y="24003"/>
                        <a:pt x="0" y="18859"/>
                        <a:pt x="0" y="12001"/>
                      </a:cubicBezTo>
                      <a:lnTo>
                        <a:pt x="0" y="12001"/>
                      </a:lnTo>
                      <a:cubicBezTo>
                        <a:pt x="0" y="5143"/>
                        <a:pt x="6001" y="0"/>
                        <a:pt x="12001" y="0"/>
                      </a:cubicBezTo>
                      <a:lnTo>
                        <a:pt x="12001" y="0"/>
                      </a:lnTo>
                      <a:cubicBezTo>
                        <a:pt x="18859" y="0"/>
                        <a:pt x="24003" y="6001"/>
                        <a:pt x="24003" y="12001"/>
                      </a:cubicBezTo>
                      <a:lnTo>
                        <a:pt x="24003" y="12001"/>
                      </a:lnTo>
                      <a:cubicBezTo>
                        <a:pt x="24860" y="18859"/>
                        <a:pt x="18859" y="24003"/>
                        <a:pt x="12001" y="24003"/>
                      </a:cubicBezTo>
                      <a:close/>
                    </a:path>
                  </a:pathLst>
                </a:custGeom>
                <a:solidFill>
                  <a:srgbClr val="00E296"/>
                </a:solidFill>
                <a:ln w="12700" cap="flat">
                  <a:solidFill>
                    <a:srgbClr val="00E29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1200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5D8CD2CC-6389-4A6C-8C22-498A58080E33}"/>
                    </a:ext>
                  </a:extLst>
                </p:cNvPr>
                <p:cNvSpPr/>
                <p:nvPr/>
              </p:nvSpPr>
              <p:spPr>
                <a:xfrm>
                  <a:off x="6043139" y="1216113"/>
                  <a:ext cx="24084" cy="24002"/>
                </a:xfrm>
                <a:custGeom>
                  <a:avLst/>
                  <a:gdLst>
                    <a:gd name="connsiteX0" fmla="*/ 12001 w 24084"/>
                    <a:gd name="connsiteY0" fmla="*/ 24003 h 24002"/>
                    <a:gd name="connsiteX1" fmla="*/ 12001 w 24084"/>
                    <a:gd name="connsiteY1" fmla="*/ 24003 h 24002"/>
                    <a:gd name="connsiteX2" fmla="*/ 0 w 24084"/>
                    <a:gd name="connsiteY2" fmla="*/ 12001 h 24002"/>
                    <a:gd name="connsiteX3" fmla="*/ 0 w 24084"/>
                    <a:gd name="connsiteY3" fmla="*/ 12001 h 24002"/>
                    <a:gd name="connsiteX4" fmla="*/ 12001 w 24084"/>
                    <a:gd name="connsiteY4" fmla="*/ 0 h 24002"/>
                    <a:gd name="connsiteX5" fmla="*/ 12001 w 24084"/>
                    <a:gd name="connsiteY5" fmla="*/ 0 h 24002"/>
                    <a:gd name="connsiteX6" fmla="*/ 24003 w 24084"/>
                    <a:gd name="connsiteY6" fmla="*/ 12001 h 24002"/>
                    <a:gd name="connsiteX7" fmla="*/ 24003 w 24084"/>
                    <a:gd name="connsiteY7" fmla="*/ 12001 h 24002"/>
                    <a:gd name="connsiteX8" fmla="*/ 12001 w 24084"/>
                    <a:gd name="connsiteY8" fmla="*/ 24003 h 240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084" h="24002">
                      <a:moveTo>
                        <a:pt x="12001" y="24003"/>
                      </a:moveTo>
                      <a:lnTo>
                        <a:pt x="12001" y="24003"/>
                      </a:lnTo>
                      <a:cubicBezTo>
                        <a:pt x="5143" y="24003"/>
                        <a:pt x="0" y="18002"/>
                        <a:pt x="0" y="12001"/>
                      </a:cubicBezTo>
                      <a:lnTo>
                        <a:pt x="0" y="12001"/>
                      </a:lnTo>
                      <a:cubicBezTo>
                        <a:pt x="0" y="5143"/>
                        <a:pt x="6001" y="0"/>
                        <a:pt x="12001" y="0"/>
                      </a:cubicBezTo>
                      <a:lnTo>
                        <a:pt x="12001" y="0"/>
                      </a:lnTo>
                      <a:cubicBezTo>
                        <a:pt x="18859" y="0"/>
                        <a:pt x="24003" y="6001"/>
                        <a:pt x="24003" y="12001"/>
                      </a:cubicBezTo>
                      <a:lnTo>
                        <a:pt x="24003" y="12001"/>
                      </a:lnTo>
                      <a:cubicBezTo>
                        <a:pt x="24860" y="18859"/>
                        <a:pt x="18859" y="24003"/>
                        <a:pt x="12001" y="24003"/>
                      </a:cubicBezTo>
                      <a:close/>
                    </a:path>
                  </a:pathLst>
                </a:custGeom>
                <a:solidFill>
                  <a:srgbClr val="00E296"/>
                </a:solidFill>
                <a:ln w="12700" cap="flat">
                  <a:solidFill>
                    <a:srgbClr val="00E296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1200"/>
                </a:p>
              </p:txBody>
            </p:sp>
          </p:grp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A658E25-BCCF-4478-B9EF-CF074BAA6905}"/>
                  </a:ext>
                </a:extLst>
              </p:cNvPr>
              <p:cNvSpPr/>
              <p:nvPr/>
            </p:nvSpPr>
            <p:spPr>
              <a:xfrm>
                <a:off x="6044854" y="1331842"/>
                <a:ext cx="162877" cy="162877"/>
              </a:xfrm>
              <a:custGeom>
                <a:avLst/>
                <a:gdLst>
                  <a:gd name="connsiteX0" fmla="*/ 162877 w 162877"/>
                  <a:gd name="connsiteY0" fmla="*/ 81439 h 162877"/>
                  <a:gd name="connsiteX1" fmla="*/ 81439 w 162877"/>
                  <a:gd name="connsiteY1" fmla="*/ 162877 h 162877"/>
                  <a:gd name="connsiteX2" fmla="*/ 0 w 162877"/>
                  <a:gd name="connsiteY2" fmla="*/ 81439 h 162877"/>
                  <a:gd name="connsiteX3" fmla="*/ 81439 w 162877"/>
                  <a:gd name="connsiteY3" fmla="*/ 0 h 162877"/>
                  <a:gd name="connsiteX4" fmla="*/ 162877 w 162877"/>
                  <a:gd name="connsiteY4" fmla="*/ 81439 h 162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877" h="162877">
                    <a:moveTo>
                      <a:pt x="162877" y="81439"/>
                    </a:moveTo>
                    <a:cubicBezTo>
                      <a:pt x="162877" y="126416"/>
                      <a:pt x="126416" y="162877"/>
                      <a:pt x="81439" y="162877"/>
                    </a:cubicBezTo>
                    <a:cubicBezTo>
                      <a:pt x="36461" y="162877"/>
                      <a:pt x="0" y="126416"/>
                      <a:pt x="0" y="81439"/>
                    </a:cubicBezTo>
                    <a:cubicBezTo>
                      <a:pt x="0" y="36461"/>
                      <a:pt x="36461" y="0"/>
                      <a:pt x="81439" y="0"/>
                    </a:cubicBezTo>
                    <a:cubicBezTo>
                      <a:pt x="126416" y="0"/>
                      <a:pt x="162877" y="36461"/>
                      <a:pt x="162877" y="81439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0E29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1200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84F1CC5-A95A-46A8-88CD-290692B8DD4B}"/>
                  </a:ext>
                </a:extLst>
              </p:cNvPr>
              <p:cNvSpPr/>
              <p:nvPr/>
            </p:nvSpPr>
            <p:spPr>
              <a:xfrm>
                <a:off x="6092860" y="1390992"/>
                <a:ext cx="66865" cy="44576"/>
              </a:xfrm>
              <a:custGeom>
                <a:avLst/>
                <a:gdLst>
                  <a:gd name="connsiteX0" fmla="*/ 0 w 66865"/>
                  <a:gd name="connsiteY0" fmla="*/ 18859 h 44576"/>
                  <a:gd name="connsiteX1" fmla="*/ 22288 w 66865"/>
                  <a:gd name="connsiteY1" fmla="*/ 44577 h 44576"/>
                  <a:gd name="connsiteX2" fmla="*/ 66865 w 66865"/>
                  <a:gd name="connsiteY2" fmla="*/ 0 h 44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6865" h="44576">
                    <a:moveTo>
                      <a:pt x="0" y="18859"/>
                    </a:moveTo>
                    <a:lnTo>
                      <a:pt x="22288" y="44577"/>
                    </a:lnTo>
                    <a:lnTo>
                      <a:pt x="66865" y="0"/>
                    </a:lnTo>
                  </a:path>
                </a:pathLst>
              </a:custGeom>
              <a:noFill/>
              <a:ln w="12700" cap="flat">
                <a:solidFill>
                  <a:srgbClr val="00E296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ru-RU" sz="1200"/>
              </a:p>
            </p:txBody>
          </p:sp>
        </p:grpSp>
      </p:grpSp>
      <p:grpSp>
        <p:nvGrpSpPr>
          <p:cNvPr id="496" name="Group 495">
            <a:extLst>
              <a:ext uri="{FF2B5EF4-FFF2-40B4-BE49-F238E27FC236}">
                <a16:creationId xmlns:a16="http://schemas.microsoft.com/office/drawing/2014/main" id="{172C41B4-86E2-4F84-A04F-841894D62D47}"/>
              </a:ext>
            </a:extLst>
          </p:cNvPr>
          <p:cNvGrpSpPr/>
          <p:nvPr/>
        </p:nvGrpSpPr>
        <p:grpSpPr>
          <a:xfrm>
            <a:off x="359999" y="1160427"/>
            <a:ext cx="6483799" cy="3360412"/>
            <a:chOff x="359999" y="1160427"/>
            <a:chExt cx="6483799" cy="3360412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26AA3599-E633-47A2-BF40-2E3DFBB88B70}"/>
                </a:ext>
              </a:extLst>
            </p:cNvPr>
            <p:cNvSpPr/>
            <p:nvPr/>
          </p:nvSpPr>
          <p:spPr>
            <a:xfrm>
              <a:off x="666212" y="1490184"/>
              <a:ext cx="1485063" cy="2725531"/>
            </a:xfrm>
            <a:prstGeom prst="rect">
              <a:avLst/>
            </a:prstGeom>
            <a:noFill/>
            <a:ln w="6350">
              <a:solidFill>
                <a:srgbClr val="00A0C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900" dirty="0">
                  <a:solidFill>
                    <a:srgbClr val="00A0C8"/>
                  </a:solidFill>
                </a:rPr>
                <a:t>Availability Zone 1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4873B234-9BC9-44A0-B090-57DBFBB701F4}"/>
                </a:ext>
              </a:extLst>
            </p:cNvPr>
            <p:cNvSpPr/>
            <p:nvPr/>
          </p:nvSpPr>
          <p:spPr>
            <a:xfrm>
              <a:off x="2262078" y="1490184"/>
              <a:ext cx="1485063" cy="2725531"/>
            </a:xfrm>
            <a:prstGeom prst="rect">
              <a:avLst/>
            </a:prstGeom>
            <a:noFill/>
            <a:ln w="6350">
              <a:solidFill>
                <a:srgbClr val="00A0C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900" dirty="0">
                  <a:solidFill>
                    <a:srgbClr val="00A0C8"/>
                  </a:solidFill>
                </a:rPr>
                <a:t>Availability Zone 2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76247AE7-30F6-4A4A-8325-D00562B2B6C7}"/>
                </a:ext>
              </a:extLst>
            </p:cNvPr>
            <p:cNvSpPr/>
            <p:nvPr/>
          </p:nvSpPr>
          <p:spPr>
            <a:xfrm>
              <a:off x="3857460" y="1490184"/>
              <a:ext cx="1485063" cy="2725531"/>
            </a:xfrm>
            <a:prstGeom prst="rect">
              <a:avLst/>
            </a:prstGeom>
            <a:noFill/>
            <a:ln w="6350">
              <a:solidFill>
                <a:srgbClr val="00A0C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900" dirty="0">
                  <a:solidFill>
                    <a:srgbClr val="00A0C8"/>
                  </a:solidFill>
                </a:rPr>
                <a:t>Availability Zone 3</a:t>
              </a:r>
            </a:p>
          </p:txBody>
        </p:sp>
        <p:grpSp>
          <p:nvGrpSpPr>
            <p:cNvPr id="493" name="Group 492">
              <a:extLst>
                <a:ext uri="{FF2B5EF4-FFF2-40B4-BE49-F238E27FC236}">
                  <a16:creationId xmlns:a16="http://schemas.microsoft.com/office/drawing/2014/main" id="{DF37EFB2-0081-481B-A54F-3206C2D49ACD}"/>
                </a:ext>
              </a:extLst>
            </p:cNvPr>
            <p:cNvGrpSpPr/>
            <p:nvPr/>
          </p:nvGrpSpPr>
          <p:grpSpPr>
            <a:xfrm>
              <a:off x="569822" y="1407576"/>
              <a:ext cx="6215197" cy="3015889"/>
              <a:chOff x="224939" y="1289262"/>
              <a:chExt cx="6640061" cy="3222052"/>
            </a:xfrm>
          </p:grpSpPr>
          <p:pic>
            <p:nvPicPr>
              <p:cNvPr id="35" name="Graphic 34">
                <a:extLst>
                  <a:ext uri="{FF2B5EF4-FFF2-40B4-BE49-F238E27FC236}">
                    <a16:creationId xmlns:a16="http://schemas.microsoft.com/office/drawing/2014/main" id="{A603C020-DE5C-4A2D-BEC6-0243728A95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557741" y="2658400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02DE1399-8B10-4A2A-A622-B07D430057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5557741" y="2030290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37" name="Graphic 36">
                <a:extLst>
                  <a:ext uri="{FF2B5EF4-FFF2-40B4-BE49-F238E27FC236}">
                    <a16:creationId xmlns:a16="http://schemas.microsoft.com/office/drawing/2014/main" id="{C7AEFB37-F0AA-4953-B64C-00C72C9A37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557741" y="1438864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40" name="Graphic 39">
                <a:extLst>
                  <a:ext uri="{FF2B5EF4-FFF2-40B4-BE49-F238E27FC236}">
                    <a16:creationId xmlns:a16="http://schemas.microsoft.com/office/drawing/2014/main" id="{AF64264B-F990-4473-BF42-3716327DD6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562091" y="3267192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41" name="Graphic 40">
                <a:extLst>
                  <a:ext uri="{FF2B5EF4-FFF2-40B4-BE49-F238E27FC236}">
                    <a16:creationId xmlns:a16="http://schemas.microsoft.com/office/drawing/2014/main" id="{9A97FEAD-33A7-41C3-B959-5962BFA25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571194" y="3856430"/>
                <a:ext cx="368774" cy="368774"/>
              </a:xfrm>
              <a:prstGeom prst="rect">
                <a:avLst/>
              </a:prstGeom>
            </p:spPr>
          </p:pic>
          <p:pic>
            <p:nvPicPr>
              <p:cNvPr id="42" name="Graphic 41">
                <a:extLst>
                  <a:ext uri="{FF2B5EF4-FFF2-40B4-BE49-F238E27FC236}">
                    <a16:creationId xmlns:a16="http://schemas.microsoft.com/office/drawing/2014/main" id="{45F58CE3-AE29-4DE8-B6ED-EAF7D3405E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096161" y="2711996"/>
                <a:ext cx="210506" cy="210506"/>
              </a:xfrm>
              <a:prstGeom prst="rect">
                <a:avLst/>
              </a:prstGeom>
            </p:spPr>
          </p:pic>
          <p:pic>
            <p:nvPicPr>
              <p:cNvPr id="43" name="Graphic 42">
                <a:extLst>
                  <a:ext uri="{FF2B5EF4-FFF2-40B4-BE49-F238E27FC236}">
                    <a16:creationId xmlns:a16="http://schemas.microsoft.com/office/drawing/2014/main" id="{643AA214-F635-4F05-AF77-38D191DC0B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6603048" y="2711996"/>
                <a:ext cx="218105" cy="218105"/>
              </a:xfrm>
              <a:prstGeom prst="rect">
                <a:avLst/>
              </a:prstGeom>
            </p:spPr>
          </p:pic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1D48B35-A875-4087-9C98-980A23C0A336}"/>
                  </a:ext>
                </a:extLst>
              </p:cNvPr>
              <p:cNvSpPr/>
              <p:nvPr/>
            </p:nvSpPr>
            <p:spPr>
              <a:xfrm>
                <a:off x="408725" y="1688024"/>
                <a:ext cx="1446603" cy="253245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15000"/>
                </a:schemeClr>
              </a:solidFill>
              <a:ln w="12700"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r>
                  <a:rPr lang="en-US" sz="900" dirty="0">
                    <a:solidFill>
                      <a:srgbClr val="19A2C7"/>
                    </a:solidFill>
                  </a:rPr>
                  <a:t>Private subnet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45F16E5-9B5E-459F-9CC9-18B1CAE12794}"/>
                  </a:ext>
                </a:extLst>
              </p:cNvPr>
              <p:cNvSpPr/>
              <p:nvPr/>
            </p:nvSpPr>
            <p:spPr>
              <a:xfrm>
                <a:off x="459838" y="2802519"/>
                <a:ext cx="1348871" cy="76677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15000"/>
                </a:schemeClr>
              </a:solidFill>
              <a:ln w="12700"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50" dirty="0">
                  <a:solidFill>
                    <a:srgbClr val="19A2C7"/>
                  </a:solidFill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D7AC992-2856-4C30-806F-94B87E539708}"/>
                  </a:ext>
                </a:extLst>
              </p:cNvPr>
              <p:cNvSpPr/>
              <p:nvPr/>
            </p:nvSpPr>
            <p:spPr>
              <a:xfrm>
                <a:off x="459838" y="1988387"/>
                <a:ext cx="1348871" cy="72338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15000"/>
                </a:schemeClr>
              </a:solidFill>
              <a:ln w="12700"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50" dirty="0">
                  <a:solidFill>
                    <a:srgbClr val="19A2C7"/>
                  </a:solidFill>
                </a:endParaRPr>
              </a:p>
            </p:txBody>
          </p:sp>
          <p:pic>
            <p:nvPicPr>
              <p:cNvPr id="31" name="Graphic 30">
                <a:extLst>
                  <a:ext uri="{FF2B5EF4-FFF2-40B4-BE49-F238E27FC236}">
                    <a16:creationId xmlns:a16="http://schemas.microsoft.com/office/drawing/2014/main" id="{7FA0D71C-9AE0-472D-8B07-91C5CEA081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668689" y="3622897"/>
                <a:ext cx="269518" cy="269517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1F1512BA-F029-4D17-B157-4E363248F8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99149" y="3603565"/>
                <a:ext cx="305038" cy="305038"/>
              </a:xfrm>
              <a:prstGeom prst="rect">
                <a:avLst/>
              </a:prstGeom>
            </p:spPr>
          </p:pic>
          <p:pic>
            <p:nvPicPr>
              <p:cNvPr id="33" name="Graphic 32">
                <a:extLst>
                  <a:ext uri="{FF2B5EF4-FFF2-40B4-BE49-F238E27FC236}">
                    <a16:creationId xmlns:a16="http://schemas.microsoft.com/office/drawing/2014/main" id="{DAF6ED26-AD35-4669-B759-1765BA328E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525598" y="2028648"/>
                <a:ext cx="277818" cy="277818"/>
              </a:xfrm>
              <a:prstGeom prst="rect">
                <a:avLst/>
              </a:prstGeom>
            </p:spPr>
          </p:pic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98CA9827-A5C3-4A8B-B1B7-3CAF74E42A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1485618" y="2132328"/>
                <a:ext cx="277818" cy="277818"/>
              </a:xfrm>
              <a:prstGeom prst="rect">
                <a:avLst/>
              </a:prstGeom>
            </p:spPr>
          </p:pic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A4195395-840D-4B38-9EB3-748721C9E0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664538" y="3034110"/>
                <a:ext cx="277818" cy="277818"/>
              </a:xfrm>
              <a:prstGeom prst="rect">
                <a:avLst/>
              </a:prstGeom>
            </p:spPr>
          </p:pic>
          <p:pic>
            <p:nvPicPr>
              <p:cNvPr id="39" name="Graphic 38">
                <a:extLst>
                  <a:ext uri="{FF2B5EF4-FFF2-40B4-BE49-F238E27FC236}">
                    <a16:creationId xmlns:a16="http://schemas.microsoft.com/office/drawing/2014/main" id="{9BAF2B82-001D-4A9E-BADC-FA6B3EC1EF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1333253" y="3034110"/>
                <a:ext cx="277818" cy="277818"/>
              </a:xfrm>
              <a:prstGeom prst="rect">
                <a:avLst/>
              </a:prstGeom>
            </p:spPr>
          </p:pic>
          <p:pic>
            <p:nvPicPr>
              <p:cNvPr id="46" name="Graphic 45">
                <a:extLst>
                  <a:ext uri="{FF2B5EF4-FFF2-40B4-BE49-F238E27FC236}">
                    <a16:creationId xmlns:a16="http://schemas.microsoft.com/office/drawing/2014/main" id="{139B0C0C-74B6-43CE-9805-A5426FCBF4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408725" y="1688024"/>
                <a:ext cx="181825" cy="181825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E6674F-2D32-422B-8ADC-D91433874137}"/>
                  </a:ext>
                </a:extLst>
              </p:cNvPr>
              <p:cNvSpPr txBox="1"/>
              <p:nvPr/>
            </p:nvSpPr>
            <p:spPr>
              <a:xfrm>
                <a:off x="748407" y="2571338"/>
                <a:ext cx="767237" cy="9864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chemeClr val="bg1"/>
                    </a:solidFill>
                    <a:latin typeface="+mn-lt"/>
                  </a:rPr>
                  <a:t>Customer Application</a:t>
                </a:r>
                <a:endParaRPr lang="ru-RU" sz="600" dirty="0" err="1">
                  <a:solidFill>
                    <a:schemeClr val="bg1"/>
                  </a:solidFill>
                  <a:latin typeface="+mn-lt"/>
                </a:endParaRPr>
              </a:p>
            </p:txBody>
          </p:sp>
          <p:pic>
            <p:nvPicPr>
              <p:cNvPr id="48" name="Graphic 47">
                <a:extLst>
                  <a:ext uri="{FF2B5EF4-FFF2-40B4-BE49-F238E27FC236}">
                    <a16:creationId xmlns:a16="http://schemas.microsoft.com/office/drawing/2014/main" id="{72560DD6-B09E-4655-8F28-06AD9A9C2C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525598" y="2233206"/>
                <a:ext cx="277818" cy="277818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AE42EDA-E0E6-4AA4-AC98-4B940F6E02C5}"/>
                  </a:ext>
                </a:extLst>
              </p:cNvPr>
              <p:cNvSpPr txBox="1"/>
              <p:nvPr/>
            </p:nvSpPr>
            <p:spPr>
              <a:xfrm>
                <a:off x="724668" y="3321835"/>
                <a:ext cx="157557" cy="9864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chemeClr val="bg1"/>
                    </a:solidFill>
                    <a:latin typeface="+mn-lt"/>
                  </a:rPr>
                  <a:t>Role</a:t>
                </a:r>
                <a:endParaRPr lang="ru-RU" sz="600" dirty="0" err="1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41B2E202-1F66-4CFE-8BC2-9E9FBEB72C30}"/>
                  </a:ext>
                </a:extLst>
              </p:cNvPr>
              <p:cNvSpPr txBox="1"/>
              <p:nvPr/>
            </p:nvSpPr>
            <p:spPr>
              <a:xfrm>
                <a:off x="1245783" y="3331611"/>
                <a:ext cx="400745" cy="19729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chemeClr val="bg1"/>
                    </a:solidFill>
                    <a:latin typeface="+mn-lt"/>
                  </a:rPr>
                  <a:t>Temporary</a:t>
                </a:r>
              </a:p>
              <a:p>
                <a:pPr algn="ctr"/>
                <a:r>
                  <a:rPr lang="en-US" sz="600" dirty="0">
                    <a:solidFill>
                      <a:schemeClr val="bg1"/>
                    </a:solidFill>
                    <a:latin typeface="+mn-lt"/>
                  </a:rPr>
                  <a:t>Credentials</a:t>
                </a:r>
                <a:endParaRPr lang="ru-RU" sz="600" dirty="0" err="1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09BDE19-EF3E-4660-8098-0B221E98C40D}"/>
                  </a:ext>
                </a:extLst>
              </p:cNvPr>
              <p:cNvSpPr txBox="1"/>
              <p:nvPr/>
            </p:nvSpPr>
            <p:spPr>
              <a:xfrm>
                <a:off x="576532" y="3942172"/>
                <a:ext cx="453834" cy="9864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chemeClr val="bg1"/>
                    </a:solidFill>
                    <a:latin typeface="+mn-lt"/>
                  </a:rPr>
                  <a:t>Amazon EBS</a:t>
                </a:r>
                <a:endParaRPr lang="ru-RU" sz="600" dirty="0" err="1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3DF04AE-FF35-4C72-9C8A-53EA409B5607}"/>
                  </a:ext>
                </a:extLst>
              </p:cNvPr>
              <p:cNvSpPr txBox="1"/>
              <p:nvPr/>
            </p:nvSpPr>
            <p:spPr>
              <a:xfrm>
                <a:off x="1292881" y="3951948"/>
                <a:ext cx="306552" cy="19729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chemeClr val="bg1"/>
                    </a:solidFill>
                    <a:latin typeface="+mn-lt"/>
                  </a:rPr>
                  <a:t>Multiple</a:t>
                </a:r>
              </a:p>
              <a:p>
                <a:pPr algn="ctr"/>
                <a:r>
                  <a:rPr lang="en-US" sz="600" dirty="0">
                    <a:solidFill>
                      <a:schemeClr val="bg1"/>
                    </a:solidFill>
                    <a:latin typeface="+mn-lt"/>
                  </a:rPr>
                  <a:t>Volumes</a:t>
                </a:r>
                <a:endParaRPr lang="ru-RU" sz="600" dirty="0" err="1">
                  <a:solidFill>
                    <a:schemeClr val="bg1"/>
                  </a:solidFill>
                  <a:latin typeface="+mn-lt"/>
                </a:endParaRPr>
              </a:p>
            </p:txBody>
          </p:sp>
          <p:pic>
            <p:nvPicPr>
              <p:cNvPr id="485" name="Graphic 484">
                <a:extLst>
                  <a:ext uri="{FF2B5EF4-FFF2-40B4-BE49-F238E27FC236}">
                    <a16:creationId xmlns:a16="http://schemas.microsoft.com/office/drawing/2014/main" id="{11B242FA-F5DD-4AA3-A88A-052121D290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874724" y="2185535"/>
                <a:ext cx="206393" cy="233461"/>
              </a:xfrm>
              <a:prstGeom prst="rect">
                <a:avLst/>
              </a:prstGeom>
            </p:spPr>
          </p:pic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3AD80194-A493-4143-BCBA-23068179A7CD}"/>
                  </a:ext>
                </a:extLst>
              </p:cNvPr>
              <p:cNvSpPr/>
              <p:nvPr/>
            </p:nvSpPr>
            <p:spPr>
              <a:xfrm>
                <a:off x="2101726" y="1688024"/>
                <a:ext cx="1446603" cy="253245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15000"/>
                </a:schemeClr>
              </a:solidFill>
              <a:ln w="12700"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r>
                  <a:rPr lang="en-US" sz="900" dirty="0">
                    <a:solidFill>
                      <a:srgbClr val="19A2C7"/>
                    </a:solidFill>
                  </a:rPr>
                  <a:t>Private subnet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2786E724-FCB8-48BE-BBD2-4A6FE870F0A2}"/>
                  </a:ext>
                </a:extLst>
              </p:cNvPr>
              <p:cNvSpPr/>
              <p:nvPr/>
            </p:nvSpPr>
            <p:spPr>
              <a:xfrm>
                <a:off x="2152839" y="1988387"/>
                <a:ext cx="1348871" cy="72338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15000"/>
                </a:schemeClr>
              </a:solidFill>
              <a:ln w="12700"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50" dirty="0">
                  <a:solidFill>
                    <a:srgbClr val="19A2C7"/>
                  </a:solidFill>
                </a:endParaRPr>
              </a:p>
            </p:txBody>
          </p:sp>
          <p:pic>
            <p:nvPicPr>
              <p:cNvPr id="77" name="Graphic 76">
                <a:extLst>
                  <a:ext uri="{FF2B5EF4-FFF2-40B4-BE49-F238E27FC236}">
                    <a16:creationId xmlns:a16="http://schemas.microsoft.com/office/drawing/2014/main" id="{592149E5-99A9-409C-98C5-843A8B895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361690" y="3622897"/>
                <a:ext cx="269518" cy="269517"/>
              </a:xfrm>
              <a:prstGeom prst="rect">
                <a:avLst/>
              </a:prstGeom>
            </p:spPr>
          </p:pic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4803F7FE-F4BC-49BF-B029-F026A2E7C6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992150" y="3603565"/>
                <a:ext cx="305038" cy="305038"/>
              </a:xfrm>
              <a:prstGeom prst="rect">
                <a:avLst/>
              </a:prstGeom>
            </p:spPr>
          </p:pic>
          <p:pic>
            <p:nvPicPr>
              <p:cNvPr id="79" name="Graphic 78">
                <a:extLst>
                  <a:ext uri="{FF2B5EF4-FFF2-40B4-BE49-F238E27FC236}">
                    <a16:creationId xmlns:a16="http://schemas.microsoft.com/office/drawing/2014/main" id="{04897FB9-5304-424F-B243-1480D499CD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2218599" y="2028648"/>
                <a:ext cx="277818" cy="277818"/>
              </a:xfrm>
              <a:prstGeom prst="rect">
                <a:avLst/>
              </a:prstGeom>
            </p:spPr>
          </p:pic>
          <p:pic>
            <p:nvPicPr>
              <p:cNvPr id="80" name="Graphic 79">
                <a:extLst>
                  <a:ext uri="{FF2B5EF4-FFF2-40B4-BE49-F238E27FC236}">
                    <a16:creationId xmlns:a16="http://schemas.microsoft.com/office/drawing/2014/main" id="{F673EA36-D70C-4196-BD22-D322C8E5F5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3178619" y="2132328"/>
                <a:ext cx="277818" cy="277818"/>
              </a:xfrm>
              <a:prstGeom prst="rect">
                <a:avLst/>
              </a:prstGeom>
            </p:spPr>
          </p:pic>
          <p:pic>
            <p:nvPicPr>
              <p:cNvPr id="83" name="Graphic 82">
                <a:extLst>
                  <a:ext uri="{FF2B5EF4-FFF2-40B4-BE49-F238E27FC236}">
                    <a16:creationId xmlns:a16="http://schemas.microsoft.com/office/drawing/2014/main" id="{DF99BE99-698D-44DE-8737-6B86FA2C77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2101727" y="1688025"/>
                <a:ext cx="184274" cy="184274"/>
              </a:xfrm>
              <a:prstGeom prst="rect">
                <a:avLst/>
              </a:prstGeom>
            </p:spPr>
          </p:pic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A713D2F2-F003-4C62-B532-3197013CDFE9}"/>
                  </a:ext>
                </a:extLst>
              </p:cNvPr>
              <p:cNvSpPr txBox="1"/>
              <p:nvPr/>
            </p:nvSpPr>
            <p:spPr>
              <a:xfrm>
                <a:off x="2441408" y="2571338"/>
                <a:ext cx="767237" cy="9864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chemeClr val="bg1"/>
                    </a:solidFill>
                    <a:latin typeface="+mn-lt"/>
                  </a:rPr>
                  <a:t>Customer Application</a:t>
                </a:r>
                <a:endParaRPr lang="ru-RU" sz="600" dirty="0" err="1">
                  <a:solidFill>
                    <a:schemeClr val="bg1"/>
                  </a:solidFill>
                  <a:latin typeface="+mn-lt"/>
                </a:endParaRPr>
              </a:p>
            </p:txBody>
          </p:sp>
          <p:pic>
            <p:nvPicPr>
              <p:cNvPr id="85" name="Graphic 84">
                <a:extLst>
                  <a:ext uri="{FF2B5EF4-FFF2-40B4-BE49-F238E27FC236}">
                    <a16:creationId xmlns:a16="http://schemas.microsoft.com/office/drawing/2014/main" id="{DBBBF3BF-DFB0-45E6-902D-82FB0AE778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2218599" y="2233206"/>
                <a:ext cx="277818" cy="277818"/>
              </a:xfrm>
              <a:prstGeom prst="rect">
                <a:avLst/>
              </a:prstGeom>
            </p:spPr>
          </p:pic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C7279D14-84E8-4553-A830-D1F4D962CBB2}"/>
                  </a:ext>
                </a:extLst>
              </p:cNvPr>
              <p:cNvSpPr txBox="1"/>
              <p:nvPr/>
            </p:nvSpPr>
            <p:spPr>
              <a:xfrm>
                <a:off x="2269532" y="3942172"/>
                <a:ext cx="453834" cy="9864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chemeClr val="bg1"/>
                    </a:solidFill>
                    <a:latin typeface="+mn-lt"/>
                  </a:rPr>
                  <a:t>Amazon EBS</a:t>
                </a:r>
                <a:endParaRPr lang="ru-RU" sz="600" dirty="0" err="1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16ED2E3F-3A32-4BD0-A841-F8CBBA159AB0}"/>
                  </a:ext>
                </a:extLst>
              </p:cNvPr>
              <p:cNvSpPr txBox="1"/>
              <p:nvPr/>
            </p:nvSpPr>
            <p:spPr>
              <a:xfrm>
                <a:off x="2985883" y="3951948"/>
                <a:ext cx="306552" cy="19729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chemeClr val="bg1"/>
                    </a:solidFill>
                    <a:latin typeface="+mn-lt"/>
                  </a:rPr>
                  <a:t>Multiple</a:t>
                </a:r>
              </a:p>
              <a:p>
                <a:pPr algn="ctr"/>
                <a:r>
                  <a:rPr lang="en-US" sz="600" dirty="0">
                    <a:solidFill>
                      <a:schemeClr val="bg1"/>
                    </a:solidFill>
                    <a:latin typeface="+mn-lt"/>
                  </a:rPr>
                  <a:t>Volumes</a:t>
                </a:r>
                <a:endParaRPr lang="ru-RU" sz="600" dirty="0" err="1">
                  <a:solidFill>
                    <a:schemeClr val="bg1"/>
                  </a:solidFill>
                  <a:latin typeface="+mn-lt"/>
                </a:endParaRPr>
              </a:p>
            </p:txBody>
          </p:sp>
          <p:pic>
            <p:nvPicPr>
              <p:cNvPr id="90" name="Graphic 89">
                <a:extLst>
                  <a:ext uri="{FF2B5EF4-FFF2-40B4-BE49-F238E27FC236}">
                    <a16:creationId xmlns:a16="http://schemas.microsoft.com/office/drawing/2014/main" id="{6BD02FFF-0ABC-4467-A33D-98B8628972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2579725" y="2181059"/>
                <a:ext cx="206393" cy="233461"/>
              </a:xfrm>
              <a:prstGeom prst="rect">
                <a:avLst/>
              </a:prstGeom>
            </p:spPr>
          </p:pic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781CB7C0-54C2-4E44-B43E-39EEF6111CFA}"/>
                  </a:ext>
                </a:extLst>
              </p:cNvPr>
              <p:cNvSpPr/>
              <p:nvPr/>
            </p:nvSpPr>
            <p:spPr>
              <a:xfrm>
                <a:off x="3811388" y="1688024"/>
                <a:ext cx="1446603" cy="253245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15000"/>
                </a:schemeClr>
              </a:solidFill>
              <a:ln w="12700"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r>
                  <a:rPr lang="en-US" sz="900" dirty="0">
                    <a:solidFill>
                      <a:srgbClr val="19A2C7"/>
                    </a:solidFill>
                  </a:rPr>
                  <a:t>Private subnet</a:t>
                </a: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CC7F2992-29D2-4D95-9AA9-8386F28DD9B4}"/>
                  </a:ext>
                </a:extLst>
              </p:cNvPr>
              <p:cNvSpPr/>
              <p:nvPr/>
            </p:nvSpPr>
            <p:spPr>
              <a:xfrm>
                <a:off x="3862501" y="1988387"/>
                <a:ext cx="1348871" cy="72338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15000"/>
                </a:schemeClr>
              </a:solidFill>
              <a:ln w="12700"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50" dirty="0">
                  <a:solidFill>
                    <a:srgbClr val="19A2C7"/>
                  </a:solidFill>
                </a:endParaRPr>
              </a:p>
            </p:txBody>
          </p:sp>
          <p:pic>
            <p:nvPicPr>
              <p:cNvPr id="96" name="Graphic 95">
                <a:extLst>
                  <a:ext uri="{FF2B5EF4-FFF2-40B4-BE49-F238E27FC236}">
                    <a16:creationId xmlns:a16="http://schemas.microsoft.com/office/drawing/2014/main" id="{896747DA-53A4-4FD3-B81B-75ADF6BC2D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4071352" y="3622897"/>
                <a:ext cx="269518" cy="269517"/>
              </a:xfrm>
              <a:prstGeom prst="rect">
                <a:avLst/>
              </a:prstGeom>
            </p:spPr>
          </p:pic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6D5D7126-C9DD-46F3-9188-48FFF796B4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701812" y="3603565"/>
                <a:ext cx="305038" cy="305038"/>
              </a:xfrm>
              <a:prstGeom prst="rect">
                <a:avLst/>
              </a:prstGeom>
            </p:spPr>
          </p:pic>
          <p:pic>
            <p:nvPicPr>
              <p:cNvPr id="98" name="Graphic 97">
                <a:extLst>
                  <a:ext uri="{FF2B5EF4-FFF2-40B4-BE49-F238E27FC236}">
                    <a16:creationId xmlns:a16="http://schemas.microsoft.com/office/drawing/2014/main" id="{BF474499-986F-4B92-87C3-B71C86C9F9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3928261" y="2028648"/>
                <a:ext cx="277818" cy="277818"/>
              </a:xfrm>
              <a:prstGeom prst="rect">
                <a:avLst/>
              </a:prstGeom>
            </p:spPr>
          </p:pic>
          <p:pic>
            <p:nvPicPr>
              <p:cNvPr id="99" name="Graphic 98">
                <a:extLst>
                  <a:ext uri="{FF2B5EF4-FFF2-40B4-BE49-F238E27FC236}">
                    <a16:creationId xmlns:a16="http://schemas.microsoft.com/office/drawing/2014/main" id="{090C9011-B0AA-4178-972C-56EBAF9F1A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4888281" y="2132328"/>
                <a:ext cx="277818" cy="277818"/>
              </a:xfrm>
              <a:prstGeom prst="rect">
                <a:avLst/>
              </a:prstGeom>
            </p:spPr>
          </p:pic>
          <p:pic>
            <p:nvPicPr>
              <p:cNvPr id="102" name="Graphic 101">
                <a:extLst>
                  <a:ext uri="{FF2B5EF4-FFF2-40B4-BE49-F238E27FC236}">
                    <a16:creationId xmlns:a16="http://schemas.microsoft.com/office/drawing/2014/main" id="{74AE4D1A-9949-484E-9725-FF6EAEFAEB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3811389" y="1688025"/>
                <a:ext cx="189112" cy="189112"/>
              </a:xfrm>
              <a:prstGeom prst="rect">
                <a:avLst/>
              </a:prstGeom>
            </p:spPr>
          </p:pic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0C3C386F-458D-42BE-BC01-1ECCD776520E}"/>
                  </a:ext>
                </a:extLst>
              </p:cNvPr>
              <p:cNvSpPr txBox="1"/>
              <p:nvPr/>
            </p:nvSpPr>
            <p:spPr>
              <a:xfrm>
                <a:off x="4151069" y="2571338"/>
                <a:ext cx="767237" cy="9864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chemeClr val="bg1"/>
                    </a:solidFill>
                    <a:latin typeface="+mn-lt"/>
                  </a:rPr>
                  <a:t>Customer Application</a:t>
                </a:r>
                <a:endParaRPr lang="ru-RU" sz="600" dirty="0" err="1">
                  <a:solidFill>
                    <a:schemeClr val="bg1"/>
                  </a:solidFill>
                  <a:latin typeface="+mn-lt"/>
                </a:endParaRPr>
              </a:p>
            </p:txBody>
          </p:sp>
          <p:pic>
            <p:nvPicPr>
              <p:cNvPr id="104" name="Graphic 103">
                <a:extLst>
                  <a:ext uri="{FF2B5EF4-FFF2-40B4-BE49-F238E27FC236}">
                    <a16:creationId xmlns:a16="http://schemas.microsoft.com/office/drawing/2014/main" id="{8E244D13-6E4A-4682-8A3E-2D8C24A3D0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3928261" y="2233206"/>
                <a:ext cx="277818" cy="277818"/>
              </a:xfrm>
              <a:prstGeom prst="rect">
                <a:avLst/>
              </a:prstGeom>
            </p:spPr>
          </p:pic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484FA8ED-6E6E-43CF-8741-4004519331CB}"/>
                  </a:ext>
                </a:extLst>
              </p:cNvPr>
              <p:cNvSpPr txBox="1"/>
              <p:nvPr/>
            </p:nvSpPr>
            <p:spPr>
              <a:xfrm>
                <a:off x="3979195" y="3942172"/>
                <a:ext cx="453834" cy="9864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chemeClr val="bg1"/>
                    </a:solidFill>
                    <a:latin typeface="+mn-lt"/>
                  </a:rPr>
                  <a:t>Amazon EBS</a:t>
                </a:r>
                <a:endParaRPr lang="ru-RU" sz="600" dirty="0" err="1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BB0643F4-3BAF-45D1-87D3-265C2796B6CA}"/>
                  </a:ext>
                </a:extLst>
              </p:cNvPr>
              <p:cNvSpPr txBox="1"/>
              <p:nvPr/>
            </p:nvSpPr>
            <p:spPr>
              <a:xfrm>
                <a:off x="4695544" y="3951948"/>
                <a:ext cx="306552" cy="19729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chemeClr val="bg1"/>
                    </a:solidFill>
                    <a:latin typeface="+mn-lt"/>
                  </a:rPr>
                  <a:t>Multiple</a:t>
                </a:r>
              </a:p>
              <a:p>
                <a:pPr algn="ctr"/>
                <a:r>
                  <a:rPr lang="en-US" sz="600" dirty="0">
                    <a:solidFill>
                      <a:schemeClr val="bg1"/>
                    </a:solidFill>
                    <a:latin typeface="+mn-lt"/>
                  </a:rPr>
                  <a:t>Volumes</a:t>
                </a:r>
                <a:endParaRPr lang="ru-RU" sz="600" dirty="0" err="1">
                  <a:solidFill>
                    <a:schemeClr val="bg1"/>
                  </a:solidFill>
                  <a:latin typeface="+mn-lt"/>
                </a:endParaRPr>
              </a:p>
            </p:txBody>
          </p:sp>
          <p:pic>
            <p:nvPicPr>
              <p:cNvPr id="109" name="Graphic 108">
                <a:extLst>
                  <a:ext uri="{FF2B5EF4-FFF2-40B4-BE49-F238E27FC236}">
                    <a16:creationId xmlns:a16="http://schemas.microsoft.com/office/drawing/2014/main" id="{EF510A87-524F-4717-96D2-78BC8539B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4273437" y="2181059"/>
                <a:ext cx="206393" cy="233461"/>
              </a:xfrm>
              <a:prstGeom prst="rect">
                <a:avLst/>
              </a:prstGeom>
            </p:spPr>
          </p:pic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273071E-1AC9-4D9A-8B9E-0176262DB255}"/>
                  </a:ext>
                </a:extLst>
              </p:cNvPr>
              <p:cNvSpPr txBox="1"/>
              <p:nvPr/>
            </p:nvSpPr>
            <p:spPr>
              <a:xfrm>
                <a:off x="5571103" y="1836989"/>
                <a:ext cx="339092" cy="9864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chemeClr val="bg1"/>
                    </a:solidFill>
                    <a:latin typeface="+mn-lt"/>
                  </a:rPr>
                  <a:t>AWS IAM</a:t>
                </a:r>
                <a:endParaRPr lang="ru-RU" sz="600" dirty="0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F738020-0E73-4A9F-80D0-94399360FC57}"/>
                  </a:ext>
                </a:extLst>
              </p:cNvPr>
              <p:cNvSpPr txBox="1"/>
              <p:nvPr/>
            </p:nvSpPr>
            <p:spPr>
              <a:xfrm>
                <a:off x="5426394" y="2438136"/>
                <a:ext cx="628518" cy="9864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chemeClr val="bg1"/>
                    </a:solidFill>
                    <a:latin typeface="+mn-lt"/>
                  </a:rPr>
                  <a:t>AWS CloudWatch</a:t>
                </a:r>
                <a:endParaRPr lang="ru-RU" sz="600" dirty="0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86033332-C3D4-4E34-871E-94AC75751FF3}"/>
                  </a:ext>
                </a:extLst>
              </p:cNvPr>
              <p:cNvSpPr txBox="1"/>
              <p:nvPr/>
            </p:nvSpPr>
            <p:spPr>
              <a:xfrm>
                <a:off x="5513736" y="3047579"/>
                <a:ext cx="453834" cy="9864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chemeClr val="bg1"/>
                    </a:solidFill>
                    <a:latin typeface="+mn-lt"/>
                  </a:rPr>
                  <a:t>Amazon EKS</a:t>
                </a:r>
                <a:endParaRPr lang="ru-RU" sz="600" dirty="0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FFAE94E-61E7-4C3D-BD6F-F27327F62648}"/>
                  </a:ext>
                </a:extLst>
              </p:cNvPr>
              <p:cNvSpPr txBox="1"/>
              <p:nvPr/>
            </p:nvSpPr>
            <p:spPr>
              <a:xfrm>
                <a:off x="5515449" y="3676809"/>
                <a:ext cx="450408" cy="9864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chemeClr val="bg1"/>
                    </a:solidFill>
                    <a:latin typeface="+mn-lt"/>
                  </a:rPr>
                  <a:t>Amazon ES3</a:t>
                </a:r>
                <a:endParaRPr lang="ru-RU" sz="600" dirty="0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24F5509-0374-4125-9112-811DDD7CF033}"/>
                  </a:ext>
                </a:extLst>
              </p:cNvPr>
              <p:cNvSpPr txBox="1"/>
              <p:nvPr/>
            </p:nvSpPr>
            <p:spPr>
              <a:xfrm>
                <a:off x="5471781" y="4274645"/>
                <a:ext cx="537751" cy="9864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chemeClr val="bg1"/>
                    </a:solidFill>
                    <a:latin typeface="+mn-lt"/>
                  </a:rPr>
                  <a:t>EBS Snapshots</a:t>
                </a:r>
                <a:endParaRPr lang="ru-RU" sz="600" dirty="0">
                  <a:solidFill>
                    <a:schemeClr val="bg1"/>
                  </a:solidFill>
                  <a:latin typeface="+mn-lt"/>
                </a:endParaRPr>
              </a:p>
            </p:txBody>
          </p:sp>
          <p:pic>
            <p:nvPicPr>
              <p:cNvPr id="490" name="Picture 489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D68927ED-64AE-452E-9CEF-6D13C29BA4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157175" y="2179719"/>
                <a:ext cx="263461" cy="308753"/>
              </a:xfrm>
              <a:prstGeom prst="rect">
                <a:avLst/>
              </a:prstGeom>
            </p:spPr>
          </p:pic>
          <p:pic>
            <p:nvPicPr>
              <p:cNvPr id="492" name="Picture 491" descr="A picture containing drawing, plate&#10;&#10;Description automatically generated">
                <a:extLst>
                  <a:ext uri="{FF2B5EF4-FFF2-40B4-BE49-F238E27FC236}">
                    <a16:creationId xmlns:a16="http://schemas.microsoft.com/office/drawing/2014/main" id="{49A625B6-1928-4449-BF45-A97F9AD0F9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36327" y="2850691"/>
                <a:ext cx="420966" cy="240248"/>
              </a:xfrm>
              <a:prstGeom prst="rect">
                <a:avLst/>
              </a:prstGeom>
            </p:spPr>
          </p:pic>
          <p:pic>
            <p:nvPicPr>
              <p:cNvPr id="120" name="Picture 119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5B15DA8E-D57D-4840-8D1F-87C3D5195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876384" y="2179719"/>
                <a:ext cx="263461" cy="308753"/>
              </a:xfrm>
              <a:prstGeom prst="rect">
                <a:avLst/>
              </a:prstGeom>
            </p:spPr>
          </p:pic>
          <p:pic>
            <p:nvPicPr>
              <p:cNvPr id="121" name="Picture 120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C30C70EF-821E-4FBC-9E11-DD50CBB482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557470" y="2179719"/>
                <a:ext cx="263461" cy="308753"/>
              </a:xfrm>
              <a:prstGeom prst="rect">
                <a:avLst/>
              </a:prstGeom>
            </p:spPr>
          </p:pic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8F5731DB-109A-4337-BB8F-45EBAC85B083}"/>
                  </a:ext>
                </a:extLst>
              </p:cNvPr>
              <p:cNvSpPr/>
              <p:nvPr/>
            </p:nvSpPr>
            <p:spPr>
              <a:xfrm>
                <a:off x="2156833" y="2802519"/>
                <a:ext cx="1348871" cy="76677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15000"/>
                </a:schemeClr>
              </a:solidFill>
              <a:ln w="12700"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50" dirty="0">
                  <a:solidFill>
                    <a:srgbClr val="19A2C7"/>
                  </a:solidFill>
                </a:endParaRPr>
              </a:p>
            </p:txBody>
          </p:sp>
          <p:pic>
            <p:nvPicPr>
              <p:cNvPr id="123" name="Graphic 122">
                <a:extLst>
                  <a:ext uri="{FF2B5EF4-FFF2-40B4-BE49-F238E27FC236}">
                    <a16:creationId xmlns:a16="http://schemas.microsoft.com/office/drawing/2014/main" id="{69B545DA-C5C1-403A-9B15-A2FC1EDE2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2361533" y="3034110"/>
                <a:ext cx="277818" cy="277818"/>
              </a:xfrm>
              <a:prstGeom prst="rect">
                <a:avLst/>
              </a:prstGeom>
            </p:spPr>
          </p:pic>
          <p:pic>
            <p:nvPicPr>
              <p:cNvPr id="124" name="Graphic 123">
                <a:extLst>
                  <a:ext uri="{FF2B5EF4-FFF2-40B4-BE49-F238E27FC236}">
                    <a16:creationId xmlns:a16="http://schemas.microsoft.com/office/drawing/2014/main" id="{86227BA1-117A-4C63-84B1-9982FC2618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3030248" y="3034110"/>
                <a:ext cx="277818" cy="277818"/>
              </a:xfrm>
              <a:prstGeom prst="rect">
                <a:avLst/>
              </a:prstGeom>
            </p:spPr>
          </p:pic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980C860D-BD6A-4874-A2C1-E6D1B4E639DD}"/>
                  </a:ext>
                </a:extLst>
              </p:cNvPr>
              <p:cNvSpPr txBox="1"/>
              <p:nvPr/>
            </p:nvSpPr>
            <p:spPr>
              <a:xfrm>
                <a:off x="2421662" y="3321835"/>
                <a:ext cx="157557" cy="9864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chemeClr val="bg1"/>
                    </a:solidFill>
                    <a:latin typeface="+mn-lt"/>
                  </a:rPr>
                  <a:t>Role</a:t>
                </a:r>
                <a:endParaRPr lang="ru-RU" sz="600" dirty="0" err="1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5237875-1722-4D3C-BAC3-D5669C88777D}"/>
                  </a:ext>
                </a:extLst>
              </p:cNvPr>
              <p:cNvSpPr txBox="1"/>
              <p:nvPr/>
            </p:nvSpPr>
            <p:spPr>
              <a:xfrm>
                <a:off x="2942778" y="3331611"/>
                <a:ext cx="400745" cy="19729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chemeClr val="bg1"/>
                    </a:solidFill>
                    <a:latin typeface="+mn-lt"/>
                  </a:rPr>
                  <a:t>Temporary</a:t>
                </a:r>
              </a:p>
              <a:p>
                <a:pPr algn="ctr"/>
                <a:r>
                  <a:rPr lang="en-US" sz="600" dirty="0">
                    <a:solidFill>
                      <a:schemeClr val="bg1"/>
                    </a:solidFill>
                    <a:latin typeface="+mn-lt"/>
                  </a:rPr>
                  <a:t>Credentials</a:t>
                </a:r>
                <a:endParaRPr lang="ru-RU" sz="600" dirty="0" err="1">
                  <a:solidFill>
                    <a:schemeClr val="bg1"/>
                  </a:solidFill>
                  <a:latin typeface="+mn-lt"/>
                </a:endParaRPr>
              </a:p>
            </p:txBody>
          </p:sp>
          <p:pic>
            <p:nvPicPr>
              <p:cNvPr id="127" name="Picture 126" descr="A picture containing drawing, plate&#10;&#10;Description automatically generated">
                <a:extLst>
                  <a:ext uri="{FF2B5EF4-FFF2-40B4-BE49-F238E27FC236}">
                    <a16:creationId xmlns:a16="http://schemas.microsoft.com/office/drawing/2014/main" id="{8B1D5ADA-D4B8-4208-960F-6F57E33772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633322" y="2850691"/>
                <a:ext cx="420966" cy="240248"/>
              </a:xfrm>
              <a:prstGeom prst="rect">
                <a:avLst/>
              </a:prstGeom>
            </p:spPr>
          </p:pic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62D3D3AC-E3A7-4C21-9514-38E59ECB6BE8}"/>
                  </a:ext>
                </a:extLst>
              </p:cNvPr>
              <p:cNvSpPr/>
              <p:nvPr/>
            </p:nvSpPr>
            <p:spPr>
              <a:xfrm>
                <a:off x="3862180" y="2802519"/>
                <a:ext cx="1348871" cy="76677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15000"/>
                </a:schemeClr>
              </a:solidFill>
              <a:ln w="12700"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38328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US" sz="1050" dirty="0">
                  <a:solidFill>
                    <a:srgbClr val="19A2C7"/>
                  </a:solidFill>
                </a:endParaRPr>
              </a:p>
            </p:txBody>
          </p:sp>
          <p:pic>
            <p:nvPicPr>
              <p:cNvPr id="129" name="Graphic 128">
                <a:extLst>
                  <a:ext uri="{FF2B5EF4-FFF2-40B4-BE49-F238E27FC236}">
                    <a16:creationId xmlns:a16="http://schemas.microsoft.com/office/drawing/2014/main" id="{4061F702-CF7E-42EB-A5E5-91F17322A5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4066880" y="3034110"/>
                <a:ext cx="277818" cy="277818"/>
              </a:xfrm>
              <a:prstGeom prst="rect">
                <a:avLst/>
              </a:prstGeom>
            </p:spPr>
          </p:pic>
          <p:pic>
            <p:nvPicPr>
              <p:cNvPr id="130" name="Graphic 129">
                <a:extLst>
                  <a:ext uri="{FF2B5EF4-FFF2-40B4-BE49-F238E27FC236}">
                    <a16:creationId xmlns:a16="http://schemas.microsoft.com/office/drawing/2014/main" id="{A91F5815-B5A2-468E-8209-C7D5633208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4735595" y="3034110"/>
                <a:ext cx="277818" cy="277818"/>
              </a:xfrm>
              <a:prstGeom prst="rect">
                <a:avLst/>
              </a:prstGeom>
            </p:spPr>
          </p:pic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6F7B322-0F3C-42AD-80AE-B35DCDB0F81D}"/>
                  </a:ext>
                </a:extLst>
              </p:cNvPr>
              <p:cNvSpPr txBox="1"/>
              <p:nvPr/>
            </p:nvSpPr>
            <p:spPr>
              <a:xfrm>
                <a:off x="4127010" y="3321835"/>
                <a:ext cx="157557" cy="9864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chemeClr val="bg1"/>
                    </a:solidFill>
                    <a:latin typeface="+mn-lt"/>
                  </a:rPr>
                  <a:t>Role</a:t>
                </a:r>
                <a:endParaRPr lang="ru-RU" sz="600" dirty="0" err="1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F7C42DFC-5CA9-4A07-98BF-3D31F50282C2}"/>
                  </a:ext>
                </a:extLst>
              </p:cNvPr>
              <p:cNvSpPr txBox="1"/>
              <p:nvPr/>
            </p:nvSpPr>
            <p:spPr>
              <a:xfrm>
                <a:off x="4648124" y="3331611"/>
                <a:ext cx="400745" cy="19729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chemeClr val="bg1"/>
                    </a:solidFill>
                    <a:latin typeface="+mn-lt"/>
                  </a:rPr>
                  <a:t>Temporary</a:t>
                </a:r>
              </a:p>
              <a:p>
                <a:pPr algn="ctr"/>
                <a:r>
                  <a:rPr lang="en-US" sz="600" dirty="0">
                    <a:solidFill>
                      <a:schemeClr val="bg1"/>
                    </a:solidFill>
                    <a:latin typeface="+mn-lt"/>
                  </a:rPr>
                  <a:t>Credentials</a:t>
                </a:r>
                <a:endParaRPr lang="ru-RU" sz="600" dirty="0" err="1">
                  <a:solidFill>
                    <a:schemeClr val="bg1"/>
                  </a:solidFill>
                  <a:latin typeface="+mn-lt"/>
                </a:endParaRPr>
              </a:p>
            </p:txBody>
          </p:sp>
          <p:pic>
            <p:nvPicPr>
              <p:cNvPr id="133" name="Picture 132" descr="A picture containing drawing, plate&#10;&#10;Description automatically generated">
                <a:extLst>
                  <a:ext uri="{FF2B5EF4-FFF2-40B4-BE49-F238E27FC236}">
                    <a16:creationId xmlns:a16="http://schemas.microsoft.com/office/drawing/2014/main" id="{B52A5203-76FA-479B-A933-32B5AF6A78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338669" y="2850691"/>
                <a:ext cx="420966" cy="240248"/>
              </a:xfrm>
              <a:prstGeom prst="rect">
                <a:avLst/>
              </a:prstGeom>
            </p:spPr>
          </p:pic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32E888EB-B4B4-4F56-8074-89F42549E032}"/>
                  </a:ext>
                </a:extLst>
              </p:cNvPr>
              <p:cNvSpPr txBox="1"/>
              <p:nvPr/>
            </p:nvSpPr>
            <p:spPr>
              <a:xfrm>
                <a:off x="6087139" y="2946253"/>
                <a:ext cx="241474" cy="9864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chemeClr val="bg1"/>
                    </a:solidFill>
                    <a:latin typeface="+mn-lt"/>
                  </a:rPr>
                  <a:t>Router</a:t>
                </a:r>
                <a:endParaRPr lang="ru-RU" sz="600" dirty="0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940570B9-7C78-4A8F-9E1D-694F3B92546D}"/>
                  </a:ext>
                </a:extLst>
              </p:cNvPr>
              <p:cNvSpPr txBox="1"/>
              <p:nvPr/>
            </p:nvSpPr>
            <p:spPr>
              <a:xfrm>
                <a:off x="6551598" y="2946253"/>
                <a:ext cx="313402" cy="19729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US" sz="600" dirty="0">
                    <a:solidFill>
                      <a:schemeClr val="bg1"/>
                    </a:solidFill>
                    <a:latin typeface="+mn-lt"/>
                  </a:rPr>
                  <a:t>VPN </a:t>
                </a:r>
                <a:br>
                  <a:rPr lang="en-US" sz="600" dirty="0">
                    <a:solidFill>
                      <a:schemeClr val="bg1"/>
                    </a:solidFill>
                    <a:latin typeface="+mn-lt"/>
                  </a:rPr>
                </a:br>
                <a:r>
                  <a:rPr lang="en-US" sz="600" dirty="0">
                    <a:solidFill>
                      <a:schemeClr val="bg1"/>
                    </a:solidFill>
                    <a:latin typeface="+mn-lt"/>
                  </a:rPr>
                  <a:t>Gateway</a:t>
                </a:r>
                <a:endParaRPr lang="ru-RU" sz="600" dirty="0">
                  <a:solidFill>
                    <a:schemeClr val="bg1"/>
                  </a:solidFill>
                  <a:latin typeface="+mn-lt"/>
                </a:endParaRP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F5BF3EA4-22F1-4542-A0F9-253C83614960}"/>
                  </a:ext>
                </a:extLst>
              </p:cNvPr>
              <p:cNvSpPr/>
              <p:nvPr/>
            </p:nvSpPr>
            <p:spPr>
              <a:xfrm>
                <a:off x="224939" y="1296363"/>
                <a:ext cx="6242535" cy="3214951"/>
              </a:xfrm>
              <a:prstGeom prst="rect">
                <a:avLst/>
              </a:prstGeom>
              <a:noFill/>
              <a:ln w="6350">
                <a:solidFill>
                  <a:srgbClr val="6CAE3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88000" tIns="7200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r>
                  <a:rPr lang="en-US" sz="900" dirty="0">
                    <a:ln w="0"/>
                    <a:solidFill>
                      <a:schemeClr val="accent6"/>
                    </a:solidFill>
                  </a:rPr>
                  <a:t>VPC</a:t>
                </a:r>
              </a:p>
            </p:txBody>
          </p:sp>
          <p:pic>
            <p:nvPicPr>
              <p:cNvPr id="137" name="Graphic 136">
                <a:extLst>
                  <a:ext uri="{FF2B5EF4-FFF2-40B4-BE49-F238E27FC236}">
                    <a16:creationId xmlns:a16="http://schemas.microsoft.com/office/drawing/2014/main" id="{5FF7ACE6-DCF9-4214-9B64-08DC978089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p:blipFill>
            <p:spPr>
              <a:xfrm>
                <a:off x="226460" y="1289262"/>
                <a:ext cx="234898" cy="234898"/>
              </a:xfrm>
              <a:prstGeom prst="rect">
                <a:avLst/>
              </a:prstGeom>
            </p:spPr>
          </p:pic>
        </p:grp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FDAC72FC-160E-483F-9D14-48DE521F8D23}"/>
                </a:ext>
              </a:extLst>
            </p:cNvPr>
            <p:cNvSpPr/>
            <p:nvPr/>
          </p:nvSpPr>
          <p:spPr>
            <a:xfrm>
              <a:off x="359999" y="1160427"/>
              <a:ext cx="6483799" cy="3360412"/>
            </a:xfrm>
            <a:prstGeom prst="rect">
              <a:avLst/>
            </a:prstGeom>
            <a:noFill/>
            <a:ln w="6350">
              <a:solidFill>
                <a:srgbClr val="FAFA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24000" tIns="3600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000" dirty="0">
                  <a:solidFill>
                    <a:srgbClr val="FAFAFA"/>
                  </a:solidFill>
                </a:rPr>
                <a:t>AWS Cloud</a:t>
              </a:r>
            </a:p>
          </p:txBody>
        </p:sp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95D1DAAC-4FEC-4F16-8340-1E6CCDAD0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360000" y="1164627"/>
              <a:ext cx="219868" cy="219868"/>
            </a:xfrm>
            <a:prstGeom prst="rect">
              <a:avLst/>
            </a:prstGeom>
          </p:spPr>
        </p:pic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EF41F2F-2827-4708-AD48-B96E2C887EB6}"/>
                </a:ext>
              </a:extLst>
            </p:cNvPr>
            <p:cNvSpPr/>
            <p:nvPr/>
          </p:nvSpPr>
          <p:spPr>
            <a:xfrm>
              <a:off x="741846" y="2018964"/>
              <a:ext cx="4535289" cy="2132272"/>
            </a:xfrm>
            <a:prstGeom prst="rect">
              <a:avLst/>
            </a:prstGeom>
            <a:noFill/>
            <a:ln w="6350">
              <a:solidFill>
                <a:srgbClr val="FF99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 dirty="0">
                <a:solidFill>
                  <a:schemeClr val="accent1"/>
                </a:solidFill>
              </a:endParaRPr>
            </a:p>
            <a:p>
              <a:pPr algn="ctr"/>
              <a:endParaRPr lang="en-US" sz="1200" dirty="0">
                <a:solidFill>
                  <a:schemeClr val="accent1"/>
                </a:solidFill>
              </a:endParaRPr>
            </a:p>
          </p:txBody>
        </p:sp>
        <p:pic>
          <p:nvPicPr>
            <p:cNvPr id="142" name="Graphic 141">
              <a:extLst>
                <a:ext uri="{FF2B5EF4-FFF2-40B4-BE49-F238E27FC236}">
                  <a16:creationId xmlns:a16="http://schemas.microsoft.com/office/drawing/2014/main" id="{F6E4F1BE-58BD-45C2-A03F-03AC1DF4F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2080599" y="2018965"/>
              <a:ext cx="239551" cy="222092"/>
            </a:xfrm>
            <a:prstGeom prst="rect">
              <a:avLst/>
            </a:prstGeom>
          </p:spPr>
        </p:pic>
        <p:sp>
          <p:nvSpPr>
            <p:cNvPr id="494" name="TextBox 493">
              <a:extLst>
                <a:ext uri="{FF2B5EF4-FFF2-40B4-BE49-F238E27FC236}">
                  <a16:creationId xmlns:a16="http://schemas.microsoft.com/office/drawing/2014/main" id="{78D92A96-0532-4393-BCEC-1F4D3BEEE80F}"/>
                </a:ext>
              </a:extLst>
            </p:cNvPr>
            <p:cNvSpPr txBox="1"/>
            <p:nvPr/>
          </p:nvSpPr>
          <p:spPr>
            <a:xfrm rot="5400000">
              <a:off x="1892807" y="2538878"/>
              <a:ext cx="644407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600" dirty="0">
                  <a:solidFill>
                    <a:srgbClr val="FF9900"/>
                  </a:solidFill>
                  <a:latin typeface="+mn-lt"/>
                </a:rPr>
                <a:t>Auto Scaling group</a:t>
              </a:r>
            </a:p>
            <a:p>
              <a:r>
                <a:rPr lang="en-US" sz="600" dirty="0">
                  <a:solidFill>
                    <a:srgbClr val="FF9900"/>
                  </a:solidFill>
                  <a:latin typeface="+mn-lt"/>
                </a:rPr>
                <a:t>(EKS Nodes)</a:t>
              </a:r>
            </a:p>
          </p:txBody>
        </p:sp>
      </p:grp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F8C425BE-476B-48A3-AE5B-04ABFA97E290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5277135" y="2857593"/>
            <a:ext cx="284270" cy="2998"/>
          </a:xfrm>
          <a:prstGeom prst="straightConnector1">
            <a:avLst/>
          </a:prstGeom>
          <a:ln w="12700">
            <a:solidFill>
              <a:srgbClr val="8FA7C4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32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"/>
          <p:cNvSpPr txBox="1">
            <a:spLocks noGrp="1"/>
          </p:cNvSpPr>
          <p:nvPr>
            <p:ph type="title"/>
          </p:nvPr>
        </p:nvSpPr>
        <p:spPr>
          <a:xfrm>
            <a:off x="359999" y="171451"/>
            <a:ext cx="8425225" cy="84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3200" dirty="0">
                <a:solidFill>
                  <a:schemeClr val="accent1"/>
                </a:solidFill>
              </a:rPr>
              <a:t>k10 for </a:t>
            </a:r>
            <a:r>
              <a:rPr lang="en-US" sz="3200" dirty="0" err="1">
                <a:solidFill>
                  <a:schemeClr val="accent1"/>
                </a:solidFill>
              </a:rPr>
              <a:t>kubernetes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ko-KR" altLang="en-US" sz="3200" dirty="0">
                <a:solidFill>
                  <a:schemeClr val="accent1"/>
                </a:solidFill>
              </a:rPr>
              <a:t>데이터 관리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battle hardened for day 2 scale</a:t>
            </a:r>
            <a:endParaRPr dirty="0">
              <a:solidFill>
                <a:schemeClr val="bg1"/>
              </a:solidFill>
            </a:endParaRPr>
          </a:p>
        </p:txBody>
      </p:sp>
      <p:graphicFrame>
        <p:nvGraphicFramePr>
          <p:cNvPr id="519" name="Google Shape;519;p5"/>
          <p:cNvGraphicFramePr/>
          <p:nvPr>
            <p:extLst>
              <p:ext uri="{D42A27DB-BD31-4B8C-83A1-F6EECF244321}">
                <p14:modId xmlns:p14="http://schemas.microsoft.com/office/powerpoint/2010/main" val="3280748164"/>
              </p:ext>
            </p:extLst>
          </p:nvPr>
        </p:nvGraphicFramePr>
        <p:xfrm>
          <a:off x="384607" y="1840725"/>
          <a:ext cx="3574917" cy="2405690"/>
        </p:xfrm>
        <a:graphic>
          <a:graphicData uri="http://schemas.openxmlformats.org/drawingml/2006/table">
            <a:tbl>
              <a:tblPr firstRow="1" bandRow="1">
                <a:noFill/>
                <a:tableStyleId>{6326F302-AE87-46E6-A2BC-D6C975726E5A}</a:tableStyleId>
              </a:tblPr>
              <a:tblGrid>
                <a:gridCol w="8183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6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056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Number</a:t>
                      </a:r>
                      <a:endParaRPr sz="700" b="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5" marR="45725" marT="22863" marB="22863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Component (subset)</a:t>
                      </a:r>
                      <a:endParaRPr sz="700" b="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5" marR="45725" marT="22863" marB="22863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4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56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2,126</a:t>
                      </a:r>
                      <a:endParaRPr sz="700" b="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5" marR="45725" marT="22863" marB="22863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Pods (1,380 workloads)</a:t>
                      </a:r>
                      <a:endParaRPr sz="700" b="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5" marR="45725" marT="22863" marB="22863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56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3,166</a:t>
                      </a:r>
                      <a:endParaRPr sz="700" b="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5" marR="45725" marT="22863" marB="22863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Secrets</a:t>
                      </a:r>
                      <a:endParaRPr sz="700" b="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5" marR="45725" marT="22863" marB="22863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56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1,411</a:t>
                      </a:r>
                      <a:endParaRPr sz="700" b="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5" marR="45725" marT="22863" marB="22863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Services</a:t>
                      </a:r>
                      <a:endParaRPr sz="700" b="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5" marR="45725" marT="22863" marB="22863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056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3,483</a:t>
                      </a:r>
                      <a:endParaRPr sz="700" b="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5" marR="45725" marT="22863" marB="22863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Image Information</a:t>
                      </a:r>
                      <a:endParaRPr sz="700" b="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5" marR="45725" marT="22863" marB="22863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056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768</a:t>
                      </a:r>
                      <a:endParaRPr sz="700" b="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5" marR="45725" marT="22863" marB="22863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Service Accounts</a:t>
                      </a:r>
                      <a:endParaRPr sz="700" b="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5" marR="45725" marT="22863" marB="22863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056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915</a:t>
                      </a:r>
                      <a:endParaRPr sz="700" b="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5" marR="45725" marT="22863" marB="22863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Configuration</a:t>
                      </a:r>
                      <a:endParaRPr sz="700" b="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5" marR="45725" marT="22863" marB="22863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056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3,484</a:t>
                      </a:r>
                      <a:endParaRPr sz="700" b="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5" marR="45725" marT="22863" marB="22863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Role Bindings</a:t>
                      </a:r>
                      <a:endParaRPr sz="700" b="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5" marR="45725" marT="22863" marB="22863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056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5,137</a:t>
                      </a:r>
                      <a:endParaRPr sz="700" b="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5" marR="45725" marT="22863" marB="22863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Other Components</a:t>
                      </a:r>
                      <a:endParaRPr sz="700" b="0" dirty="0">
                        <a:solidFill>
                          <a:schemeClr val="bg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5" marR="45725" marT="22863" marB="22863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056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00E29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18,393</a:t>
                      </a:r>
                      <a:endParaRPr sz="700" b="0" dirty="0">
                        <a:solidFill>
                          <a:srgbClr val="00E296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5" marR="45725" marT="22863" marB="22863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dirty="0">
                          <a:solidFill>
                            <a:srgbClr val="00E296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Total (average 112/app)</a:t>
                      </a:r>
                      <a:endParaRPr sz="1200" b="0" dirty="0">
                        <a:solidFill>
                          <a:srgbClr val="00E296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45725" marR="45725" marT="22863" marB="22863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521" name="Google Shape;521;p5"/>
          <p:cNvPicPr preferRelativeResize="0"/>
          <p:nvPr/>
        </p:nvPicPr>
        <p:blipFill rotWithShape="1">
          <a:blip r:embed="rId3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66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589795" y="1222455"/>
            <a:ext cx="328826" cy="445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5"/>
          <p:cNvPicPr preferRelativeResize="0"/>
          <p:nvPr/>
        </p:nvPicPr>
        <p:blipFill rotWithShape="1">
          <a:blip r:embed="rId5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866031" y="1335071"/>
            <a:ext cx="489062" cy="291721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5"/>
          <p:cNvSpPr txBox="1"/>
          <p:nvPr/>
        </p:nvSpPr>
        <p:spPr>
          <a:xfrm>
            <a:off x="3049843" y="1537378"/>
            <a:ext cx="823062" cy="184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AWS EBS</a:t>
            </a:r>
            <a:endParaRPr sz="3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27" name="Google Shape;527;p5"/>
          <p:cNvSpPr/>
          <p:nvPr/>
        </p:nvSpPr>
        <p:spPr>
          <a:xfrm>
            <a:off x="359999" y="4349618"/>
            <a:ext cx="4985995" cy="477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r>
              <a:rPr lang="en-US" sz="14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Sopra Steria: 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Top 3 </a:t>
            </a:r>
            <a:r>
              <a:rPr lang="ko-KR" alt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프랑스 </a:t>
            </a:r>
            <a:r>
              <a:rPr lang="en-US" altLang="ko-KR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IT </a:t>
            </a:r>
            <a:r>
              <a:rPr lang="ko-KR" alt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회사</a:t>
            </a:r>
            <a:endParaRPr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4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Use Case: </a:t>
            </a:r>
            <a:r>
              <a:rPr lang="ko-KR" alt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백업 및 마이그레이션</a:t>
            </a:r>
            <a:endParaRPr sz="1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FA3C94B-85F7-4039-8B34-7F37474EE7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608" y="1279789"/>
            <a:ext cx="1316403" cy="28431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8435656-86FD-4950-AD1A-43500948449E}"/>
              </a:ext>
            </a:extLst>
          </p:cNvPr>
          <p:cNvGrpSpPr/>
          <p:nvPr/>
        </p:nvGrpSpPr>
        <p:grpSpPr>
          <a:xfrm>
            <a:off x="5283830" y="3609520"/>
            <a:ext cx="3103567" cy="723255"/>
            <a:chOff x="5283830" y="3609520"/>
            <a:chExt cx="3103567" cy="723255"/>
          </a:xfrm>
        </p:grpSpPr>
        <p:sp>
          <p:nvSpPr>
            <p:cNvPr id="516" name="Google Shape;516;p5"/>
            <p:cNvSpPr/>
            <p:nvPr/>
          </p:nvSpPr>
          <p:spPr>
            <a:xfrm>
              <a:off x="5899599" y="3609520"/>
              <a:ext cx="2487798" cy="7232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ko-KR" altLang="en-US" sz="1600" dirty="0">
                  <a:solidFill>
                    <a:srgbClr val="00E29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손쉬운 사용</a:t>
              </a:r>
              <a:endParaRPr lang="en-US" sz="16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ko-KR" altLang="en-US" sz="14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온프레미스와</a:t>
              </a:r>
              <a:r>
                <a:rPr lang="ko-KR" altLang="en-US" sz="14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 클라우드에서 신속한 배포</a:t>
              </a:r>
              <a:r>
                <a:rPr lang="en-US" altLang="ko-KR" sz="14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. API, UI, UX </a:t>
              </a:r>
              <a:r>
                <a:rPr lang="ko-KR" altLang="en-US" sz="14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제공</a:t>
              </a:r>
              <a:endParaRPr lang="ko-KR" alt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04949BEB-4F35-4A81-B48C-4B7055C15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283830" y="3649935"/>
              <a:ext cx="444254" cy="428934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3957196-08B6-42F3-A04D-686A53C50BF9}"/>
              </a:ext>
            </a:extLst>
          </p:cNvPr>
          <p:cNvGrpSpPr/>
          <p:nvPr/>
        </p:nvGrpSpPr>
        <p:grpSpPr>
          <a:xfrm>
            <a:off x="5271097" y="2470180"/>
            <a:ext cx="3346654" cy="938698"/>
            <a:chOff x="5271097" y="2470180"/>
            <a:chExt cx="3346654" cy="938698"/>
          </a:xfrm>
        </p:grpSpPr>
        <p:sp>
          <p:nvSpPr>
            <p:cNvPr id="517" name="Google Shape;517;p5"/>
            <p:cNvSpPr/>
            <p:nvPr/>
          </p:nvSpPr>
          <p:spPr>
            <a:xfrm>
              <a:off x="5899599" y="2470180"/>
              <a:ext cx="2718152" cy="938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ko-KR" altLang="en-US" sz="1600" dirty="0">
                  <a:solidFill>
                    <a:srgbClr val="00E29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어플리케이션 이동성</a:t>
              </a:r>
              <a:endParaRPr lang="en-US" sz="16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클러스터 간 대량 마이그레이션</a:t>
              </a:r>
              <a:endPara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endParaRPr>
            </a:p>
            <a:p>
              <a:r>
                <a:rPr lang="en-US" sz="14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(OCP 3.x to 4.x).</a:t>
              </a:r>
              <a:endPara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ko-KR" altLang="en-US" sz="14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다양한 스택 </a:t>
              </a:r>
              <a:r>
                <a:rPr lang="en-US" sz="14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(</a:t>
              </a:r>
              <a:r>
                <a:rPr lang="en-US" sz="14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incld</a:t>
              </a:r>
              <a:r>
                <a:rPr lang="en-US" sz="14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. Cobol).</a:t>
              </a:r>
              <a:endParaRPr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8F56DFF6-FFAC-48CF-B4CC-6C15C2CA51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71097" y="2517195"/>
              <a:ext cx="436733" cy="428934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86146D2-14FA-4A82-BD61-93986F583CFA}"/>
              </a:ext>
            </a:extLst>
          </p:cNvPr>
          <p:cNvGrpSpPr/>
          <p:nvPr/>
        </p:nvGrpSpPr>
        <p:grpSpPr>
          <a:xfrm>
            <a:off x="5274996" y="1479097"/>
            <a:ext cx="3321511" cy="723255"/>
            <a:chOff x="5274996" y="1479097"/>
            <a:chExt cx="3321511" cy="723255"/>
          </a:xfrm>
        </p:grpSpPr>
        <p:sp>
          <p:nvSpPr>
            <p:cNvPr id="515" name="Google Shape;515;p5"/>
            <p:cNvSpPr/>
            <p:nvPr/>
          </p:nvSpPr>
          <p:spPr>
            <a:xfrm>
              <a:off x="5878355" y="1479097"/>
              <a:ext cx="2718152" cy="7232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en-US" sz="1600" dirty="0" err="1">
                  <a:solidFill>
                    <a:srgbClr val="00E29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Devops</a:t>
              </a:r>
              <a:r>
                <a:rPr lang="en-US" sz="1600" dirty="0">
                  <a:solidFill>
                    <a:srgbClr val="00E29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 </a:t>
              </a:r>
              <a:r>
                <a:rPr lang="ko-KR" altLang="en-US" sz="1600" dirty="0">
                  <a:solidFill>
                    <a:srgbClr val="00E29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rPr>
                <a:t>초점</a:t>
              </a:r>
              <a:endParaRPr lang="en-US" sz="16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en-US" sz="1400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Devops</a:t>
              </a:r>
              <a:r>
                <a:rPr lang="en-US" sz="14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 </a:t>
              </a:r>
              <a:r>
                <a:rPr lang="ko-KR" altLang="en-US" sz="14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팀의 개발 가속화 지원</a:t>
              </a:r>
              <a:endParaRPr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en-US" sz="14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700 dev:2 ops ratio</a:t>
              </a:r>
              <a:endParaRPr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endParaRPr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8D06E709-3506-46FE-9E58-627CFD952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274996" y="1550796"/>
              <a:ext cx="428934" cy="428934"/>
            </a:xfrm>
            <a:prstGeom prst="rect">
              <a:avLst/>
            </a:prstGeom>
          </p:spPr>
        </p:pic>
      </p:grpSp>
      <p:grpSp>
        <p:nvGrpSpPr>
          <p:cNvPr id="9" name="Graphic 26">
            <a:extLst>
              <a:ext uri="{FF2B5EF4-FFF2-40B4-BE49-F238E27FC236}">
                <a16:creationId xmlns:a16="http://schemas.microsoft.com/office/drawing/2014/main" id="{1D4BBC82-187C-4D81-933C-E86844AD0B12}"/>
              </a:ext>
            </a:extLst>
          </p:cNvPr>
          <p:cNvGrpSpPr/>
          <p:nvPr/>
        </p:nvGrpSpPr>
        <p:grpSpPr>
          <a:xfrm>
            <a:off x="3335237" y="1256434"/>
            <a:ext cx="252273" cy="252272"/>
            <a:chOff x="4170122" y="3591893"/>
            <a:chExt cx="252273" cy="25227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1FAE586-43D4-4F1D-82A7-A8FB3E42CE51}"/>
                </a:ext>
              </a:extLst>
            </p:cNvPr>
            <p:cNvSpPr/>
            <p:nvPr/>
          </p:nvSpPr>
          <p:spPr>
            <a:xfrm>
              <a:off x="4170122" y="3591893"/>
              <a:ext cx="252273" cy="252272"/>
            </a:xfrm>
            <a:custGeom>
              <a:avLst/>
              <a:gdLst>
                <a:gd name="connsiteX0" fmla="*/ 0 w 252273"/>
                <a:gd name="connsiteY0" fmla="*/ 0 h 252272"/>
                <a:gd name="connsiteX1" fmla="*/ 252273 w 252273"/>
                <a:gd name="connsiteY1" fmla="*/ 0 h 252272"/>
                <a:gd name="connsiteX2" fmla="*/ 252273 w 252273"/>
                <a:gd name="connsiteY2" fmla="*/ 252272 h 252272"/>
                <a:gd name="connsiteX3" fmla="*/ 0 w 252273"/>
                <a:gd name="connsiteY3" fmla="*/ 252272 h 2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273" h="252272">
                  <a:moveTo>
                    <a:pt x="0" y="0"/>
                  </a:moveTo>
                  <a:lnTo>
                    <a:pt x="252273" y="0"/>
                  </a:lnTo>
                  <a:lnTo>
                    <a:pt x="252273" y="252272"/>
                  </a:lnTo>
                  <a:lnTo>
                    <a:pt x="0" y="252272"/>
                  </a:lnTo>
                  <a:close/>
                </a:path>
              </a:pathLst>
            </a:custGeom>
            <a:solidFill>
              <a:schemeClr val="bg1"/>
            </a:solidFill>
            <a:ln w="33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11" name="Graphic 26">
              <a:extLst>
                <a:ext uri="{FF2B5EF4-FFF2-40B4-BE49-F238E27FC236}">
                  <a16:creationId xmlns:a16="http://schemas.microsoft.com/office/drawing/2014/main" id="{1D4BBC82-187C-4D81-933C-E86844AD0B12}"/>
                </a:ext>
              </a:extLst>
            </p:cNvPr>
            <p:cNvGrpSpPr/>
            <p:nvPr/>
          </p:nvGrpSpPr>
          <p:grpSpPr>
            <a:xfrm>
              <a:off x="4212167" y="3633938"/>
              <a:ext cx="168182" cy="168181"/>
              <a:chOff x="4212167" y="3633938"/>
              <a:chExt cx="168182" cy="168181"/>
            </a:xfrm>
            <a:solidFill>
              <a:srgbClr val="232F3E"/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00C74729-49AB-49CE-8533-3AFB1CBE0C93}"/>
                  </a:ext>
                </a:extLst>
              </p:cNvPr>
              <p:cNvSpPr/>
              <p:nvPr/>
            </p:nvSpPr>
            <p:spPr>
              <a:xfrm>
                <a:off x="4255970" y="3663773"/>
                <a:ext cx="80752" cy="108073"/>
              </a:xfrm>
              <a:custGeom>
                <a:avLst/>
                <a:gdLst>
                  <a:gd name="connsiteX0" fmla="*/ 80551 w 80752"/>
                  <a:gd name="connsiteY0" fmla="*/ 15204 h 108073"/>
                  <a:gd name="connsiteX1" fmla="*/ 80248 w 80752"/>
                  <a:gd name="connsiteY1" fmla="*/ 13892 h 108073"/>
                  <a:gd name="connsiteX2" fmla="*/ 40288 w 80752"/>
                  <a:gd name="connsiteY2" fmla="*/ 0 h 108073"/>
                  <a:gd name="connsiteX3" fmla="*/ 328 w 80752"/>
                  <a:gd name="connsiteY3" fmla="*/ 13892 h 108073"/>
                  <a:gd name="connsiteX4" fmla="*/ 25 w 80752"/>
                  <a:gd name="connsiteY4" fmla="*/ 15204 h 108073"/>
                  <a:gd name="connsiteX5" fmla="*/ 25 w 80752"/>
                  <a:gd name="connsiteY5" fmla="*/ 16482 h 108073"/>
                  <a:gd name="connsiteX6" fmla="*/ 25 w 80752"/>
                  <a:gd name="connsiteY6" fmla="*/ 91592 h 108073"/>
                  <a:gd name="connsiteX7" fmla="*/ 40389 w 80752"/>
                  <a:gd name="connsiteY7" fmla="*/ 108073 h 108073"/>
                  <a:gd name="connsiteX8" fmla="*/ 80752 w 80752"/>
                  <a:gd name="connsiteY8" fmla="*/ 91592 h 108073"/>
                  <a:gd name="connsiteX9" fmla="*/ 80752 w 80752"/>
                  <a:gd name="connsiteY9" fmla="*/ 16482 h 108073"/>
                  <a:gd name="connsiteX10" fmla="*/ 80551 w 80752"/>
                  <a:gd name="connsiteY10" fmla="*/ 15204 h 108073"/>
                  <a:gd name="connsiteX11" fmla="*/ 40187 w 80752"/>
                  <a:gd name="connsiteY11" fmla="*/ 6727 h 108073"/>
                  <a:gd name="connsiteX12" fmla="*/ 73352 w 80752"/>
                  <a:gd name="connsiteY12" fmla="*/ 15204 h 108073"/>
                  <a:gd name="connsiteX13" fmla="*/ 40187 w 80752"/>
                  <a:gd name="connsiteY13" fmla="*/ 23646 h 108073"/>
                  <a:gd name="connsiteX14" fmla="*/ 7021 w 80752"/>
                  <a:gd name="connsiteY14" fmla="*/ 15204 h 108073"/>
                  <a:gd name="connsiteX15" fmla="*/ 40288 w 80752"/>
                  <a:gd name="connsiteY15" fmla="*/ 6727 h 108073"/>
                  <a:gd name="connsiteX16" fmla="*/ 73823 w 80752"/>
                  <a:gd name="connsiteY16" fmla="*/ 91592 h 108073"/>
                  <a:gd name="connsiteX17" fmla="*/ 40187 w 80752"/>
                  <a:gd name="connsiteY17" fmla="*/ 101346 h 108073"/>
                  <a:gd name="connsiteX18" fmla="*/ 6550 w 80752"/>
                  <a:gd name="connsiteY18" fmla="*/ 91592 h 108073"/>
                  <a:gd name="connsiteX19" fmla="*/ 6550 w 80752"/>
                  <a:gd name="connsiteY19" fmla="*/ 23444 h 108073"/>
                  <a:gd name="connsiteX20" fmla="*/ 40187 w 80752"/>
                  <a:gd name="connsiteY20" fmla="*/ 30374 h 108073"/>
                  <a:gd name="connsiteX21" fmla="*/ 73823 w 80752"/>
                  <a:gd name="connsiteY21" fmla="*/ 23444 h 1080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752" h="108073">
                    <a:moveTo>
                      <a:pt x="80551" y="15204"/>
                    </a:moveTo>
                    <a:cubicBezTo>
                      <a:pt x="80482" y="14760"/>
                      <a:pt x="80381" y="14321"/>
                      <a:pt x="80248" y="13892"/>
                    </a:cubicBezTo>
                    <a:cubicBezTo>
                      <a:pt x="77254" y="4743"/>
                      <a:pt x="58653" y="0"/>
                      <a:pt x="40288" y="0"/>
                    </a:cubicBezTo>
                    <a:cubicBezTo>
                      <a:pt x="21922" y="0"/>
                      <a:pt x="3288" y="4743"/>
                      <a:pt x="328" y="13892"/>
                    </a:cubicBezTo>
                    <a:cubicBezTo>
                      <a:pt x="195" y="14321"/>
                      <a:pt x="94" y="14760"/>
                      <a:pt x="25" y="15204"/>
                    </a:cubicBezTo>
                    <a:cubicBezTo>
                      <a:pt x="-8" y="15629"/>
                      <a:pt x="-8" y="16056"/>
                      <a:pt x="25" y="16482"/>
                    </a:cubicBezTo>
                    <a:lnTo>
                      <a:pt x="25" y="91592"/>
                    </a:lnTo>
                    <a:cubicBezTo>
                      <a:pt x="25" y="102422"/>
                      <a:pt x="20207" y="108073"/>
                      <a:pt x="40389" y="108073"/>
                    </a:cubicBezTo>
                    <a:cubicBezTo>
                      <a:pt x="60571" y="108073"/>
                      <a:pt x="80752" y="102422"/>
                      <a:pt x="80752" y="91592"/>
                    </a:cubicBezTo>
                    <a:lnTo>
                      <a:pt x="80752" y="16482"/>
                    </a:lnTo>
                    <a:cubicBezTo>
                      <a:pt x="80719" y="16051"/>
                      <a:pt x="80652" y="15624"/>
                      <a:pt x="80551" y="15204"/>
                    </a:cubicBezTo>
                    <a:close/>
                    <a:moveTo>
                      <a:pt x="40187" y="6727"/>
                    </a:moveTo>
                    <a:cubicBezTo>
                      <a:pt x="59427" y="6727"/>
                      <a:pt x="70931" y="11773"/>
                      <a:pt x="73352" y="15204"/>
                    </a:cubicBezTo>
                    <a:cubicBezTo>
                      <a:pt x="70863" y="18567"/>
                      <a:pt x="59360" y="23646"/>
                      <a:pt x="40187" y="23646"/>
                    </a:cubicBezTo>
                    <a:cubicBezTo>
                      <a:pt x="21014" y="23646"/>
                      <a:pt x="9510" y="18668"/>
                      <a:pt x="7021" y="15204"/>
                    </a:cubicBezTo>
                    <a:cubicBezTo>
                      <a:pt x="9544" y="11773"/>
                      <a:pt x="21048" y="6727"/>
                      <a:pt x="40288" y="6727"/>
                    </a:cubicBezTo>
                    <a:close/>
                    <a:moveTo>
                      <a:pt x="73823" y="91592"/>
                    </a:moveTo>
                    <a:cubicBezTo>
                      <a:pt x="73823" y="94955"/>
                      <a:pt x="61950" y="101346"/>
                      <a:pt x="40187" y="101346"/>
                    </a:cubicBezTo>
                    <a:cubicBezTo>
                      <a:pt x="18424" y="101346"/>
                      <a:pt x="6550" y="94888"/>
                      <a:pt x="6550" y="91592"/>
                    </a:cubicBezTo>
                    <a:lnTo>
                      <a:pt x="6550" y="23444"/>
                    </a:lnTo>
                    <a:cubicBezTo>
                      <a:pt x="14186" y="28019"/>
                      <a:pt x="27237" y="30374"/>
                      <a:pt x="40187" y="30374"/>
                    </a:cubicBezTo>
                    <a:cubicBezTo>
                      <a:pt x="53137" y="30374"/>
                      <a:pt x="66188" y="28019"/>
                      <a:pt x="73823" y="23444"/>
                    </a:cubicBezTo>
                    <a:close/>
                  </a:path>
                </a:pathLst>
              </a:custGeom>
              <a:solidFill>
                <a:srgbClr val="232F3E"/>
              </a:solidFill>
              <a:ln w="33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DE57A988-ED39-451E-9C10-7F9BC02C3CA0}"/>
                  </a:ext>
                </a:extLst>
              </p:cNvPr>
              <p:cNvSpPr/>
              <p:nvPr/>
            </p:nvSpPr>
            <p:spPr>
              <a:xfrm>
                <a:off x="4255970" y="3677665"/>
                <a:ext cx="327" cy="1311"/>
              </a:xfrm>
              <a:custGeom>
                <a:avLst/>
                <a:gdLst>
                  <a:gd name="connsiteX0" fmla="*/ 328 w 327"/>
                  <a:gd name="connsiteY0" fmla="*/ 0 h 1311"/>
                  <a:gd name="connsiteX1" fmla="*/ 25 w 327"/>
                  <a:gd name="connsiteY1" fmla="*/ 1312 h 1311"/>
                  <a:gd name="connsiteX2" fmla="*/ 25 w 327"/>
                  <a:gd name="connsiteY2" fmla="*/ 0 h 1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7" h="1311">
                    <a:moveTo>
                      <a:pt x="328" y="0"/>
                    </a:moveTo>
                    <a:cubicBezTo>
                      <a:pt x="195" y="429"/>
                      <a:pt x="94" y="868"/>
                      <a:pt x="25" y="1312"/>
                    </a:cubicBezTo>
                    <a:cubicBezTo>
                      <a:pt x="-8" y="875"/>
                      <a:pt x="-8" y="437"/>
                      <a:pt x="25" y="0"/>
                    </a:cubicBezTo>
                    <a:close/>
                  </a:path>
                </a:pathLst>
              </a:custGeom>
              <a:solidFill>
                <a:srgbClr val="232F3E"/>
              </a:solidFill>
              <a:ln w="33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29AD3559-C667-4AEA-A0AE-481B674B97FA}"/>
                  </a:ext>
                </a:extLst>
              </p:cNvPr>
              <p:cNvSpPr/>
              <p:nvPr/>
            </p:nvSpPr>
            <p:spPr>
              <a:xfrm>
                <a:off x="4336319" y="3677665"/>
                <a:ext cx="327" cy="1311"/>
              </a:xfrm>
              <a:custGeom>
                <a:avLst/>
                <a:gdLst>
                  <a:gd name="connsiteX0" fmla="*/ 303 w 327"/>
                  <a:gd name="connsiteY0" fmla="*/ 0 h 1311"/>
                  <a:gd name="connsiteX1" fmla="*/ 303 w 327"/>
                  <a:gd name="connsiteY1" fmla="*/ 1312 h 1311"/>
                  <a:gd name="connsiteX2" fmla="*/ 0 w 327"/>
                  <a:gd name="connsiteY2" fmla="*/ 0 h 1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7" h="1311">
                    <a:moveTo>
                      <a:pt x="303" y="0"/>
                    </a:moveTo>
                    <a:cubicBezTo>
                      <a:pt x="336" y="437"/>
                      <a:pt x="336" y="875"/>
                      <a:pt x="303" y="1312"/>
                    </a:cubicBezTo>
                    <a:cubicBezTo>
                      <a:pt x="234" y="868"/>
                      <a:pt x="133" y="429"/>
                      <a:pt x="0" y="0"/>
                    </a:cubicBezTo>
                    <a:close/>
                  </a:path>
                </a:pathLst>
              </a:custGeom>
              <a:solidFill>
                <a:srgbClr val="232F3E"/>
              </a:solidFill>
              <a:ln w="33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D538A4F-E70D-4D41-A783-B32E036ED362}"/>
                  </a:ext>
                </a:extLst>
              </p:cNvPr>
              <p:cNvSpPr/>
              <p:nvPr/>
            </p:nvSpPr>
            <p:spPr>
              <a:xfrm>
                <a:off x="4212167" y="3633938"/>
                <a:ext cx="36024" cy="36024"/>
              </a:xfrm>
              <a:custGeom>
                <a:avLst/>
                <a:gdLst>
                  <a:gd name="connsiteX0" fmla="*/ 36025 w 36024"/>
                  <a:gd name="connsiteY0" fmla="*/ 31248 h 36024"/>
                  <a:gd name="connsiteX1" fmla="*/ 31248 w 36024"/>
                  <a:gd name="connsiteY1" fmla="*/ 36024 h 36024"/>
                  <a:gd name="connsiteX2" fmla="*/ 6727 w 36024"/>
                  <a:gd name="connsiteY2" fmla="*/ 11504 h 36024"/>
                  <a:gd name="connsiteX3" fmla="*/ 6727 w 36024"/>
                  <a:gd name="connsiteY3" fmla="*/ 30273 h 36024"/>
                  <a:gd name="connsiteX4" fmla="*/ 0 w 36024"/>
                  <a:gd name="connsiteY4" fmla="*/ 30273 h 36024"/>
                  <a:gd name="connsiteX5" fmla="*/ 0 w 36024"/>
                  <a:gd name="connsiteY5" fmla="*/ 3364 h 36024"/>
                  <a:gd name="connsiteX6" fmla="*/ 3364 w 36024"/>
                  <a:gd name="connsiteY6" fmla="*/ 0 h 36024"/>
                  <a:gd name="connsiteX7" fmla="*/ 30273 w 36024"/>
                  <a:gd name="connsiteY7" fmla="*/ 0 h 36024"/>
                  <a:gd name="connsiteX8" fmla="*/ 30273 w 36024"/>
                  <a:gd name="connsiteY8" fmla="*/ 6727 h 36024"/>
                  <a:gd name="connsiteX9" fmla="*/ 11504 w 36024"/>
                  <a:gd name="connsiteY9" fmla="*/ 6727 h 36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024" h="36024">
                    <a:moveTo>
                      <a:pt x="36025" y="31248"/>
                    </a:moveTo>
                    <a:lnTo>
                      <a:pt x="31248" y="36024"/>
                    </a:lnTo>
                    <a:lnTo>
                      <a:pt x="6727" y="11504"/>
                    </a:lnTo>
                    <a:lnTo>
                      <a:pt x="6727" y="30273"/>
                    </a:lnTo>
                    <a:lnTo>
                      <a:pt x="0" y="30273"/>
                    </a:lnTo>
                    <a:lnTo>
                      <a:pt x="0" y="3364"/>
                    </a:lnTo>
                    <a:cubicBezTo>
                      <a:pt x="0" y="1506"/>
                      <a:pt x="1506" y="0"/>
                      <a:pt x="3364" y="0"/>
                    </a:cubicBezTo>
                    <a:lnTo>
                      <a:pt x="30273" y="0"/>
                    </a:lnTo>
                    <a:lnTo>
                      <a:pt x="30273" y="6727"/>
                    </a:lnTo>
                    <a:lnTo>
                      <a:pt x="11504" y="6727"/>
                    </a:lnTo>
                    <a:close/>
                  </a:path>
                </a:pathLst>
              </a:custGeom>
              <a:solidFill>
                <a:srgbClr val="232F3E"/>
              </a:solidFill>
              <a:ln w="33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58040FB-835C-477A-8ED1-0B46A78A475E}"/>
                  </a:ext>
                </a:extLst>
              </p:cNvPr>
              <p:cNvSpPr/>
              <p:nvPr/>
            </p:nvSpPr>
            <p:spPr>
              <a:xfrm>
                <a:off x="4344324" y="3633938"/>
                <a:ext cx="36024" cy="36024"/>
              </a:xfrm>
              <a:custGeom>
                <a:avLst/>
                <a:gdLst>
                  <a:gd name="connsiteX0" fmla="*/ 36025 w 36024"/>
                  <a:gd name="connsiteY0" fmla="*/ 3364 h 36024"/>
                  <a:gd name="connsiteX1" fmla="*/ 36025 w 36024"/>
                  <a:gd name="connsiteY1" fmla="*/ 30273 h 36024"/>
                  <a:gd name="connsiteX2" fmla="*/ 29297 w 36024"/>
                  <a:gd name="connsiteY2" fmla="*/ 30273 h 36024"/>
                  <a:gd name="connsiteX3" fmla="*/ 29297 w 36024"/>
                  <a:gd name="connsiteY3" fmla="*/ 11504 h 36024"/>
                  <a:gd name="connsiteX4" fmla="*/ 4776 w 36024"/>
                  <a:gd name="connsiteY4" fmla="*/ 36024 h 36024"/>
                  <a:gd name="connsiteX5" fmla="*/ 0 w 36024"/>
                  <a:gd name="connsiteY5" fmla="*/ 31248 h 36024"/>
                  <a:gd name="connsiteX6" fmla="*/ 24521 w 36024"/>
                  <a:gd name="connsiteY6" fmla="*/ 6727 h 36024"/>
                  <a:gd name="connsiteX7" fmla="*/ 5752 w 36024"/>
                  <a:gd name="connsiteY7" fmla="*/ 6727 h 36024"/>
                  <a:gd name="connsiteX8" fmla="*/ 5752 w 36024"/>
                  <a:gd name="connsiteY8" fmla="*/ 0 h 36024"/>
                  <a:gd name="connsiteX9" fmla="*/ 32661 w 36024"/>
                  <a:gd name="connsiteY9" fmla="*/ 0 h 36024"/>
                  <a:gd name="connsiteX10" fmla="*/ 36025 w 36024"/>
                  <a:gd name="connsiteY10" fmla="*/ 3364 h 36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6024" h="36024">
                    <a:moveTo>
                      <a:pt x="36025" y="3364"/>
                    </a:moveTo>
                    <a:lnTo>
                      <a:pt x="36025" y="30273"/>
                    </a:lnTo>
                    <a:lnTo>
                      <a:pt x="29297" y="30273"/>
                    </a:lnTo>
                    <a:lnTo>
                      <a:pt x="29297" y="11504"/>
                    </a:lnTo>
                    <a:lnTo>
                      <a:pt x="4776" y="36024"/>
                    </a:lnTo>
                    <a:lnTo>
                      <a:pt x="0" y="31248"/>
                    </a:lnTo>
                    <a:lnTo>
                      <a:pt x="24521" y="6727"/>
                    </a:lnTo>
                    <a:lnTo>
                      <a:pt x="5752" y="6727"/>
                    </a:lnTo>
                    <a:lnTo>
                      <a:pt x="5752" y="0"/>
                    </a:lnTo>
                    <a:lnTo>
                      <a:pt x="32661" y="0"/>
                    </a:lnTo>
                    <a:cubicBezTo>
                      <a:pt x="34519" y="0"/>
                      <a:pt x="36025" y="1506"/>
                      <a:pt x="36025" y="3364"/>
                    </a:cubicBezTo>
                    <a:close/>
                  </a:path>
                </a:pathLst>
              </a:custGeom>
              <a:solidFill>
                <a:srgbClr val="232F3E"/>
              </a:solidFill>
              <a:ln w="33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EF4D495-5DEB-4A0F-AE80-8FC042AB12F2}"/>
                  </a:ext>
                </a:extLst>
              </p:cNvPr>
              <p:cNvSpPr/>
              <p:nvPr/>
            </p:nvSpPr>
            <p:spPr>
              <a:xfrm>
                <a:off x="4212167" y="3766095"/>
                <a:ext cx="36024" cy="36024"/>
              </a:xfrm>
              <a:custGeom>
                <a:avLst/>
                <a:gdLst>
                  <a:gd name="connsiteX0" fmla="*/ 11504 w 36024"/>
                  <a:gd name="connsiteY0" fmla="*/ 29297 h 36024"/>
                  <a:gd name="connsiteX1" fmla="*/ 30273 w 36024"/>
                  <a:gd name="connsiteY1" fmla="*/ 29297 h 36024"/>
                  <a:gd name="connsiteX2" fmla="*/ 30273 w 36024"/>
                  <a:gd name="connsiteY2" fmla="*/ 36024 h 36024"/>
                  <a:gd name="connsiteX3" fmla="*/ 3364 w 36024"/>
                  <a:gd name="connsiteY3" fmla="*/ 36024 h 36024"/>
                  <a:gd name="connsiteX4" fmla="*/ 0 w 36024"/>
                  <a:gd name="connsiteY4" fmla="*/ 32661 h 36024"/>
                  <a:gd name="connsiteX5" fmla="*/ 0 w 36024"/>
                  <a:gd name="connsiteY5" fmla="*/ 5752 h 36024"/>
                  <a:gd name="connsiteX6" fmla="*/ 6727 w 36024"/>
                  <a:gd name="connsiteY6" fmla="*/ 5752 h 36024"/>
                  <a:gd name="connsiteX7" fmla="*/ 6727 w 36024"/>
                  <a:gd name="connsiteY7" fmla="*/ 24521 h 36024"/>
                  <a:gd name="connsiteX8" fmla="*/ 31248 w 36024"/>
                  <a:gd name="connsiteY8" fmla="*/ 0 h 36024"/>
                  <a:gd name="connsiteX9" fmla="*/ 36025 w 36024"/>
                  <a:gd name="connsiteY9" fmla="*/ 4776 h 36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024" h="36024">
                    <a:moveTo>
                      <a:pt x="11504" y="29297"/>
                    </a:moveTo>
                    <a:lnTo>
                      <a:pt x="30273" y="29297"/>
                    </a:lnTo>
                    <a:lnTo>
                      <a:pt x="30273" y="36024"/>
                    </a:lnTo>
                    <a:lnTo>
                      <a:pt x="3364" y="36024"/>
                    </a:lnTo>
                    <a:cubicBezTo>
                      <a:pt x="1506" y="36024"/>
                      <a:pt x="0" y="34518"/>
                      <a:pt x="0" y="32661"/>
                    </a:cubicBezTo>
                    <a:lnTo>
                      <a:pt x="0" y="5752"/>
                    </a:lnTo>
                    <a:lnTo>
                      <a:pt x="6727" y="5752"/>
                    </a:lnTo>
                    <a:lnTo>
                      <a:pt x="6727" y="24521"/>
                    </a:lnTo>
                    <a:lnTo>
                      <a:pt x="31248" y="0"/>
                    </a:lnTo>
                    <a:lnTo>
                      <a:pt x="36025" y="4776"/>
                    </a:lnTo>
                    <a:close/>
                  </a:path>
                </a:pathLst>
              </a:custGeom>
              <a:solidFill>
                <a:srgbClr val="232F3E"/>
              </a:solidFill>
              <a:ln w="33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837F452-8AD7-4A0A-A586-363C40FBC397}"/>
                  </a:ext>
                </a:extLst>
              </p:cNvPr>
              <p:cNvSpPr/>
              <p:nvPr/>
            </p:nvSpPr>
            <p:spPr>
              <a:xfrm>
                <a:off x="4344324" y="3766095"/>
                <a:ext cx="36024" cy="36024"/>
              </a:xfrm>
              <a:custGeom>
                <a:avLst/>
                <a:gdLst>
                  <a:gd name="connsiteX0" fmla="*/ 36025 w 36024"/>
                  <a:gd name="connsiteY0" fmla="*/ 5752 h 36024"/>
                  <a:gd name="connsiteX1" fmla="*/ 36025 w 36024"/>
                  <a:gd name="connsiteY1" fmla="*/ 32661 h 36024"/>
                  <a:gd name="connsiteX2" fmla="*/ 32661 w 36024"/>
                  <a:gd name="connsiteY2" fmla="*/ 36024 h 36024"/>
                  <a:gd name="connsiteX3" fmla="*/ 5752 w 36024"/>
                  <a:gd name="connsiteY3" fmla="*/ 36024 h 36024"/>
                  <a:gd name="connsiteX4" fmla="*/ 5752 w 36024"/>
                  <a:gd name="connsiteY4" fmla="*/ 29297 h 36024"/>
                  <a:gd name="connsiteX5" fmla="*/ 24521 w 36024"/>
                  <a:gd name="connsiteY5" fmla="*/ 29297 h 36024"/>
                  <a:gd name="connsiteX6" fmla="*/ 0 w 36024"/>
                  <a:gd name="connsiteY6" fmla="*/ 4776 h 36024"/>
                  <a:gd name="connsiteX7" fmla="*/ 4776 w 36024"/>
                  <a:gd name="connsiteY7" fmla="*/ 0 h 36024"/>
                  <a:gd name="connsiteX8" fmla="*/ 29297 w 36024"/>
                  <a:gd name="connsiteY8" fmla="*/ 24521 h 36024"/>
                  <a:gd name="connsiteX9" fmla="*/ 29297 w 36024"/>
                  <a:gd name="connsiteY9" fmla="*/ 5752 h 36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024" h="36024">
                    <a:moveTo>
                      <a:pt x="36025" y="5752"/>
                    </a:moveTo>
                    <a:lnTo>
                      <a:pt x="36025" y="32661"/>
                    </a:lnTo>
                    <a:cubicBezTo>
                      <a:pt x="36025" y="34518"/>
                      <a:pt x="34519" y="36024"/>
                      <a:pt x="32661" y="36024"/>
                    </a:cubicBezTo>
                    <a:lnTo>
                      <a:pt x="5752" y="36024"/>
                    </a:lnTo>
                    <a:lnTo>
                      <a:pt x="5752" y="29297"/>
                    </a:lnTo>
                    <a:lnTo>
                      <a:pt x="24521" y="29297"/>
                    </a:lnTo>
                    <a:lnTo>
                      <a:pt x="0" y="4776"/>
                    </a:lnTo>
                    <a:lnTo>
                      <a:pt x="4776" y="0"/>
                    </a:lnTo>
                    <a:lnTo>
                      <a:pt x="29297" y="24521"/>
                    </a:lnTo>
                    <a:lnTo>
                      <a:pt x="29297" y="5752"/>
                    </a:lnTo>
                    <a:close/>
                  </a:path>
                </a:pathLst>
              </a:custGeom>
              <a:solidFill>
                <a:srgbClr val="232F3E"/>
              </a:solidFill>
              <a:ln w="33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"/>
          <p:cNvSpPr txBox="1">
            <a:spLocks noGrp="1"/>
          </p:cNvSpPr>
          <p:nvPr>
            <p:ph type="title"/>
          </p:nvPr>
        </p:nvSpPr>
        <p:spPr>
          <a:xfrm>
            <a:off x="359998" y="171451"/>
            <a:ext cx="8784001" cy="84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3200" dirty="0" err="1">
                <a:solidFill>
                  <a:schemeClr val="accent1"/>
                </a:solidFill>
              </a:rPr>
              <a:t>kasten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ko-KR" altLang="en-US" sz="3200" dirty="0">
                <a:solidFill>
                  <a:schemeClr val="accent1"/>
                </a:solidFill>
              </a:rPr>
              <a:t>접근</a:t>
            </a:r>
            <a:r>
              <a:rPr lang="en-US" sz="3200" dirty="0">
                <a:solidFill>
                  <a:schemeClr val="accent1"/>
                </a:solidFill>
              </a:rPr>
              <a:t>: </a:t>
            </a:r>
            <a:r>
              <a:rPr lang="ko-KR" altLang="en-US" sz="3200" dirty="0">
                <a:solidFill>
                  <a:schemeClr val="accent1"/>
                </a:solidFill>
              </a:rPr>
              <a:t>완벽한 어플리케이션 초점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sz="2000" dirty="0" err="1">
                <a:solidFill>
                  <a:schemeClr val="bg1"/>
                </a:solidFill>
              </a:rPr>
              <a:t>kubernetes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리소스들과 지속 상태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543" name="Google Shape;543;p6"/>
          <p:cNvSpPr/>
          <p:nvPr/>
        </p:nvSpPr>
        <p:spPr>
          <a:xfrm>
            <a:off x="4758598" y="2122234"/>
            <a:ext cx="4053084" cy="60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13" bIns="22850" anchor="t" anchorCtr="0">
            <a:spAutoFit/>
          </a:bodyPr>
          <a:lstStyle/>
          <a:p>
            <a:r>
              <a:rPr lang="ko-KR" altLang="en-US" sz="1200" dirty="0" err="1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자동화으로</a:t>
            </a:r>
            <a:r>
              <a:rPr lang="ko-KR" altLang="en-US" sz="12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 완벽한 어플리케이션 수집</a:t>
            </a:r>
            <a:endParaRPr lang="en-US" sz="1200" dirty="0">
              <a:solidFill>
                <a:srgbClr val="00E29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 Condensed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일관된 데이터 및 어플리케이션 자원들 수집</a:t>
            </a:r>
            <a:endParaRPr lang="en-US" altLang="ko-KR" sz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Namespaced</a:t>
            </a:r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 objects + non-</a:t>
            </a:r>
            <a:r>
              <a:rPr lang="en-US" sz="12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namespaced</a:t>
            </a:r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 dependencies</a:t>
            </a:r>
            <a:endParaRPr sz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45" name="Google Shape;545;p6"/>
          <p:cNvSpPr/>
          <p:nvPr/>
        </p:nvSpPr>
        <p:spPr>
          <a:xfrm>
            <a:off x="4758598" y="3894688"/>
            <a:ext cx="3684663" cy="60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13" bIns="22850" anchor="t" anchorCtr="0">
            <a:spAutoFit/>
          </a:bodyPr>
          <a:lstStyle/>
          <a:p>
            <a:r>
              <a:rPr lang="ko-KR" altLang="en-US" sz="12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조화로운 작업 수행</a:t>
            </a:r>
            <a:endParaRPr lang="en-US" altLang="ko-KR" sz="1200" dirty="0">
              <a:solidFill>
                <a:srgbClr val="00E29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 Condensed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리소스 및 데이터 작업의 적절한 순서 지정</a:t>
            </a:r>
            <a:endParaRPr lang="en-US" altLang="ko-KR" sz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"/>
            </a:endParaRPr>
          </a:p>
          <a:p>
            <a:r>
              <a:rPr 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Meaningful applications cannot be restored as-is</a:t>
            </a:r>
            <a:endParaRPr sz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46" name="Google Shape;546;p6"/>
          <p:cNvSpPr/>
          <p:nvPr/>
        </p:nvSpPr>
        <p:spPr>
          <a:xfrm>
            <a:off x="4758598" y="1322068"/>
            <a:ext cx="4534931" cy="541994"/>
          </a:xfrm>
          <a:custGeom>
            <a:avLst/>
            <a:gdLst/>
            <a:ahLst/>
            <a:cxnLst/>
            <a:rect l="l" t="t" r="r" b="b"/>
            <a:pathLst>
              <a:path w="12192000" h="1521000" extrusionOk="0">
                <a:moveTo>
                  <a:pt x="0" y="253505"/>
                </a:moveTo>
                <a:cubicBezTo>
                  <a:pt x="0" y="113498"/>
                  <a:pt x="113498" y="0"/>
                  <a:pt x="253505" y="0"/>
                </a:cubicBezTo>
                <a:lnTo>
                  <a:pt x="11938495" y="0"/>
                </a:lnTo>
                <a:cubicBezTo>
                  <a:pt x="12078502" y="0"/>
                  <a:pt x="12192000" y="113498"/>
                  <a:pt x="12192000" y="253505"/>
                </a:cubicBezTo>
                <a:lnTo>
                  <a:pt x="12192000" y="1267495"/>
                </a:lnTo>
                <a:cubicBezTo>
                  <a:pt x="12192000" y="1407502"/>
                  <a:pt x="12078502" y="1521000"/>
                  <a:pt x="11938495" y="1521000"/>
                </a:cubicBezTo>
                <a:lnTo>
                  <a:pt x="253505" y="1521000"/>
                </a:lnTo>
                <a:cubicBezTo>
                  <a:pt x="113498" y="1521000"/>
                  <a:pt x="0" y="1407502"/>
                  <a:pt x="0" y="1267495"/>
                </a:cubicBezTo>
                <a:lnTo>
                  <a:pt x="0" y="253505"/>
                </a:lnTo>
                <a:close/>
              </a:path>
            </a:pathLst>
          </a:cu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105700" rIns="105700" bIns="105700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lt1"/>
              </a:buClr>
              <a:buSzPts val="3200"/>
            </a:pPr>
            <a:r>
              <a:rPr lang="ko-KR" altLang="en-US" sz="18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운영 단위로써 어플리케이션</a:t>
            </a:r>
            <a:endParaRPr sz="500" dirty="0">
              <a:solidFill>
                <a:srgbClr val="00E29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48" name="Google Shape;548;p6"/>
          <p:cNvSpPr/>
          <p:nvPr/>
        </p:nvSpPr>
        <p:spPr>
          <a:xfrm>
            <a:off x="4758598" y="3008461"/>
            <a:ext cx="3812102" cy="60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2850" rIns="45713" bIns="22850" anchor="t" anchorCtr="0">
            <a:spAutoFit/>
          </a:bodyPr>
          <a:lstStyle/>
          <a:p>
            <a:r>
              <a:rPr lang="ko-KR" altLang="en-US" sz="120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추상적인 개념의 인프라</a:t>
            </a:r>
            <a:endParaRPr sz="1200" dirty="0">
              <a:solidFill>
                <a:srgbClr val="00E29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클러스터</a:t>
            </a:r>
            <a:r>
              <a:rPr lang="en-US" altLang="ko-KR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리전</a:t>
            </a:r>
            <a:r>
              <a:rPr lang="en-US" altLang="ko-KR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및 </a:t>
            </a:r>
            <a:r>
              <a:rPr lang="ko-KR" altLang="en-US" sz="12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클라우들</a:t>
            </a:r>
            <a:r>
              <a:rPr lang="ko-KR" altLang="en-US" sz="1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"/>
              </a:rPr>
              <a:t> 간의 스토리지와 데이터 서비스에 대한 완벽한 지원</a:t>
            </a:r>
            <a:endParaRPr sz="1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49" name="Google Shape;549;p6"/>
          <p:cNvGrpSpPr/>
          <p:nvPr/>
        </p:nvGrpSpPr>
        <p:grpSpPr>
          <a:xfrm>
            <a:off x="359998" y="1039490"/>
            <a:ext cx="3817331" cy="3900223"/>
            <a:chOff x="360619" y="2001323"/>
            <a:chExt cx="7634661" cy="7800446"/>
          </a:xfrm>
        </p:grpSpPr>
        <p:sp>
          <p:nvSpPr>
            <p:cNvPr id="551" name="Google Shape;551;p6"/>
            <p:cNvSpPr/>
            <p:nvPr/>
          </p:nvSpPr>
          <p:spPr>
            <a:xfrm>
              <a:off x="601213" y="2230297"/>
              <a:ext cx="7382732" cy="7379208"/>
            </a:xfrm>
            <a:prstGeom prst="roundRect">
              <a:avLst>
                <a:gd name="adj" fmla="val 827"/>
              </a:avLst>
            </a:prstGeom>
            <a:noFill/>
            <a:ln w="12700" cap="flat" cmpd="sng">
              <a:solidFill>
                <a:srgbClr val="6A9FF6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pPr>
                <a:buSzPts val="1400"/>
              </a:pPr>
              <a:endParaRPr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552" name="Google Shape;552;p6"/>
            <p:cNvGrpSpPr/>
            <p:nvPr/>
          </p:nvGrpSpPr>
          <p:grpSpPr>
            <a:xfrm>
              <a:off x="665013" y="2498517"/>
              <a:ext cx="1386836" cy="1000022"/>
              <a:chOff x="1056963" y="2498516"/>
              <a:chExt cx="1386834" cy="1000022"/>
            </a:xfrm>
          </p:grpSpPr>
          <p:pic>
            <p:nvPicPr>
              <p:cNvPr id="553" name="Google Shape;553;p6" descr="Cloud-Interconnect_256px.png"/>
              <p:cNvPicPr preferRelativeResize="0"/>
              <p:nvPr/>
            </p:nvPicPr>
            <p:blipFill rotWithShape="1">
              <a:blip r:embed="rId3">
                <a:alphaModFix/>
              </a:blip>
              <a:srcRect t="5092" b="5091"/>
              <a:stretch/>
            </p:blipFill>
            <p:spPr>
              <a:xfrm>
                <a:off x="1358432" y="2498516"/>
                <a:ext cx="783896" cy="70408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54" name="Google Shape;554;p6"/>
              <p:cNvSpPr txBox="1"/>
              <p:nvPr/>
            </p:nvSpPr>
            <p:spPr>
              <a:xfrm>
                <a:off x="1056963" y="3190802"/>
                <a:ext cx="1386834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13" tIns="22850" rIns="45713" bIns="22850" anchor="t" anchorCtr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 Condensed"/>
                  </a:rPr>
                  <a:t>Ingress</a:t>
                </a:r>
                <a:endParaRPr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555" name="Google Shape;555;p6"/>
            <p:cNvGrpSpPr/>
            <p:nvPr/>
          </p:nvGrpSpPr>
          <p:grpSpPr>
            <a:xfrm>
              <a:off x="2666029" y="2496705"/>
              <a:ext cx="1546028" cy="1001833"/>
              <a:chOff x="2666029" y="2496703"/>
              <a:chExt cx="1546026" cy="1001832"/>
            </a:xfrm>
          </p:grpSpPr>
          <p:pic>
            <p:nvPicPr>
              <p:cNvPr id="556" name="Google Shape;556;p6" descr="Cloud-Load-Balancing_256px.png"/>
              <p:cNvPicPr preferRelativeResize="0"/>
              <p:nvPr/>
            </p:nvPicPr>
            <p:blipFill rotWithShape="1">
              <a:blip r:embed="rId4">
                <a:alphaModFix/>
              </a:blip>
              <a:srcRect t="5092" b="5091"/>
              <a:stretch/>
            </p:blipFill>
            <p:spPr>
              <a:xfrm>
                <a:off x="3052506" y="2496703"/>
                <a:ext cx="783896" cy="70408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57" name="Google Shape;557;p6"/>
              <p:cNvSpPr txBox="1"/>
              <p:nvPr/>
            </p:nvSpPr>
            <p:spPr>
              <a:xfrm>
                <a:off x="2666029" y="3190800"/>
                <a:ext cx="1546026" cy="307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13" tIns="22850" rIns="45713" bIns="22850" anchor="t" anchorCtr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 Condensed"/>
                  </a:rPr>
                  <a:t>Service</a:t>
                </a:r>
                <a:endParaRPr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558" name="Google Shape;558;p6"/>
            <p:cNvGrpSpPr/>
            <p:nvPr/>
          </p:nvGrpSpPr>
          <p:grpSpPr>
            <a:xfrm>
              <a:off x="672338" y="6459781"/>
              <a:ext cx="1368192" cy="1227268"/>
              <a:chOff x="1123516" y="4548568"/>
              <a:chExt cx="1368191" cy="1227268"/>
            </a:xfrm>
          </p:grpSpPr>
          <p:pic>
            <p:nvPicPr>
              <p:cNvPr id="559" name="Google Shape;559;p6" descr="Cloud-IAM_256px.png"/>
              <p:cNvPicPr preferRelativeResize="0"/>
              <p:nvPr/>
            </p:nvPicPr>
            <p:blipFill rotWithShape="1">
              <a:blip r:embed="rId5">
                <a:alphaModFix/>
              </a:blip>
              <a:srcRect t="5092" b="5091"/>
              <a:stretch/>
            </p:blipFill>
            <p:spPr>
              <a:xfrm>
                <a:off x="1418794" y="4548568"/>
                <a:ext cx="783896" cy="70408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60" name="Google Shape;560;p6"/>
              <p:cNvSpPr txBox="1"/>
              <p:nvPr/>
            </p:nvSpPr>
            <p:spPr>
              <a:xfrm>
                <a:off x="1123516" y="5252656"/>
                <a:ext cx="1368191" cy="5231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13" tIns="22850" rIns="45713" bIns="22850" anchor="t" anchorCtr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 Condensed"/>
                  </a:rPr>
                  <a:t>Service</a:t>
                </a:r>
                <a:br>
                  <a:rPr lang="en-US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 Condensed"/>
                  </a:rPr>
                </a:br>
                <a:r>
                  <a:rPr lang="en-US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 Condensed"/>
                  </a:rPr>
                  <a:t>Account</a:t>
                </a:r>
                <a:endParaRPr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561" name="Google Shape;561;p6"/>
            <p:cNvGrpSpPr/>
            <p:nvPr/>
          </p:nvGrpSpPr>
          <p:grpSpPr>
            <a:xfrm>
              <a:off x="2667781" y="8018537"/>
              <a:ext cx="1544276" cy="1246186"/>
              <a:chOff x="2594105" y="7993476"/>
              <a:chExt cx="1544276" cy="1246186"/>
            </a:xfrm>
          </p:grpSpPr>
          <p:pic>
            <p:nvPicPr>
              <p:cNvPr id="562" name="Google Shape;562;p6" descr="Persistent-Disk_256px.png"/>
              <p:cNvPicPr preferRelativeResize="0"/>
              <p:nvPr/>
            </p:nvPicPr>
            <p:blipFill rotWithShape="1">
              <a:blip r:embed="rId6">
                <a:alphaModFix/>
              </a:blip>
              <a:srcRect t="5092" b="5091"/>
              <a:stretch/>
            </p:blipFill>
            <p:spPr>
              <a:xfrm>
                <a:off x="2974295" y="7993476"/>
                <a:ext cx="783896" cy="70408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63" name="Google Shape;563;p6"/>
              <p:cNvSpPr txBox="1"/>
              <p:nvPr/>
            </p:nvSpPr>
            <p:spPr>
              <a:xfrm>
                <a:off x="2594105" y="8716482"/>
                <a:ext cx="1544276" cy="5231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13" tIns="22850" rIns="45713" bIns="22850" anchor="t" anchorCtr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 Condensed"/>
                  </a:rPr>
                  <a:t>Persistent</a:t>
                </a:r>
                <a:br>
                  <a:rPr lang="en-US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 Condensed"/>
                  </a:rPr>
                </a:br>
                <a:r>
                  <a:rPr lang="en-US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 Condensed"/>
                  </a:rPr>
                  <a:t>Volume</a:t>
                </a:r>
                <a:endParaRPr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564" name="Google Shape;564;p6"/>
            <p:cNvGrpSpPr/>
            <p:nvPr/>
          </p:nvGrpSpPr>
          <p:grpSpPr>
            <a:xfrm>
              <a:off x="668677" y="5093541"/>
              <a:ext cx="1379508" cy="1011131"/>
              <a:chOff x="5167314" y="7707514"/>
              <a:chExt cx="1379507" cy="1011130"/>
            </a:xfrm>
          </p:grpSpPr>
          <p:pic>
            <p:nvPicPr>
              <p:cNvPr id="565" name="Google Shape;565;p6" descr="Container-Registry_256px.png"/>
              <p:cNvPicPr preferRelativeResize="0"/>
              <p:nvPr/>
            </p:nvPicPr>
            <p:blipFill rotWithShape="1">
              <a:blip r:embed="rId7">
                <a:alphaModFix/>
              </a:blip>
              <a:srcRect t="5092" b="5091"/>
              <a:stretch/>
            </p:blipFill>
            <p:spPr>
              <a:xfrm>
                <a:off x="5465118" y="7707514"/>
                <a:ext cx="783896" cy="70408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66" name="Google Shape;566;p6"/>
              <p:cNvSpPr txBox="1"/>
              <p:nvPr/>
            </p:nvSpPr>
            <p:spPr>
              <a:xfrm>
                <a:off x="5167314" y="8410909"/>
                <a:ext cx="1379507" cy="307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13" tIns="22850" rIns="45713" bIns="22850" anchor="t" anchorCtr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 Condensed"/>
                  </a:rPr>
                  <a:t>Registry</a:t>
                </a:r>
                <a:endParaRPr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567" name="Google Shape;567;p6"/>
            <p:cNvGrpSpPr/>
            <p:nvPr/>
          </p:nvGrpSpPr>
          <p:grpSpPr>
            <a:xfrm>
              <a:off x="5519378" y="6473539"/>
              <a:ext cx="1247648" cy="1027490"/>
              <a:chOff x="5096922" y="6709747"/>
              <a:chExt cx="1247647" cy="1027490"/>
            </a:xfrm>
          </p:grpSpPr>
          <p:pic>
            <p:nvPicPr>
              <p:cNvPr id="568" name="Google Shape;568;p6" descr="Cloud-SQL_256px.png"/>
              <p:cNvPicPr preferRelativeResize="0"/>
              <p:nvPr/>
            </p:nvPicPr>
            <p:blipFill rotWithShape="1">
              <a:blip r:embed="rId8">
                <a:alphaModFix/>
              </a:blip>
              <a:srcRect t="5092" b="5091"/>
              <a:stretch/>
            </p:blipFill>
            <p:spPr>
              <a:xfrm>
                <a:off x="5331909" y="6709747"/>
                <a:ext cx="783896" cy="70408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69" name="Google Shape;569;p6"/>
              <p:cNvSpPr txBox="1"/>
              <p:nvPr/>
            </p:nvSpPr>
            <p:spPr>
              <a:xfrm>
                <a:off x="5096922" y="7429501"/>
                <a:ext cx="1247647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13" tIns="22850" rIns="45713" bIns="22850" anchor="t" anchorCtr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 Condensed"/>
                  </a:rPr>
                  <a:t>Database</a:t>
                </a:r>
                <a:endParaRPr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570" name="Google Shape;570;p6"/>
            <p:cNvGrpSpPr/>
            <p:nvPr/>
          </p:nvGrpSpPr>
          <p:grpSpPr>
            <a:xfrm>
              <a:off x="6590832" y="6473539"/>
              <a:ext cx="1404448" cy="1011460"/>
              <a:chOff x="7121545" y="6167773"/>
              <a:chExt cx="1404447" cy="1011460"/>
            </a:xfrm>
          </p:grpSpPr>
          <p:pic>
            <p:nvPicPr>
              <p:cNvPr id="571" name="Google Shape;571;p6" descr="Trace_256px.png"/>
              <p:cNvPicPr preferRelativeResize="0"/>
              <p:nvPr/>
            </p:nvPicPr>
            <p:blipFill rotWithShape="1">
              <a:blip r:embed="rId9">
                <a:alphaModFix/>
              </a:blip>
              <a:srcRect t="5092" b="5091"/>
              <a:stretch/>
            </p:blipFill>
            <p:spPr>
              <a:xfrm>
                <a:off x="7431822" y="6167773"/>
                <a:ext cx="783895" cy="70408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72" name="Google Shape;572;p6"/>
              <p:cNvSpPr txBox="1"/>
              <p:nvPr/>
            </p:nvSpPr>
            <p:spPr>
              <a:xfrm>
                <a:off x="7121545" y="6871497"/>
                <a:ext cx="1404447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13" tIns="22850" rIns="45713" bIns="22850" anchor="t" anchorCtr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 Condensed"/>
                  </a:rPr>
                  <a:t>ConfigMap</a:t>
                </a:r>
                <a:endParaRPr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endParaRPr>
              </a:p>
            </p:txBody>
          </p:sp>
        </p:grpSp>
        <p:grpSp>
          <p:nvGrpSpPr>
            <p:cNvPr id="573" name="Google Shape;573;p6"/>
            <p:cNvGrpSpPr/>
            <p:nvPr/>
          </p:nvGrpSpPr>
          <p:grpSpPr>
            <a:xfrm>
              <a:off x="3944383" y="6477271"/>
              <a:ext cx="1131428" cy="1011823"/>
              <a:chOff x="6243461" y="6167408"/>
              <a:chExt cx="1131427" cy="1011822"/>
            </a:xfrm>
          </p:grpSpPr>
          <p:pic>
            <p:nvPicPr>
              <p:cNvPr id="574" name="Google Shape;574;p6" descr="Trace_256px.png"/>
              <p:cNvPicPr preferRelativeResize="0"/>
              <p:nvPr/>
            </p:nvPicPr>
            <p:blipFill rotWithShape="1">
              <a:blip r:embed="rId9">
                <a:alphaModFix/>
              </a:blip>
              <a:srcRect t="5092" b="5091"/>
              <a:stretch/>
            </p:blipFill>
            <p:spPr>
              <a:xfrm>
                <a:off x="6417228" y="6167408"/>
                <a:ext cx="783895" cy="70408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75" name="Google Shape;575;p6"/>
              <p:cNvSpPr txBox="1"/>
              <p:nvPr/>
            </p:nvSpPr>
            <p:spPr>
              <a:xfrm>
                <a:off x="6243461" y="6871495"/>
                <a:ext cx="1131427" cy="307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13" tIns="22850" rIns="45713" bIns="22850" anchor="t" anchorCtr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 Condensed"/>
                  </a:rPr>
                  <a:t>Secret</a:t>
                </a:r>
                <a:endParaRPr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cxnSp>
          <p:nvCxnSpPr>
            <p:cNvPr id="576" name="Google Shape;576;p6"/>
            <p:cNvCxnSpPr>
              <a:stCxn id="553" idx="3"/>
              <a:endCxn id="556" idx="1"/>
            </p:cNvCxnSpPr>
            <p:nvPr/>
          </p:nvCxnSpPr>
          <p:spPr>
            <a:xfrm rot="10800000" flipH="1">
              <a:off x="1750379" y="2848761"/>
              <a:ext cx="1302000" cy="1800"/>
            </a:xfrm>
            <a:prstGeom prst="straightConnector1">
              <a:avLst/>
            </a:prstGeom>
            <a:noFill/>
            <a:ln w="9525" cap="flat" cmpd="sng">
              <a:solidFill>
                <a:srgbClr val="4284F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577" name="Google Shape;577;p6"/>
            <p:cNvCxnSpPr>
              <a:stCxn id="578" idx="2"/>
              <a:endCxn id="579" idx="0"/>
            </p:cNvCxnSpPr>
            <p:nvPr/>
          </p:nvCxnSpPr>
          <p:spPr>
            <a:xfrm>
              <a:off x="3439043" y="4672047"/>
              <a:ext cx="1800" cy="543900"/>
            </a:xfrm>
            <a:prstGeom prst="straightConnector1">
              <a:avLst/>
            </a:prstGeom>
            <a:noFill/>
            <a:ln w="9525" cap="flat" cmpd="sng">
              <a:solidFill>
                <a:srgbClr val="4284F3"/>
              </a:solidFill>
              <a:prstDash val="dot"/>
              <a:round/>
              <a:headEnd type="none" w="sm" len="sm"/>
              <a:tailEnd type="triangle" w="med" len="med"/>
            </a:ln>
          </p:spPr>
        </p:cxnSp>
        <p:grpSp>
          <p:nvGrpSpPr>
            <p:cNvPr id="580" name="Google Shape;580;p6"/>
            <p:cNvGrpSpPr/>
            <p:nvPr/>
          </p:nvGrpSpPr>
          <p:grpSpPr>
            <a:xfrm>
              <a:off x="2422415" y="3967959"/>
              <a:ext cx="2033252" cy="1006033"/>
              <a:chOff x="2422415" y="3967958"/>
              <a:chExt cx="2033250" cy="1006032"/>
            </a:xfrm>
          </p:grpSpPr>
          <p:pic>
            <p:nvPicPr>
              <p:cNvPr id="578" name="Google Shape;578;p6" descr="Container-Engine_256px.png"/>
              <p:cNvPicPr preferRelativeResize="0"/>
              <p:nvPr/>
            </p:nvPicPr>
            <p:blipFill rotWithShape="1">
              <a:blip r:embed="rId10">
                <a:alphaModFix/>
              </a:blip>
              <a:srcRect t="5092" b="5091"/>
              <a:stretch/>
            </p:blipFill>
            <p:spPr>
              <a:xfrm>
                <a:off x="3047094" y="3967958"/>
                <a:ext cx="783896" cy="70408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81" name="Google Shape;581;p6"/>
              <p:cNvSpPr txBox="1"/>
              <p:nvPr/>
            </p:nvSpPr>
            <p:spPr>
              <a:xfrm>
                <a:off x="2422415" y="4666255"/>
                <a:ext cx="2033250" cy="307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13" tIns="22850" rIns="45713" bIns="22850" anchor="t" anchorCtr="0">
                <a:spAutoFit/>
              </a:bodyPr>
              <a:lstStyle/>
              <a:p>
                <a:pPr algn="ctr"/>
                <a:r>
                  <a:rPr lang="en-US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 Condensed"/>
                  </a:rPr>
                  <a:t>StatefulSet</a:t>
                </a:r>
                <a:endParaRPr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endParaRPr>
              </a:p>
            </p:txBody>
          </p:sp>
        </p:grpSp>
        <p:cxnSp>
          <p:nvCxnSpPr>
            <p:cNvPr id="584" name="Google Shape;584;p6"/>
            <p:cNvCxnSpPr>
              <a:stCxn id="585" idx="2"/>
              <a:endCxn id="583" idx="0"/>
            </p:cNvCxnSpPr>
            <p:nvPr/>
          </p:nvCxnSpPr>
          <p:spPr>
            <a:xfrm>
              <a:off x="6146131" y="4666257"/>
              <a:ext cx="600" cy="549600"/>
            </a:xfrm>
            <a:prstGeom prst="straightConnector1">
              <a:avLst/>
            </a:prstGeom>
            <a:noFill/>
            <a:ln w="12700" cap="flat" cmpd="sng">
              <a:solidFill>
                <a:srgbClr val="4284F3"/>
              </a:solidFill>
              <a:prstDash val="dot"/>
              <a:round/>
              <a:headEnd type="none" w="sm" len="sm"/>
              <a:tailEnd type="triangle" w="med" len="med"/>
            </a:ln>
          </p:spPr>
        </p:cxnSp>
        <p:cxnSp>
          <p:nvCxnSpPr>
            <p:cNvPr id="587" name="Google Shape;587;p6"/>
            <p:cNvCxnSpPr>
              <a:stCxn id="583" idx="2"/>
              <a:endCxn id="568" idx="0"/>
            </p:cNvCxnSpPr>
            <p:nvPr/>
          </p:nvCxnSpPr>
          <p:spPr>
            <a:xfrm flipH="1">
              <a:off x="6146231" y="5919901"/>
              <a:ext cx="600" cy="553500"/>
            </a:xfrm>
            <a:prstGeom prst="straightConnector1">
              <a:avLst/>
            </a:prstGeom>
            <a:noFill/>
            <a:ln w="9525" cap="flat" cmpd="sng">
              <a:solidFill>
                <a:srgbClr val="4284F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grpSp>
          <p:nvGrpSpPr>
            <p:cNvPr id="588" name="Google Shape;588;p6"/>
            <p:cNvGrpSpPr/>
            <p:nvPr/>
          </p:nvGrpSpPr>
          <p:grpSpPr>
            <a:xfrm>
              <a:off x="5288778" y="3962169"/>
              <a:ext cx="1714708" cy="1006032"/>
              <a:chOff x="4866505" y="3962171"/>
              <a:chExt cx="1714707" cy="1006028"/>
            </a:xfrm>
          </p:grpSpPr>
          <p:pic>
            <p:nvPicPr>
              <p:cNvPr id="585" name="Google Shape;585;p6" descr="Container-Engine_256px.png"/>
              <p:cNvPicPr preferRelativeResize="0"/>
              <p:nvPr/>
            </p:nvPicPr>
            <p:blipFill rotWithShape="1">
              <a:blip r:embed="rId10">
                <a:alphaModFix/>
              </a:blip>
              <a:srcRect t="5092" b="5091"/>
              <a:stretch/>
            </p:blipFill>
            <p:spPr>
              <a:xfrm>
                <a:off x="5331909" y="3962171"/>
                <a:ext cx="783895" cy="70408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89" name="Google Shape;589;p6"/>
              <p:cNvSpPr txBox="1"/>
              <p:nvPr/>
            </p:nvSpPr>
            <p:spPr>
              <a:xfrm>
                <a:off x="4866505" y="4660464"/>
                <a:ext cx="1714707" cy="307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13" tIns="22850" rIns="45713" bIns="22850" anchor="t" anchorCtr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 Condensed"/>
                  </a:rPr>
                  <a:t>Deployment</a:t>
                </a:r>
                <a:endParaRPr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590" name="Google Shape;590;p6"/>
            <p:cNvGrpSpPr/>
            <p:nvPr/>
          </p:nvGrpSpPr>
          <p:grpSpPr>
            <a:xfrm>
              <a:off x="5683869" y="5215813"/>
              <a:ext cx="918304" cy="988726"/>
              <a:chOff x="2976080" y="5129201"/>
              <a:chExt cx="918304" cy="988726"/>
            </a:xfrm>
          </p:grpSpPr>
          <p:pic>
            <p:nvPicPr>
              <p:cNvPr id="583" name="Google Shape;583;p6" descr="Stackdriver_256px.png"/>
              <p:cNvPicPr preferRelativeResize="0"/>
              <p:nvPr/>
            </p:nvPicPr>
            <p:blipFill rotWithShape="1">
              <a:blip r:embed="rId11">
                <a:alphaModFix/>
              </a:blip>
              <a:srcRect t="5092" b="5091"/>
              <a:stretch/>
            </p:blipFill>
            <p:spPr>
              <a:xfrm>
                <a:off x="3047094" y="5129201"/>
                <a:ext cx="783896" cy="70408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91" name="Google Shape;591;p6"/>
              <p:cNvSpPr txBox="1"/>
              <p:nvPr/>
            </p:nvSpPr>
            <p:spPr>
              <a:xfrm>
                <a:off x="2976080" y="5810191"/>
                <a:ext cx="918304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13" tIns="22850" rIns="45713" bIns="22850" anchor="t" anchorCtr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 Condensed"/>
                  </a:rPr>
                  <a:t>Pod</a:t>
                </a:r>
                <a:endParaRPr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cxnSp>
          <p:nvCxnSpPr>
            <p:cNvPr id="593" name="Google Shape;593;p6"/>
            <p:cNvCxnSpPr>
              <a:stCxn id="579" idx="2"/>
            </p:cNvCxnSpPr>
            <p:nvPr/>
          </p:nvCxnSpPr>
          <p:spPr>
            <a:xfrm>
              <a:off x="3440795" y="5919901"/>
              <a:ext cx="0" cy="551100"/>
            </a:xfrm>
            <a:prstGeom prst="straightConnector1">
              <a:avLst/>
            </a:prstGeom>
            <a:noFill/>
            <a:ln w="9525" cap="flat" cmpd="sng">
              <a:solidFill>
                <a:srgbClr val="4284F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grpSp>
          <p:nvGrpSpPr>
            <p:cNvPr id="594" name="Google Shape;594;p6"/>
            <p:cNvGrpSpPr/>
            <p:nvPr/>
          </p:nvGrpSpPr>
          <p:grpSpPr>
            <a:xfrm>
              <a:off x="3048847" y="5215813"/>
              <a:ext cx="783896" cy="988726"/>
              <a:chOff x="3047094" y="5129201"/>
              <a:chExt cx="783896" cy="988726"/>
            </a:xfrm>
          </p:grpSpPr>
          <p:pic>
            <p:nvPicPr>
              <p:cNvPr id="579" name="Google Shape;579;p6" descr="Stackdriver_256px.png"/>
              <p:cNvPicPr preferRelativeResize="0"/>
              <p:nvPr/>
            </p:nvPicPr>
            <p:blipFill rotWithShape="1">
              <a:blip r:embed="rId11">
                <a:alphaModFix/>
              </a:blip>
              <a:srcRect t="5092" b="5091"/>
              <a:stretch/>
            </p:blipFill>
            <p:spPr>
              <a:xfrm>
                <a:off x="3047094" y="5129201"/>
                <a:ext cx="783896" cy="70408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95" name="Google Shape;595;p6"/>
              <p:cNvSpPr txBox="1"/>
              <p:nvPr/>
            </p:nvSpPr>
            <p:spPr>
              <a:xfrm>
                <a:off x="3147332" y="5810191"/>
                <a:ext cx="575800" cy="307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13" tIns="22850" rIns="45713" bIns="22850" anchor="t" anchorCtr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 Condensed"/>
                  </a:rPr>
                  <a:t>Pod</a:t>
                </a:r>
                <a:endParaRPr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cxnSp>
          <p:nvCxnSpPr>
            <p:cNvPr id="596" name="Google Shape;596;p6"/>
            <p:cNvCxnSpPr>
              <a:stCxn id="597" idx="2"/>
              <a:endCxn id="562" idx="0"/>
            </p:cNvCxnSpPr>
            <p:nvPr/>
          </p:nvCxnSpPr>
          <p:spPr>
            <a:xfrm flipH="1">
              <a:off x="3439955" y="7177627"/>
              <a:ext cx="4500" cy="840900"/>
            </a:xfrm>
            <a:prstGeom prst="straightConnector1">
              <a:avLst/>
            </a:prstGeom>
            <a:noFill/>
            <a:ln w="9525" cap="flat" cmpd="sng">
              <a:solidFill>
                <a:srgbClr val="4284F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grpSp>
          <p:nvGrpSpPr>
            <p:cNvPr id="598" name="Google Shape;598;p6"/>
            <p:cNvGrpSpPr/>
            <p:nvPr/>
          </p:nvGrpSpPr>
          <p:grpSpPr>
            <a:xfrm>
              <a:off x="2504065" y="6473539"/>
              <a:ext cx="1857540" cy="1228458"/>
              <a:chOff x="2504065" y="6167408"/>
              <a:chExt cx="1857540" cy="1228458"/>
            </a:xfrm>
          </p:grpSpPr>
          <p:pic>
            <p:nvPicPr>
              <p:cNvPr id="597" name="Google Shape;597;p6" descr="Cloud-Storage_256px.png"/>
              <p:cNvPicPr preferRelativeResize="0"/>
              <p:nvPr/>
            </p:nvPicPr>
            <p:blipFill rotWithShape="1">
              <a:blip r:embed="rId12">
                <a:alphaModFix/>
              </a:blip>
              <a:srcRect t="5092" b="5091"/>
              <a:stretch/>
            </p:blipFill>
            <p:spPr>
              <a:xfrm>
                <a:off x="3052506" y="6167408"/>
                <a:ext cx="783896" cy="70408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99" name="Google Shape;599;p6"/>
              <p:cNvSpPr txBox="1"/>
              <p:nvPr/>
            </p:nvSpPr>
            <p:spPr>
              <a:xfrm>
                <a:off x="2504065" y="6872686"/>
                <a:ext cx="1857540" cy="5231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13" tIns="22850" rIns="45713" bIns="22850" anchor="t" anchorCtr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 Condensed"/>
                  </a:rPr>
                  <a:t>Persistent</a:t>
                </a:r>
                <a:br>
                  <a:rPr lang="en-US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 Condensed"/>
                  </a:rPr>
                </a:br>
                <a:r>
                  <a:rPr lang="en-US" dirty="0" err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 Condensed"/>
                  </a:rPr>
                  <a:t>VolumeClaim</a:t>
                </a:r>
                <a:endParaRPr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endParaRPr>
              </a:p>
            </p:txBody>
          </p:sp>
        </p:grpSp>
        <p:pic>
          <p:nvPicPr>
            <p:cNvPr id="600" name="Google Shape;600;p6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360619" y="2001323"/>
              <a:ext cx="481188" cy="4579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1" name="Google Shape;601;p6"/>
            <p:cNvSpPr/>
            <p:nvPr/>
          </p:nvSpPr>
          <p:spPr>
            <a:xfrm>
              <a:off x="2904733" y="9417243"/>
              <a:ext cx="2614648" cy="384526"/>
            </a:xfrm>
            <a:prstGeom prst="roundRect">
              <a:avLst>
                <a:gd name="adj" fmla="val 827"/>
              </a:avLst>
            </a:prstGeom>
            <a:solidFill>
              <a:srgbClr val="003738"/>
            </a:solidFill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pPr algn="ctr">
                <a:buSzPts val="2400"/>
              </a:pPr>
              <a:r>
                <a:rPr lang="en-US" sz="9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Kubernetes Application</a:t>
              </a:r>
              <a:endParaRPr sz="9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47BA9A7-7116-4D6B-AE55-83C6676C824F}"/>
              </a:ext>
            </a:extLst>
          </p:cNvPr>
          <p:cNvSpPr/>
          <p:nvPr/>
        </p:nvSpPr>
        <p:spPr bwMode="auto">
          <a:xfrm>
            <a:off x="2076004" y="1470660"/>
            <a:ext cx="975803" cy="1355728"/>
          </a:xfrm>
          <a:custGeom>
            <a:avLst/>
            <a:gdLst>
              <a:gd name="connsiteX0" fmla="*/ 0 w 975360"/>
              <a:gd name="connsiteY0" fmla="*/ 0 h 1318260"/>
              <a:gd name="connsiteX1" fmla="*/ 441960 w 975360"/>
              <a:gd name="connsiteY1" fmla="*/ 0 h 1318260"/>
              <a:gd name="connsiteX2" fmla="*/ 441960 w 975360"/>
              <a:gd name="connsiteY2" fmla="*/ 1318260 h 1318260"/>
              <a:gd name="connsiteX3" fmla="*/ 975360 w 975360"/>
              <a:gd name="connsiteY3" fmla="*/ 1318260 h 1318260"/>
              <a:gd name="connsiteX0" fmla="*/ 0 w 1234042"/>
              <a:gd name="connsiteY0" fmla="*/ 0 h 1318260"/>
              <a:gd name="connsiteX1" fmla="*/ 700642 w 1234042"/>
              <a:gd name="connsiteY1" fmla="*/ 0 h 1318260"/>
              <a:gd name="connsiteX2" fmla="*/ 700642 w 1234042"/>
              <a:gd name="connsiteY2" fmla="*/ 1318260 h 1318260"/>
              <a:gd name="connsiteX3" fmla="*/ 1234042 w 1234042"/>
              <a:gd name="connsiteY3" fmla="*/ 1318260 h 1318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4042" h="1318260">
                <a:moveTo>
                  <a:pt x="0" y="0"/>
                </a:moveTo>
                <a:lnTo>
                  <a:pt x="700642" y="0"/>
                </a:lnTo>
                <a:lnTo>
                  <a:pt x="700642" y="1318260"/>
                </a:lnTo>
                <a:lnTo>
                  <a:pt x="1234042" y="1318260"/>
                </a:lnTo>
              </a:path>
            </a:pathLst>
          </a:custGeom>
          <a:noFill/>
          <a:ln w="9525">
            <a:solidFill>
              <a:srgbClr val="4284F3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E89D9B9-5EE6-49BB-BDDA-2BEAC76E2A92}"/>
              </a:ext>
            </a:extLst>
          </p:cNvPr>
          <p:cNvSpPr/>
          <p:nvPr/>
        </p:nvSpPr>
        <p:spPr bwMode="auto">
          <a:xfrm>
            <a:off x="3448050" y="2824163"/>
            <a:ext cx="376238" cy="447675"/>
          </a:xfrm>
          <a:custGeom>
            <a:avLst/>
            <a:gdLst>
              <a:gd name="connsiteX0" fmla="*/ 0 w 376238"/>
              <a:gd name="connsiteY0" fmla="*/ 0 h 447675"/>
              <a:gd name="connsiteX1" fmla="*/ 376238 w 376238"/>
              <a:gd name="connsiteY1" fmla="*/ 0 h 447675"/>
              <a:gd name="connsiteX2" fmla="*/ 376238 w 376238"/>
              <a:gd name="connsiteY2" fmla="*/ 447675 h 44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6238" h="447675">
                <a:moveTo>
                  <a:pt x="0" y="0"/>
                </a:moveTo>
                <a:lnTo>
                  <a:pt x="376238" y="0"/>
                </a:lnTo>
                <a:lnTo>
                  <a:pt x="376238" y="447675"/>
                </a:lnTo>
              </a:path>
            </a:pathLst>
          </a:custGeom>
          <a:noFill/>
          <a:ln w="9525">
            <a:solidFill>
              <a:srgbClr val="4284F3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347444E6-6A1B-4193-885C-C7012B554F42}"/>
              </a:ext>
            </a:extLst>
          </p:cNvPr>
          <p:cNvSpPr/>
          <p:nvPr/>
        </p:nvSpPr>
        <p:spPr bwMode="auto">
          <a:xfrm>
            <a:off x="2055451" y="2824163"/>
            <a:ext cx="376238" cy="447675"/>
          </a:xfrm>
          <a:custGeom>
            <a:avLst/>
            <a:gdLst>
              <a:gd name="connsiteX0" fmla="*/ 0 w 376238"/>
              <a:gd name="connsiteY0" fmla="*/ 0 h 447675"/>
              <a:gd name="connsiteX1" fmla="*/ 376238 w 376238"/>
              <a:gd name="connsiteY1" fmla="*/ 0 h 447675"/>
              <a:gd name="connsiteX2" fmla="*/ 376238 w 376238"/>
              <a:gd name="connsiteY2" fmla="*/ 447675 h 44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6238" h="447675">
                <a:moveTo>
                  <a:pt x="0" y="0"/>
                </a:moveTo>
                <a:lnTo>
                  <a:pt x="376238" y="0"/>
                </a:lnTo>
                <a:lnTo>
                  <a:pt x="376238" y="447675"/>
                </a:lnTo>
              </a:path>
            </a:pathLst>
          </a:custGeom>
          <a:noFill/>
          <a:ln w="9525">
            <a:solidFill>
              <a:srgbClr val="4284F3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852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3" grpId="0"/>
      <p:bldP spid="545" grpId="0"/>
      <p:bldP spid="5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7"/>
          <p:cNvSpPr txBox="1">
            <a:spLocks noGrp="1"/>
          </p:cNvSpPr>
          <p:nvPr>
            <p:ph type="title"/>
          </p:nvPr>
        </p:nvSpPr>
        <p:spPr>
          <a:xfrm>
            <a:off x="359999" y="171451"/>
            <a:ext cx="8425225" cy="84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>
              <a:buClr>
                <a:schemeClr val="accent1"/>
              </a:buClr>
            </a:pPr>
            <a:r>
              <a:rPr lang="ko-KR" altLang="en-US" sz="3200" dirty="0">
                <a:solidFill>
                  <a:schemeClr val="accent1"/>
                </a:solidFill>
              </a:rPr>
              <a:t>유일무이한 플랫폼 접근 방식</a:t>
            </a:r>
            <a:r>
              <a:rPr lang="en-US" sz="3200" dirty="0">
                <a:solidFill>
                  <a:schemeClr val="accent1"/>
                </a:solidFill>
              </a:rPr>
              <a:t>: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ko-KR" altLang="en-US" sz="2000" dirty="0">
                <a:solidFill>
                  <a:schemeClr val="bg1"/>
                </a:solidFill>
              </a:rPr>
              <a:t>어플리케이션 중심 데이터 관리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616" name="Google Shape;616;p7"/>
          <p:cNvSpPr txBox="1"/>
          <p:nvPr/>
        </p:nvSpPr>
        <p:spPr>
          <a:xfrm>
            <a:off x="755815" y="2091026"/>
            <a:ext cx="7291420" cy="538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클라우드 기반 어플리케이션들을 위한</a:t>
            </a:r>
            <a:endParaRPr lang="en-US" sz="1600" dirty="0">
              <a:solidFill>
                <a:srgbClr val="00E29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 Condensed"/>
            </a:endParaRPr>
          </a:p>
          <a:p>
            <a:pPr algn="ctr"/>
            <a:r>
              <a:rPr lang="en-US" sz="16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100% </a:t>
            </a:r>
            <a:r>
              <a:rPr lang="ko-KR" altLang="en-US" sz="16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소프트웨어</a:t>
            </a:r>
            <a:r>
              <a:rPr lang="en-US" altLang="ko-KR" sz="16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, </a:t>
            </a:r>
            <a:r>
              <a:rPr lang="ko-KR" altLang="en-US" sz="16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손쉬운 사용</a:t>
            </a:r>
            <a:r>
              <a:rPr lang="en-US" altLang="ko-KR" sz="16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, </a:t>
            </a:r>
            <a:r>
              <a:rPr lang="ko-KR" altLang="en-US" sz="16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안전한 데이터 관리</a:t>
            </a:r>
            <a:endParaRPr lang="en-US" sz="1600" dirty="0">
              <a:solidFill>
                <a:srgbClr val="00E29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 Condensed"/>
            </a:endParaRPr>
          </a:p>
        </p:txBody>
      </p:sp>
      <p:grpSp>
        <p:nvGrpSpPr>
          <p:cNvPr id="617" name="Google Shape;617;p7"/>
          <p:cNvGrpSpPr/>
          <p:nvPr/>
        </p:nvGrpSpPr>
        <p:grpSpPr>
          <a:xfrm>
            <a:off x="2332026" y="1342116"/>
            <a:ext cx="4026294" cy="389538"/>
            <a:chOff x="6283267" y="2122673"/>
            <a:chExt cx="8052588" cy="779075"/>
          </a:xfrm>
        </p:grpSpPr>
        <p:pic>
          <p:nvPicPr>
            <p:cNvPr id="618" name="Google Shape;618;p7"/>
            <p:cNvPicPr preferRelativeResize="0"/>
            <p:nvPr/>
          </p:nvPicPr>
          <p:blipFill rotWithShape="1">
            <a:blip r:embed="rId3">
              <a:alphaModFix/>
              <a:biLevel thresh="25000"/>
            </a:blip>
            <a:srcRect/>
            <a:stretch/>
          </p:blipFill>
          <p:spPr>
            <a:xfrm>
              <a:off x="10772751" y="2124805"/>
              <a:ext cx="3563104" cy="7769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9" name="Google Shape;619;p7"/>
            <p:cNvSpPr txBox="1"/>
            <p:nvPr/>
          </p:nvSpPr>
          <p:spPr>
            <a:xfrm>
              <a:off x="6283267" y="2122673"/>
              <a:ext cx="4375834" cy="7078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Introducing</a:t>
              </a:r>
              <a:endParaRPr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D293866-9BD8-4FDF-8409-C7B701CEFAFF}"/>
              </a:ext>
            </a:extLst>
          </p:cNvPr>
          <p:cNvGrpSpPr/>
          <p:nvPr/>
        </p:nvGrpSpPr>
        <p:grpSpPr>
          <a:xfrm>
            <a:off x="964692" y="2953916"/>
            <a:ext cx="3483488" cy="1766465"/>
            <a:chOff x="964692" y="2953916"/>
            <a:chExt cx="3483488" cy="1766465"/>
          </a:xfrm>
        </p:grpSpPr>
        <p:grpSp>
          <p:nvGrpSpPr>
            <p:cNvPr id="606" name="Google Shape;606;p7"/>
            <p:cNvGrpSpPr/>
            <p:nvPr/>
          </p:nvGrpSpPr>
          <p:grpSpPr>
            <a:xfrm>
              <a:off x="964692" y="3519093"/>
              <a:ext cx="3483488" cy="1201288"/>
              <a:chOff x="10369296" y="6931885"/>
              <a:chExt cx="6966976" cy="2402574"/>
            </a:xfrm>
          </p:grpSpPr>
          <p:sp>
            <p:nvSpPr>
              <p:cNvPr id="608" name="Google Shape;608;p7"/>
              <p:cNvSpPr txBox="1"/>
              <p:nvPr/>
            </p:nvSpPr>
            <p:spPr>
              <a:xfrm>
                <a:off x="11490584" y="6931885"/>
                <a:ext cx="4724400" cy="584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13" tIns="22850" rIns="45713" bIns="22850" anchor="t" anchorCtr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E296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 Condensed"/>
                  </a:rPr>
                  <a:t>Ops </a:t>
                </a:r>
                <a:r>
                  <a:rPr lang="ko-KR" altLang="en-US" sz="1600" dirty="0">
                    <a:solidFill>
                      <a:srgbClr val="00E296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 Condensed"/>
                  </a:rPr>
                  <a:t>초점</a:t>
                </a:r>
                <a:endParaRPr sz="1600" dirty="0">
                  <a:solidFill>
                    <a:srgbClr val="00E29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endParaRPr>
              </a:p>
            </p:txBody>
          </p:sp>
          <p:sp>
            <p:nvSpPr>
              <p:cNvPr id="609" name="Google Shape;609;p7"/>
              <p:cNvSpPr txBox="1"/>
              <p:nvPr/>
            </p:nvSpPr>
            <p:spPr>
              <a:xfrm>
                <a:off x="10369296" y="7764840"/>
                <a:ext cx="6966976" cy="15696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13" tIns="22850" rIns="45713" bIns="22850" anchor="t" anchorCtr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"/>
                  </a:rPr>
                  <a:t>규정 준수 관리 단순화</a:t>
                </a:r>
              </a:p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"/>
                  </a:rPr>
                  <a:t>정책 기반 자동화</a:t>
                </a:r>
              </a:p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"/>
                  </a:rPr>
                  <a:t>글로벌 가시성 제공</a:t>
                </a:r>
                <a:endParaRPr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43902C42-A9D6-40C1-9B20-B2582F889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78569" y="2953916"/>
              <a:ext cx="533400" cy="533400"/>
            </a:xfrm>
            <a:prstGeom prst="rect">
              <a:avLst/>
            </a:prstGeom>
          </p:spPr>
        </p:pic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DE8C009-2157-47C8-B765-5467FA25AB95}"/>
              </a:ext>
            </a:extLst>
          </p:cNvPr>
          <p:cNvSpPr/>
          <p:nvPr/>
        </p:nvSpPr>
        <p:spPr bwMode="auto">
          <a:xfrm>
            <a:off x="2089640" y="1947776"/>
            <a:ext cx="4701396" cy="0"/>
          </a:xfrm>
          <a:custGeom>
            <a:avLst/>
            <a:gdLst>
              <a:gd name="connsiteX0" fmla="*/ 0 w 4701396"/>
              <a:gd name="connsiteY0" fmla="*/ 0 h 0"/>
              <a:gd name="connsiteX1" fmla="*/ 4701396 w 470139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01396">
                <a:moveTo>
                  <a:pt x="0" y="0"/>
                </a:moveTo>
                <a:lnTo>
                  <a:pt x="4701396" y="0"/>
                </a:lnTo>
              </a:path>
            </a:pathLst>
          </a:custGeom>
          <a:noFill/>
          <a:ln w="19050">
            <a:gradFill>
              <a:gsLst>
                <a:gs pos="50000">
                  <a:srgbClr val="61ECA6"/>
                </a:gs>
                <a:gs pos="100000">
                  <a:srgbClr val="61ECA6">
                    <a:alpha val="0"/>
                  </a:srgbClr>
                </a:gs>
                <a:gs pos="0">
                  <a:srgbClr val="00E296">
                    <a:alpha val="0"/>
                  </a:srgbClr>
                </a:gs>
              </a:gsLst>
              <a:lin ang="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1D7174B-7A95-4F9D-8AC6-17F9F142B4D3}"/>
              </a:ext>
            </a:extLst>
          </p:cNvPr>
          <p:cNvGrpSpPr/>
          <p:nvPr/>
        </p:nvGrpSpPr>
        <p:grpSpPr>
          <a:xfrm>
            <a:off x="5083799" y="2898264"/>
            <a:ext cx="3326776" cy="1824739"/>
            <a:chOff x="5083799" y="2898264"/>
            <a:chExt cx="3326776" cy="1824739"/>
          </a:xfrm>
        </p:grpSpPr>
        <p:grpSp>
          <p:nvGrpSpPr>
            <p:cNvPr id="612" name="Google Shape;612;p7"/>
            <p:cNvGrpSpPr/>
            <p:nvPr/>
          </p:nvGrpSpPr>
          <p:grpSpPr>
            <a:xfrm>
              <a:off x="5083799" y="3519093"/>
              <a:ext cx="3326776" cy="1203910"/>
              <a:chOff x="1819126" y="6925057"/>
              <a:chExt cx="6653552" cy="2407817"/>
            </a:xfrm>
          </p:grpSpPr>
          <p:sp>
            <p:nvSpPr>
              <p:cNvPr id="614" name="Google Shape;614;p7"/>
              <p:cNvSpPr txBox="1"/>
              <p:nvPr/>
            </p:nvSpPr>
            <p:spPr>
              <a:xfrm>
                <a:off x="2783702" y="6925057"/>
                <a:ext cx="4724400" cy="5847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13" tIns="22850" rIns="45713" bIns="22850" anchor="t" anchorCtr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E296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 Condensed"/>
                  </a:rPr>
                  <a:t>Dev </a:t>
                </a:r>
                <a:r>
                  <a:rPr lang="ko-KR" altLang="en-US" sz="1600" dirty="0">
                    <a:solidFill>
                      <a:srgbClr val="00E296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 Condensed"/>
                  </a:rPr>
                  <a:t>친근</a:t>
                </a:r>
                <a:endParaRPr sz="1600" dirty="0">
                  <a:solidFill>
                    <a:srgbClr val="00E29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endParaRPr>
              </a:p>
            </p:txBody>
          </p:sp>
          <p:sp>
            <p:nvSpPr>
              <p:cNvPr id="615" name="Google Shape;615;p7"/>
              <p:cNvSpPr txBox="1"/>
              <p:nvPr/>
            </p:nvSpPr>
            <p:spPr>
              <a:xfrm>
                <a:off x="1819126" y="7763256"/>
                <a:ext cx="6653552" cy="15696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13" tIns="22850" rIns="45713" bIns="22850" anchor="t" anchorCtr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"/>
                  </a:rPr>
                  <a:t>규정 준수 관리 단순화</a:t>
                </a:r>
              </a:p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"/>
                  </a:rPr>
                  <a:t>정책 기반 자동화</a:t>
                </a:r>
              </a:p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"/>
                  </a:rPr>
                  <a:t>글로벌 가시성 제공</a:t>
                </a:r>
                <a:endParaRPr lang="ko-KR" altLang="en-US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87A351A-A2D2-4E5E-A44F-7A5BC5049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490012" y="2898264"/>
              <a:ext cx="514350" cy="52387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23492" y="1571880"/>
            <a:ext cx="4991036" cy="2848086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8"/>
          <p:cNvSpPr txBox="1">
            <a:spLocks noGrp="1"/>
          </p:cNvSpPr>
          <p:nvPr>
            <p:ph type="title"/>
          </p:nvPr>
        </p:nvSpPr>
        <p:spPr>
          <a:xfrm>
            <a:off x="359999" y="171451"/>
            <a:ext cx="8425225" cy="84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3200" dirty="0">
                <a:solidFill>
                  <a:schemeClr val="accent1"/>
                </a:solidFill>
              </a:rPr>
              <a:t>Kasten K10</a:t>
            </a:r>
            <a:br>
              <a:rPr lang="en-US" sz="3200" dirty="0">
                <a:solidFill>
                  <a:schemeClr val="accent1"/>
                </a:solidFill>
              </a:rPr>
            </a:br>
            <a:r>
              <a:rPr lang="en-US" sz="2000" dirty="0" err="1">
                <a:solidFill>
                  <a:schemeClr val="bg1"/>
                </a:solidFill>
              </a:rPr>
              <a:t>kubernetes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백업과 이동을 쉽게 제공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636" name="Google Shape;636;p8"/>
          <p:cNvSpPr txBox="1"/>
          <p:nvPr/>
        </p:nvSpPr>
        <p:spPr>
          <a:xfrm>
            <a:off x="882899" y="3984886"/>
            <a:ext cx="1022350" cy="415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r>
              <a:rPr lang="ko-KR" altLang="en-US" sz="12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손쉬운 사용</a:t>
            </a:r>
            <a:r>
              <a:rPr lang="en-US" sz="12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,</a:t>
            </a:r>
            <a:endParaRPr sz="350" dirty="0">
              <a:solidFill>
                <a:srgbClr val="00E29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ko-KR" altLang="en-US" sz="12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간편한</a:t>
            </a:r>
            <a:r>
              <a:rPr lang="en-US" sz="12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 UX</a:t>
            </a:r>
            <a:endParaRPr sz="1200" dirty="0">
              <a:solidFill>
                <a:srgbClr val="00E29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 Condensed"/>
            </a:endParaRPr>
          </a:p>
        </p:txBody>
      </p:sp>
      <p:sp>
        <p:nvSpPr>
          <p:cNvPr id="639" name="Google Shape;639;p8"/>
          <p:cNvSpPr txBox="1"/>
          <p:nvPr/>
        </p:nvSpPr>
        <p:spPr>
          <a:xfrm>
            <a:off x="2581831" y="3318712"/>
            <a:ext cx="1348068" cy="415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r>
              <a:rPr lang="ko-KR" altLang="en-US" sz="12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정책 중심</a:t>
            </a:r>
            <a:endParaRPr lang="en-US" altLang="ko-KR" sz="1200" dirty="0">
              <a:solidFill>
                <a:srgbClr val="00E29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 Condensed"/>
            </a:endParaRPr>
          </a:p>
          <a:p>
            <a:r>
              <a:rPr lang="ko-KR" altLang="en-US" sz="12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자동화</a:t>
            </a:r>
            <a:endParaRPr sz="1200" dirty="0">
              <a:solidFill>
                <a:srgbClr val="00E29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 Condensed"/>
            </a:endParaRPr>
          </a:p>
        </p:txBody>
      </p:sp>
      <p:sp>
        <p:nvSpPr>
          <p:cNvPr id="644" name="Google Shape;644;p8"/>
          <p:cNvSpPr txBox="1"/>
          <p:nvPr/>
        </p:nvSpPr>
        <p:spPr>
          <a:xfrm>
            <a:off x="2581831" y="4004488"/>
            <a:ext cx="1290935" cy="415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r>
              <a:rPr lang="ko-KR" altLang="en-US" sz="12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보안</a:t>
            </a:r>
            <a:endParaRPr lang="en-US" altLang="ko-KR" sz="1200" dirty="0">
              <a:solidFill>
                <a:srgbClr val="00E29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 Condensed"/>
            </a:endParaRPr>
          </a:p>
          <a:p>
            <a:r>
              <a:rPr lang="ko-KR" altLang="en-US" sz="12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강화</a:t>
            </a:r>
            <a:endParaRPr sz="1200" dirty="0">
              <a:solidFill>
                <a:srgbClr val="00E29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 Condensed"/>
            </a:endParaRPr>
          </a:p>
        </p:txBody>
      </p:sp>
      <p:sp>
        <p:nvSpPr>
          <p:cNvPr id="648" name="Google Shape;648;p8"/>
          <p:cNvSpPr txBox="1"/>
          <p:nvPr/>
        </p:nvSpPr>
        <p:spPr>
          <a:xfrm>
            <a:off x="882899" y="3318712"/>
            <a:ext cx="1022350" cy="415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r>
              <a:rPr lang="ko-KR" altLang="en-US" sz="12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어플리케이션</a:t>
            </a:r>
            <a:endParaRPr lang="en-US" altLang="ko-KR" sz="1200" dirty="0">
              <a:solidFill>
                <a:srgbClr val="00E29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 Condensed"/>
            </a:endParaRPr>
          </a:p>
          <a:p>
            <a:r>
              <a:rPr lang="ko-KR" altLang="en-US" sz="12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rPr>
              <a:t>검색</a:t>
            </a:r>
            <a:endParaRPr sz="1200" dirty="0">
              <a:solidFill>
                <a:srgbClr val="00E29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Roboto Condensed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71E893E-6BF2-4BAD-99B6-1829E822B2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249" y="3381258"/>
            <a:ext cx="368696" cy="243603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10121143-6805-43F4-9F5F-508A8DD7EE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4528" y="4039112"/>
            <a:ext cx="341140" cy="329376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F0D4014B-3E5D-479D-8C7F-F8FC072838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90085" y="4004488"/>
            <a:ext cx="297793" cy="36869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5068148-626D-4F7D-BC86-8CE8A888C8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52707" y="3318712"/>
            <a:ext cx="362112" cy="368696"/>
          </a:xfrm>
          <a:prstGeom prst="rect">
            <a:avLst/>
          </a:prstGeom>
        </p:spPr>
      </p:pic>
      <p:pic>
        <p:nvPicPr>
          <p:cNvPr id="5" name="Picture 4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645BB893-D6F8-46A4-AC6F-F3E38CB5CF6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7392" y="1603153"/>
            <a:ext cx="2089983" cy="11927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C8F2C21F-4F92-40C0-9370-7A15D17F16FC}"/>
              </a:ext>
            </a:extLst>
          </p:cNvPr>
          <p:cNvGrpSpPr/>
          <p:nvPr/>
        </p:nvGrpSpPr>
        <p:grpSpPr>
          <a:xfrm>
            <a:off x="313167" y="3295045"/>
            <a:ext cx="7020612" cy="1477591"/>
            <a:chOff x="313167" y="3295045"/>
            <a:chExt cx="7020612" cy="1477591"/>
          </a:xfrm>
        </p:grpSpPr>
        <p:sp>
          <p:nvSpPr>
            <p:cNvPr id="662" name="Google Shape;662;p9"/>
            <p:cNvSpPr txBox="1"/>
            <p:nvPr/>
          </p:nvSpPr>
          <p:spPr>
            <a:xfrm flipH="1">
              <a:off x="313167" y="3847043"/>
              <a:ext cx="2080596" cy="538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en-US" sz="1600" dirty="0">
                  <a:solidFill>
                    <a:srgbClr val="00E29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Storage</a:t>
              </a:r>
              <a:br>
                <a:rPr lang="en-US" sz="1600" dirty="0">
                  <a:solidFill>
                    <a:srgbClr val="00E29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</a:br>
              <a:r>
                <a:rPr lang="en-US" sz="1600" dirty="0">
                  <a:solidFill>
                    <a:srgbClr val="00E29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Infrastructure</a:t>
              </a:r>
              <a:endParaRPr sz="16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endParaRPr>
            </a:p>
          </p:txBody>
        </p:sp>
        <p:pic>
          <p:nvPicPr>
            <p:cNvPr id="697" name="Google Shape;697;p9"/>
            <p:cNvPicPr preferRelativeResize="0"/>
            <p:nvPr/>
          </p:nvPicPr>
          <p:blipFill rotWithShape="1">
            <a:blip r:embed="rId3">
              <a:alphaModFix/>
              <a:biLevel thresh="25000"/>
            </a:blip>
            <a:srcRect/>
            <a:stretch/>
          </p:blipFill>
          <p:spPr>
            <a:xfrm>
              <a:off x="4154330" y="4379711"/>
              <a:ext cx="1082140" cy="202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" name="Google Shape;702;p9"/>
            <p:cNvPicPr preferRelativeResize="0"/>
            <p:nvPr/>
          </p:nvPicPr>
          <p:blipFill rotWithShape="1">
            <a:blip r:embed="rId4">
              <a:alphaModFix/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5439895" y="4234801"/>
              <a:ext cx="384019" cy="50089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1599FE0-CBFD-4E5E-9D76-8283F92B37AF}"/>
                </a:ext>
              </a:extLst>
            </p:cNvPr>
            <p:cNvGrpSpPr/>
            <p:nvPr/>
          </p:nvGrpSpPr>
          <p:grpSpPr>
            <a:xfrm>
              <a:off x="6511022" y="4221314"/>
              <a:ext cx="667004" cy="551322"/>
              <a:chOff x="2784078" y="4079436"/>
              <a:chExt cx="754812" cy="623901"/>
            </a:xfrm>
          </p:grpSpPr>
          <p:sp>
            <p:nvSpPr>
              <p:cNvPr id="700" name="Google Shape;700;p9"/>
              <p:cNvSpPr txBox="1"/>
              <p:nvPr/>
            </p:nvSpPr>
            <p:spPr>
              <a:xfrm>
                <a:off x="2784078" y="4494383"/>
                <a:ext cx="754812" cy="2089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13" tIns="22850" rIns="45713" bIns="22850" anchor="t" anchorCtr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 Condensed"/>
                  </a:rPr>
                  <a:t>AWS EBS</a:t>
                </a:r>
                <a:endParaRPr sz="35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99" name="Graphic 26">
                <a:extLst>
                  <a:ext uri="{FF2B5EF4-FFF2-40B4-BE49-F238E27FC236}">
                    <a16:creationId xmlns:a16="http://schemas.microsoft.com/office/drawing/2014/main" id="{E469820E-8062-4876-896F-40E765EA4AFF}"/>
                  </a:ext>
                </a:extLst>
              </p:cNvPr>
              <p:cNvGrpSpPr/>
              <p:nvPr/>
            </p:nvGrpSpPr>
            <p:grpSpPr>
              <a:xfrm>
                <a:off x="2973984" y="4079436"/>
                <a:ext cx="369626" cy="369625"/>
                <a:chOff x="4170122" y="3591893"/>
                <a:chExt cx="252273" cy="252272"/>
              </a:xfrm>
            </p:grpSpPr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580E6681-DCB5-42E8-84D3-B112439CA11B}"/>
                    </a:ext>
                  </a:extLst>
                </p:cNvPr>
                <p:cNvSpPr/>
                <p:nvPr/>
              </p:nvSpPr>
              <p:spPr>
                <a:xfrm>
                  <a:off x="4170122" y="3591893"/>
                  <a:ext cx="252273" cy="252272"/>
                </a:xfrm>
                <a:custGeom>
                  <a:avLst/>
                  <a:gdLst>
                    <a:gd name="connsiteX0" fmla="*/ 0 w 252273"/>
                    <a:gd name="connsiteY0" fmla="*/ 0 h 252272"/>
                    <a:gd name="connsiteX1" fmla="*/ 252273 w 252273"/>
                    <a:gd name="connsiteY1" fmla="*/ 0 h 252272"/>
                    <a:gd name="connsiteX2" fmla="*/ 252273 w 252273"/>
                    <a:gd name="connsiteY2" fmla="*/ 252272 h 252272"/>
                    <a:gd name="connsiteX3" fmla="*/ 0 w 252273"/>
                    <a:gd name="connsiteY3" fmla="*/ 252272 h 252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2273" h="252272">
                      <a:moveTo>
                        <a:pt x="0" y="0"/>
                      </a:moveTo>
                      <a:lnTo>
                        <a:pt x="252273" y="0"/>
                      </a:lnTo>
                      <a:lnTo>
                        <a:pt x="252273" y="252272"/>
                      </a:lnTo>
                      <a:lnTo>
                        <a:pt x="0" y="2522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3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grpSp>
              <p:nvGrpSpPr>
                <p:cNvPr id="101" name="Graphic 26">
                  <a:extLst>
                    <a:ext uri="{FF2B5EF4-FFF2-40B4-BE49-F238E27FC236}">
                      <a16:creationId xmlns:a16="http://schemas.microsoft.com/office/drawing/2014/main" id="{2FACB051-29B6-4BB8-802B-D1636C00EBC4}"/>
                    </a:ext>
                  </a:extLst>
                </p:cNvPr>
                <p:cNvGrpSpPr/>
                <p:nvPr/>
              </p:nvGrpSpPr>
              <p:grpSpPr>
                <a:xfrm>
                  <a:off x="4212167" y="3633938"/>
                  <a:ext cx="168182" cy="168181"/>
                  <a:chOff x="4212167" y="3633938"/>
                  <a:chExt cx="168182" cy="168181"/>
                </a:xfrm>
                <a:solidFill>
                  <a:srgbClr val="232F3E"/>
                </a:solidFill>
              </p:grpSpPr>
              <p:sp>
                <p:nvSpPr>
                  <p:cNvPr id="102" name="Freeform: Shape 101">
                    <a:extLst>
                      <a:ext uri="{FF2B5EF4-FFF2-40B4-BE49-F238E27FC236}">
                        <a16:creationId xmlns:a16="http://schemas.microsoft.com/office/drawing/2014/main" id="{8F6D60C9-6944-4F94-838E-C50FB2128450}"/>
                      </a:ext>
                    </a:extLst>
                  </p:cNvPr>
                  <p:cNvSpPr/>
                  <p:nvPr/>
                </p:nvSpPr>
                <p:spPr>
                  <a:xfrm>
                    <a:off x="4255970" y="3663773"/>
                    <a:ext cx="80752" cy="108073"/>
                  </a:xfrm>
                  <a:custGeom>
                    <a:avLst/>
                    <a:gdLst>
                      <a:gd name="connsiteX0" fmla="*/ 80551 w 80752"/>
                      <a:gd name="connsiteY0" fmla="*/ 15204 h 108073"/>
                      <a:gd name="connsiteX1" fmla="*/ 80248 w 80752"/>
                      <a:gd name="connsiteY1" fmla="*/ 13892 h 108073"/>
                      <a:gd name="connsiteX2" fmla="*/ 40288 w 80752"/>
                      <a:gd name="connsiteY2" fmla="*/ 0 h 108073"/>
                      <a:gd name="connsiteX3" fmla="*/ 328 w 80752"/>
                      <a:gd name="connsiteY3" fmla="*/ 13892 h 108073"/>
                      <a:gd name="connsiteX4" fmla="*/ 25 w 80752"/>
                      <a:gd name="connsiteY4" fmla="*/ 15204 h 108073"/>
                      <a:gd name="connsiteX5" fmla="*/ 25 w 80752"/>
                      <a:gd name="connsiteY5" fmla="*/ 16482 h 108073"/>
                      <a:gd name="connsiteX6" fmla="*/ 25 w 80752"/>
                      <a:gd name="connsiteY6" fmla="*/ 91592 h 108073"/>
                      <a:gd name="connsiteX7" fmla="*/ 40389 w 80752"/>
                      <a:gd name="connsiteY7" fmla="*/ 108073 h 108073"/>
                      <a:gd name="connsiteX8" fmla="*/ 80752 w 80752"/>
                      <a:gd name="connsiteY8" fmla="*/ 91592 h 108073"/>
                      <a:gd name="connsiteX9" fmla="*/ 80752 w 80752"/>
                      <a:gd name="connsiteY9" fmla="*/ 16482 h 108073"/>
                      <a:gd name="connsiteX10" fmla="*/ 80551 w 80752"/>
                      <a:gd name="connsiteY10" fmla="*/ 15204 h 108073"/>
                      <a:gd name="connsiteX11" fmla="*/ 40187 w 80752"/>
                      <a:gd name="connsiteY11" fmla="*/ 6727 h 108073"/>
                      <a:gd name="connsiteX12" fmla="*/ 73352 w 80752"/>
                      <a:gd name="connsiteY12" fmla="*/ 15204 h 108073"/>
                      <a:gd name="connsiteX13" fmla="*/ 40187 w 80752"/>
                      <a:gd name="connsiteY13" fmla="*/ 23646 h 108073"/>
                      <a:gd name="connsiteX14" fmla="*/ 7021 w 80752"/>
                      <a:gd name="connsiteY14" fmla="*/ 15204 h 108073"/>
                      <a:gd name="connsiteX15" fmla="*/ 40288 w 80752"/>
                      <a:gd name="connsiteY15" fmla="*/ 6727 h 108073"/>
                      <a:gd name="connsiteX16" fmla="*/ 73823 w 80752"/>
                      <a:gd name="connsiteY16" fmla="*/ 91592 h 108073"/>
                      <a:gd name="connsiteX17" fmla="*/ 40187 w 80752"/>
                      <a:gd name="connsiteY17" fmla="*/ 101346 h 108073"/>
                      <a:gd name="connsiteX18" fmla="*/ 6550 w 80752"/>
                      <a:gd name="connsiteY18" fmla="*/ 91592 h 108073"/>
                      <a:gd name="connsiteX19" fmla="*/ 6550 w 80752"/>
                      <a:gd name="connsiteY19" fmla="*/ 23444 h 108073"/>
                      <a:gd name="connsiteX20" fmla="*/ 40187 w 80752"/>
                      <a:gd name="connsiteY20" fmla="*/ 30374 h 108073"/>
                      <a:gd name="connsiteX21" fmla="*/ 73823 w 80752"/>
                      <a:gd name="connsiteY21" fmla="*/ 23444 h 1080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80752" h="108073">
                        <a:moveTo>
                          <a:pt x="80551" y="15204"/>
                        </a:moveTo>
                        <a:cubicBezTo>
                          <a:pt x="80482" y="14760"/>
                          <a:pt x="80381" y="14321"/>
                          <a:pt x="80248" y="13892"/>
                        </a:cubicBezTo>
                        <a:cubicBezTo>
                          <a:pt x="77254" y="4743"/>
                          <a:pt x="58653" y="0"/>
                          <a:pt x="40288" y="0"/>
                        </a:cubicBezTo>
                        <a:cubicBezTo>
                          <a:pt x="21922" y="0"/>
                          <a:pt x="3288" y="4743"/>
                          <a:pt x="328" y="13892"/>
                        </a:cubicBezTo>
                        <a:cubicBezTo>
                          <a:pt x="195" y="14321"/>
                          <a:pt x="94" y="14760"/>
                          <a:pt x="25" y="15204"/>
                        </a:cubicBezTo>
                        <a:cubicBezTo>
                          <a:pt x="-8" y="15629"/>
                          <a:pt x="-8" y="16056"/>
                          <a:pt x="25" y="16482"/>
                        </a:cubicBezTo>
                        <a:lnTo>
                          <a:pt x="25" y="91592"/>
                        </a:lnTo>
                        <a:cubicBezTo>
                          <a:pt x="25" y="102422"/>
                          <a:pt x="20207" y="108073"/>
                          <a:pt x="40389" y="108073"/>
                        </a:cubicBezTo>
                        <a:cubicBezTo>
                          <a:pt x="60571" y="108073"/>
                          <a:pt x="80752" y="102422"/>
                          <a:pt x="80752" y="91592"/>
                        </a:cubicBezTo>
                        <a:lnTo>
                          <a:pt x="80752" y="16482"/>
                        </a:lnTo>
                        <a:cubicBezTo>
                          <a:pt x="80719" y="16051"/>
                          <a:pt x="80652" y="15624"/>
                          <a:pt x="80551" y="15204"/>
                        </a:cubicBezTo>
                        <a:close/>
                        <a:moveTo>
                          <a:pt x="40187" y="6727"/>
                        </a:moveTo>
                        <a:cubicBezTo>
                          <a:pt x="59427" y="6727"/>
                          <a:pt x="70931" y="11773"/>
                          <a:pt x="73352" y="15204"/>
                        </a:cubicBezTo>
                        <a:cubicBezTo>
                          <a:pt x="70863" y="18567"/>
                          <a:pt x="59360" y="23646"/>
                          <a:pt x="40187" y="23646"/>
                        </a:cubicBezTo>
                        <a:cubicBezTo>
                          <a:pt x="21014" y="23646"/>
                          <a:pt x="9510" y="18668"/>
                          <a:pt x="7021" y="15204"/>
                        </a:cubicBezTo>
                        <a:cubicBezTo>
                          <a:pt x="9544" y="11773"/>
                          <a:pt x="21048" y="6727"/>
                          <a:pt x="40288" y="6727"/>
                        </a:cubicBezTo>
                        <a:close/>
                        <a:moveTo>
                          <a:pt x="73823" y="91592"/>
                        </a:moveTo>
                        <a:cubicBezTo>
                          <a:pt x="73823" y="94955"/>
                          <a:pt x="61950" y="101346"/>
                          <a:pt x="40187" y="101346"/>
                        </a:cubicBezTo>
                        <a:cubicBezTo>
                          <a:pt x="18424" y="101346"/>
                          <a:pt x="6550" y="94888"/>
                          <a:pt x="6550" y="91592"/>
                        </a:cubicBezTo>
                        <a:lnTo>
                          <a:pt x="6550" y="23444"/>
                        </a:lnTo>
                        <a:cubicBezTo>
                          <a:pt x="14186" y="28019"/>
                          <a:pt x="27237" y="30374"/>
                          <a:pt x="40187" y="30374"/>
                        </a:cubicBezTo>
                        <a:cubicBezTo>
                          <a:pt x="53137" y="30374"/>
                          <a:pt x="66188" y="28019"/>
                          <a:pt x="73823" y="23444"/>
                        </a:cubicBezTo>
                        <a:close/>
                      </a:path>
                    </a:pathLst>
                  </a:custGeom>
                  <a:solidFill>
                    <a:srgbClr val="232F3E"/>
                  </a:solidFill>
                  <a:ln w="330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103" name="Freeform: Shape 102">
                    <a:extLst>
                      <a:ext uri="{FF2B5EF4-FFF2-40B4-BE49-F238E27FC236}">
                        <a16:creationId xmlns:a16="http://schemas.microsoft.com/office/drawing/2014/main" id="{62613880-3F41-41B0-9D56-31921EFECD6C}"/>
                      </a:ext>
                    </a:extLst>
                  </p:cNvPr>
                  <p:cNvSpPr/>
                  <p:nvPr/>
                </p:nvSpPr>
                <p:spPr>
                  <a:xfrm>
                    <a:off x="4255970" y="3677665"/>
                    <a:ext cx="327" cy="1311"/>
                  </a:xfrm>
                  <a:custGeom>
                    <a:avLst/>
                    <a:gdLst>
                      <a:gd name="connsiteX0" fmla="*/ 328 w 327"/>
                      <a:gd name="connsiteY0" fmla="*/ 0 h 1311"/>
                      <a:gd name="connsiteX1" fmla="*/ 25 w 327"/>
                      <a:gd name="connsiteY1" fmla="*/ 1312 h 1311"/>
                      <a:gd name="connsiteX2" fmla="*/ 25 w 327"/>
                      <a:gd name="connsiteY2" fmla="*/ 0 h 13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27" h="1311">
                        <a:moveTo>
                          <a:pt x="328" y="0"/>
                        </a:moveTo>
                        <a:cubicBezTo>
                          <a:pt x="195" y="429"/>
                          <a:pt x="94" y="868"/>
                          <a:pt x="25" y="1312"/>
                        </a:cubicBezTo>
                        <a:cubicBezTo>
                          <a:pt x="-8" y="875"/>
                          <a:pt x="-8" y="437"/>
                          <a:pt x="25" y="0"/>
                        </a:cubicBezTo>
                        <a:close/>
                      </a:path>
                    </a:pathLst>
                  </a:custGeom>
                  <a:solidFill>
                    <a:srgbClr val="232F3E"/>
                  </a:solidFill>
                  <a:ln w="330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104" name="Freeform: Shape 103">
                    <a:extLst>
                      <a:ext uri="{FF2B5EF4-FFF2-40B4-BE49-F238E27FC236}">
                        <a16:creationId xmlns:a16="http://schemas.microsoft.com/office/drawing/2014/main" id="{F34AE434-FB77-4BF2-9731-C5744690AB3D}"/>
                      </a:ext>
                    </a:extLst>
                  </p:cNvPr>
                  <p:cNvSpPr/>
                  <p:nvPr/>
                </p:nvSpPr>
                <p:spPr>
                  <a:xfrm>
                    <a:off x="4336319" y="3677665"/>
                    <a:ext cx="327" cy="1311"/>
                  </a:xfrm>
                  <a:custGeom>
                    <a:avLst/>
                    <a:gdLst>
                      <a:gd name="connsiteX0" fmla="*/ 303 w 327"/>
                      <a:gd name="connsiteY0" fmla="*/ 0 h 1311"/>
                      <a:gd name="connsiteX1" fmla="*/ 303 w 327"/>
                      <a:gd name="connsiteY1" fmla="*/ 1312 h 1311"/>
                      <a:gd name="connsiteX2" fmla="*/ 0 w 327"/>
                      <a:gd name="connsiteY2" fmla="*/ 0 h 13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27" h="1311">
                        <a:moveTo>
                          <a:pt x="303" y="0"/>
                        </a:moveTo>
                        <a:cubicBezTo>
                          <a:pt x="336" y="437"/>
                          <a:pt x="336" y="875"/>
                          <a:pt x="303" y="1312"/>
                        </a:cubicBezTo>
                        <a:cubicBezTo>
                          <a:pt x="234" y="868"/>
                          <a:pt x="133" y="429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232F3E"/>
                  </a:solidFill>
                  <a:ln w="330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105" name="Freeform: Shape 104">
                    <a:extLst>
                      <a:ext uri="{FF2B5EF4-FFF2-40B4-BE49-F238E27FC236}">
                        <a16:creationId xmlns:a16="http://schemas.microsoft.com/office/drawing/2014/main" id="{BF0A11A5-6A16-4A8A-9D79-9AB49BA1A697}"/>
                      </a:ext>
                    </a:extLst>
                  </p:cNvPr>
                  <p:cNvSpPr/>
                  <p:nvPr/>
                </p:nvSpPr>
                <p:spPr>
                  <a:xfrm>
                    <a:off x="4212167" y="3633938"/>
                    <a:ext cx="36024" cy="36024"/>
                  </a:xfrm>
                  <a:custGeom>
                    <a:avLst/>
                    <a:gdLst>
                      <a:gd name="connsiteX0" fmla="*/ 36025 w 36024"/>
                      <a:gd name="connsiteY0" fmla="*/ 31248 h 36024"/>
                      <a:gd name="connsiteX1" fmla="*/ 31248 w 36024"/>
                      <a:gd name="connsiteY1" fmla="*/ 36024 h 36024"/>
                      <a:gd name="connsiteX2" fmla="*/ 6727 w 36024"/>
                      <a:gd name="connsiteY2" fmla="*/ 11504 h 36024"/>
                      <a:gd name="connsiteX3" fmla="*/ 6727 w 36024"/>
                      <a:gd name="connsiteY3" fmla="*/ 30273 h 36024"/>
                      <a:gd name="connsiteX4" fmla="*/ 0 w 36024"/>
                      <a:gd name="connsiteY4" fmla="*/ 30273 h 36024"/>
                      <a:gd name="connsiteX5" fmla="*/ 0 w 36024"/>
                      <a:gd name="connsiteY5" fmla="*/ 3364 h 36024"/>
                      <a:gd name="connsiteX6" fmla="*/ 3364 w 36024"/>
                      <a:gd name="connsiteY6" fmla="*/ 0 h 36024"/>
                      <a:gd name="connsiteX7" fmla="*/ 30273 w 36024"/>
                      <a:gd name="connsiteY7" fmla="*/ 0 h 36024"/>
                      <a:gd name="connsiteX8" fmla="*/ 30273 w 36024"/>
                      <a:gd name="connsiteY8" fmla="*/ 6727 h 36024"/>
                      <a:gd name="connsiteX9" fmla="*/ 11504 w 36024"/>
                      <a:gd name="connsiteY9" fmla="*/ 6727 h 36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6024" h="36024">
                        <a:moveTo>
                          <a:pt x="36025" y="31248"/>
                        </a:moveTo>
                        <a:lnTo>
                          <a:pt x="31248" y="36024"/>
                        </a:lnTo>
                        <a:lnTo>
                          <a:pt x="6727" y="11504"/>
                        </a:lnTo>
                        <a:lnTo>
                          <a:pt x="6727" y="30273"/>
                        </a:lnTo>
                        <a:lnTo>
                          <a:pt x="0" y="30273"/>
                        </a:lnTo>
                        <a:lnTo>
                          <a:pt x="0" y="3364"/>
                        </a:lnTo>
                        <a:cubicBezTo>
                          <a:pt x="0" y="1506"/>
                          <a:pt x="1506" y="0"/>
                          <a:pt x="3364" y="0"/>
                        </a:cubicBezTo>
                        <a:lnTo>
                          <a:pt x="30273" y="0"/>
                        </a:lnTo>
                        <a:lnTo>
                          <a:pt x="30273" y="6727"/>
                        </a:lnTo>
                        <a:lnTo>
                          <a:pt x="11504" y="6727"/>
                        </a:lnTo>
                        <a:close/>
                      </a:path>
                    </a:pathLst>
                  </a:custGeom>
                  <a:solidFill>
                    <a:srgbClr val="232F3E"/>
                  </a:solidFill>
                  <a:ln w="330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106" name="Freeform: Shape 105">
                    <a:extLst>
                      <a:ext uri="{FF2B5EF4-FFF2-40B4-BE49-F238E27FC236}">
                        <a16:creationId xmlns:a16="http://schemas.microsoft.com/office/drawing/2014/main" id="{AE7F811E-9722-455B-8253-A1FAF772D20F}"/>
                      </a:ext>
                    </a:extLst>
                  </p:cNvPr>
                  <p:cNvSpPr/>
                  <p:nvPr/>
                </p:nvSpPr>
                <p:spPr>
                  <a:xfrm>
                    <a:off x="4344324" y="3633938"/>
                    <a:ext cx="36024" cy="36024"/>
                  </a:xfrm>
                  <a:custGeom>
                    <a:avLst/>
                    <a:gdLst>
                      <a:gd name="connsiteX0" fmla="*/ 36025 w 36024"/>
                      <a:gd name="connsiteY0" fmla="*/ 3364 h 36024"/>
                      <a:gd name="connsiteX1" fmla="*/ 36025 w 36024"/>
                      <a:gd name="connsiteY1" fmla="*/ 30273 h 36024"/>
                      <a:gd name="connsiteX2" fmla="*/ 29297 w 36024"/>
                      <a:gd name="connsiteY2" fmla="*/ 30273 h 36024"/>
                      <a:gd name="connsiteX3" fmla="*/ 29297 w 36024"/>
                      <a:gd name="connsiteY3" fmla="*/ 11504 h 36024"/>
                      <a:gd name="connsiteX4" fmla="*/ 4776 w 36024"/>
                      <a:gd name="connsiteY4" fmla="*/ 36024 h 36024"/>
                      <a:gd name="connsiteX5" fmla="*/ 0 w 36024"/>
                      <a:gd name="connsiteY5" fmla="*/ 31248 h 36024"/>
                      <a:gd name="connsiteX6" fmla="*/ 24521 w 36024"/>
                      <a:gd name="connsiteY6" fmla="*/ 6727 h 36024"/>
                      <a:gd name="connsiteX7" fmla="*/ 5752 w 36024"/>
                      <a:gd name="connsiteY7" fmla="*/ 6727 h 36024"/>
                      <a:gd name="connsiteX8" fmla="*/ 5752 w 36024"/>
                      <a:gd name="connsiteY8" fmla="*/ 0 h 36024"/>
                      <a:gd name="connsiteX9" fmla="*/ 32661 w 36024"/>
                      <a:gd name="connsiteY9" fmla="*/ 0 h 36024"/>
                      <a:gd name="connsiteX10" fmla="*/ 36025 w 36024"/>
                      <a:gd name="connsiteY10" fmla="*/ 3364 h 36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6024" h="36024">
                        <a:moveTo>
                          <a:pt x="36025" y="3364"/>
                        </a:moveTo>
                        <a:lnTo>
                          <a:pt x="36025" y="30273"/>
                        </a:lnTo>
                        <a:lnTo>
                          <a:pt x="29297" y="30273"/>
                        </a:lnTo>
                        <a:lnTo>
                          <a:pt x="29297" y="11504"/>
                        </a:lnTo>
                        <a:lnTo>
                          <a:pt x="4776" y="36024"/>
                        </a:lnTo>
                        <a:lnTo>
                          <a:pt x="0" y="31248"/>
                        </a:lnTo>
                        <a:lnTo>
                          <a:pt x="24521" y="6727"/>
                        </a:lnTo>
                        <a:lnTo>
                          <a:pt x="5752" y="6727"/>
                        </a:lnTo>
                        <a:lnTo>
                          <a:pt x="5752" y="0"/>
                        </a:lnTo>
                        <a:lnTo>
                          <a:pt x="32661" y="0"/>
                        </a:lnTo>
                        <a:cubicBezTo>
                          <a:pt x="34519" y="0"/>
                          <a:pt x="36025" y="1506"/>
                          <a:pt x="36025" y="3364"/>
                        </a:cubicBezTo>
                        <a:close/>
                      </a:path>
                    </a:pathLst>
                  </a:custGeom>
                  <a:solidFill>
                    <a:srgbClr val="232F3E"/>
                  </a:solidFill>
                  <a:ln w="330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BB1CA321-F5C5-433A-9242-27B9DECECB9D}"/>
                      </a:ext>
                    </a:extLst>
                  </p:cNvPr>
                  <p:cNvSpPr/>
                  <p:nvPr/>
                </p:nvSpPr>
                <p:spPr>
                  <a:xfrm>
                    <a:off x="4212167" y="3766095"/>
                    <a:ext cx="36024" cy="36024"/>
                  </a:xfrm>
                  <a:custGeom>
                    <a:avLst/>
                    <a:gdLst>
                      <a:gd name="connsiteX0" fmla="*/ 11504 w 36024"/>
                      <a:gd name="connsiteY0" fmla="*/ 29297 h 36024"/>
                      <a:gd name="connsiteX1" fmla="*/ 30273 w 36024"/>
                      <a:gd name="connsiteY1" fmla="*/ 29297 h 36024"/>
                      <a:gd name="connsiteX2" fmla="*/ 30273 w 36024"/>
                      <a:gd name="connsiteY2" fmla="*/ 36024 h 36024"/>
                      <a:gd name="connsiteX3" fmla="*/ 3364 w 36024"/>
                      <a:gd name="connsiteY3" fmla="*/ 36024 h 36024"/>
                      <a:gd name="connsiteX4" fmla="*/ 0 w 36024"/>
                      <a:gd name="connsiteY4" fmla="*/ 32661 h 36024"/>
                      <a:gd name="connsiteX5" fmla="*/ 0 w 36024"/>
                      <a:gd name="connsiteY5" fmla="*/ 5752 h 36024"/>
                      <a:gd name="connsiteX6" fmla="*/ 6727 w 36024"/>
                      <a:gd name="connsiteY6" fmla="*/ 5752 h 36024"/>
                      <a:gd name="connsiteX7" fmla="*/ 6727 w 36024"/>
                      <a:gd name="connsiteY7" fmla="*/ 24521 h 36024"/>
                      <a:gd name="connsiteX8" fmla="*/ 31248 w 36024"/>
                      <a:gd name="connsiteY8" fmla="*/ 0 h 36024"/>
                      <a:gd name="connsiteX9" fmla="*/ 36025 w 36024"/>
                      <a:gd name="connsiteY9" fmla="*/ 4776 h 36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6024" h="36024">
                        <a:moveTo>
                          <a:pt x="11504" y="29297"/>
                        </a:moveTo>
                        <a:lnTo>
                          <a:pt x="30273" y="29297"/>
                        </a:lnTo>
                        <a:lnTo>
                          <a:pt x="30273" y="36024"/>
                        </a:lnTo>
                        <a:lnTo>
                          <a:pt x="3364" y="36024"/>
                        </a:lnTo>
                        <a:cubicBezTo>
                          <a:pt x="1506" y="36024"/>
                          <a:pt x="0" y="34518"/>
                          <a:pt x="0" y="32661"/>
                        </a:cubicBezTo>
                        <a:lnTo>
                          <a:pt x="0" y="5752"/>
                        </a:lnTo>
                        <a:lnTo>
                          <a:pt x="6727" y="5752"/>
                        </a:lnTo>
                        <a:lnTo>
                          <a:pt x="6727" y="24521"/>
                        </a:lnTo>
                        <a:lnTo>
                          <a:pt x="31248" y="0"/>
                        </a:lnTo>
                        <a:lnTo>
                          <a:pt x="36025" y="4776"/>
                        </a:lnTo>
                        <a:close/>
                      </a:path>
                    </a:pathLst>
                  </a:custGeom>
                  <a:solidFill>
                    <a:srgbClr val="232F3E"/>
                  </a:solidFill>
                  <a:ln w="330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D4EEC799-90CB-42A4-948B-D3239B5FD10A}"/>
                      </a:ext>
                    </a:extLst>
                  </p:cNvPr>
                  <p:cNvSpPr/>
                  <p:nvPr/>
                </p:nvSpPr>
                <p:spPr>
                  <a:xfrm>
                    <a:off x="4344324" y="3766095"/>
                    <a:ext cx="36024" cy="36024"/>
                  </a:xfrm>
                  <a:custGeom>
                    <a:avLst/>
                    <a:gdLst>
                      <a:gd name="connsiteX0" fmla="*/ 36025 w 36024"/>
                      <a:gd name="connsiteY0" fmla="*/ 5752 h 36024"/>
                      <a:gd name="connsiteX1" fmla="*/ 36025 w 36024"/>
                      <a:gd name="connsiteY1" fmla="*/ 32661 h 36024"/>
                      <a:gd name="connsiteX2" fmla="*/ 32661 w 36024"/>
                      <a:gd name="connsiteY2" fmla="*/ 36024 h 36024"/>
                      <a:gd name="connsiteX3" fmla="*/ 5752 w 36024"/>
                      <a:gd name="connsiteY3" fmla="*/ 36024 h 36024"/>
                      <a:gd name="connsiteX4" fmla="*/ 5752 w 36024"/>
                      <a:gd name="connsiteY4" fmla="*/ 29297 h 36024"/>
                      <a:gd name="connsiteX5" fmla="*/ 24521 w 36024"/>
                      <a:gd name="connsiteY5" fmla="*/ 29297 h 36024"/>
                      <a:gd name="connsiteX6" fmla="*/ 0 w 36024"/>
                      <a:gd name="connsiteY6" fmla="*/ 4776 h 36024"/>
                      <a:gd name="connsiteX7" fmla="*/ 4776 w 36024"/>
                      <a:gd name="connsiteY7" fmla="*/ 0 h 36024"/>
                      <a:gd name="connsiteX8" fmla="*/ 29297 w 36024"/>
                      <a:gd name="connsiteY8" fmla="*/ 24521 h 36024"/>
                      <a:gd name="connsiteX9" fmla="*/ 29297 w 36024"/>
                      <a:gd name="connsiteY9" fmla="*/ 5752 h 360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6024" h="36024">
                        <a:moveTo>
                          <a:pt x="36025" y="5752"/>
                        </a:moveTo>
                        <a:lnTo>
                          <a:pt x="36025" y="32661"/>
                        </a:lnTo>
                        <a:cubicBezTo>
                          <a:pt x="36025" y="34518"/>
                          <a:pt x="34519" y="36024"/>
                          <a:pt x="32661" y="36024"/>
                        </a:cubicBezTo>
                        <a:lnTo>
                          <a:pt x="5752" y="36024"/>
                        </a:lnTo>
                        <a:lnTo>
                          <a:pt x="5752" y="29297"/>
                        </a:lnTo>
                        <a:lnTo>
                          <a:pt x="24521" y="29297"/>
                        </a:lnTo>
                        <a:lnTo>
                          <a:pt x="0" y="4776"/>
                        </a:lnTo>
                        <a:lnTo>
                          <a:pt x="4776" y="0"/>
                        </a:lnTo>
                        <a:lnTo>
                          <a:pt x="29297" y="24521"/>
                        </a:lnTo>
                        <a:lnTo>
                          <a:pt x="29297" y="5752"/>
                        </a:lnTo>
                        <a:close/>
                      </a:path>
                    </a:pathLst>
                  </a:custGeom>
                  <a:solidFill>
                    <a:srgbClr val="232F3E"/>
                  </a:solidFill>
                  <a:ln w="3302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/>
                  </a:p>
                </p:txBody>
              </p:sp>
            </p:grpSp>
          </p:grpSp>
        </p:grpSp>
        <p:pic>
          <p:nvPicPr>
            <p:cNvPr id="109" name="Google Shape;521;p5">
              <a:extLst>
                <a:ext uri="{FF2B5EF4-FFF2-40B4-BE49-F238E27FC236}">
                  <a16:creationId xmlns:a16="http://schemas.microsoft.com/office/drawing/2014/main" id="{ADD6065A-6895-4C00-A294-92D40409C8F4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66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6016252" y="4204597"/>
              <a:ext cx="407893" cy="55312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D3109E6-DDCB-43E8-AB89-FFDC1716A8C4}"/>
                </a:ext>
              </a:extLst>
            </p:cNvPr>
            <p:cNvGrpSpPr/>
            <p:nvPr/>
          </p:nvGrpSpPr>
          <p:grpSpPr>
            <a:xfrm>
              <a:off x="5430339" y="3366914"/>
              <a:ext cx="1070612" cy="731970"/>
              <a:chOff x="5839019" y="3370706"/>
              <a:chExt cx="1070612" cy="731970"/>
            </a:xfrm>
          </p:grpSpPr>
          <p:sp>
            <p:nvSpPr>
              <p:cNvPr id="714" name="Google Shape;714;p9"/>
              <p:cNvSpPr txBox="1"/>
              <p:nvPr/>
            </p:nvSpPr>
            <p:spPr>
              <a:xfrm>
                <a:off x="5839019" y="3918030"/>
                <a:ext cx="1070612" cy="1846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13" tIns="22850" rIns="45713" bIns="22850" anchor="t" anchorCtr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 Condensed"/>
                  </a:rPr>
                  <a:t>Azure Blob</a:t>
                </a:r>
                <a:endParaRPr sz="9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endParaRPr>
              </a:p>
            </p:txBody>
          </p:sp>
          <p:pic>
            <p:nvPicPr>
              <p:cNvPr id="11" name="Picture 10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4BC26422-265D-425D-970A-A74546CDC4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78648" y="3370706"/>
                <a:ext cx="591354" cy="591354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18425F8-FDF3-4EDF-8E08-2AD0B5238A91}"/>
                </a:ext>
              </a:extLst>
            </p:cNvPr>
            <p:cNvGrpSpPr/>
            <p:nvPr/>
          </p:nvGrpSpPr>
          <p:grpSpPr>
            <a:xfrm>
              <a:off x="6334015" y="3455241"/>
              <a:ext cx="999764" cy="579690"/>
              <a:chOff x="6611516" y="3470981"/>
              <a:chExt cx="1131377" cy="656003"/>
            </a:xfrm>
          </p:grpSpPr>
          <p:sp>
            <p:nvSpPr>
              <p:cNvPr id="717" name="Google Shape;717;p9"/>
              <p:cNvSpPr txBox="1"/>
              <p:nvPr/>
            </p:nvSpPr>
            <p:spPr>
              <a:xfrm>
                <a:off x="6611516" y="3918030"/>
                <a:ext cx="1131377" cy="2089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13" tIns="22850" rIns="45713" bIns="22850" anchor="t" anchorCtr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 Condensed"/>
                  </a:rPr>
                  <a:t>S3 Compatible</a:t>
                </a:r>
                <a:endParaRPr sz="9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"/>
                </a:endParaRPr>
              </a:p>
            </p:txBody>
          </p:sp>
          <p:grpSp>
            <p:nvGrpSpPr>
              <p:cNvPr id="12" name="Graphic 113">
                <a:extLst>
                  <a:ext uri="{FF2B5EF4-FFF2-40B4-BE49-F238E27FC236}">
                    <a16:creationId xmlns:a16="http://schemas.microsoft.com/office/drawing/2014/main" id="{D5044C26-1DCA-45F0-B729-3096F9581E0E}"/>
                  </a:ext>
                </a:extLst>
              </p:cNvPr>
              <p:cNvGrpSpPr/>
              <p:nvPr/>
            </p:nvGrpSpPr>
            <p:grpSpPr>
              <a:xfrm>
                <a:off x="6993828" y="3470981"/>
                <a:ext cx="390804" cy="390804"/>
                <a:chOff x="8121543" y="3883062"/>
                <a:chExt cx="711200" cy="711200"/>
              </a:xfrm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F43AC3FA-D567-4F68-94BA-4DA16F0138EC}"/>
                    </a:ext>
                  </a:extLst>
                </p:cNvPr>
                <p:cNvSpPr/>
                <p:nvPr/>
              </p:nvSpPr>
              <p:spPr>
                <a:xfrm>
                  <a:off x="8121543" y="3883062"/>
                  <a:ext cx="711200" cy="711200"/>
                </a:xfrm>
                <a:custGeom>
                  <a:avLst/>
                  <a:gdLst>
                    <a:gd name="connsiteX0" fmla="*/ 0 w 711200"/>
                    <a:gd name="connsiteY0" fmla="*/ 0 h 711200"/>
                    <a:gd name="connsiteX1" fmla="*/ 711200 w 711200"/>
                    <a:gd name="connsiteY1" fmla="*/ 0 h 711200"/>
                    <a:gd name="connsiteX2" fmla="*/ 711200 w 711200"/>
                    <a:gd name="connsiteY2" fmla="*/ 711200 h 711200"/>
                    <a:gd name="connsiteX3" fmla="*/ 0 w 711200"/>
                    <a:gd name="connsiteY3" fmla="*/ 711200 h 711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1200" h="711200">
                      <a:moveTo>
                        <a:pt x="0" y="0"/>
                      </a:moveTo>
                      <a:lnTo>
                        <a:pt x="711200" y="0"/>
                      </a:lnTo>
                      <a:lnTo>
                        <a:pt x="711200" y="711200"/>
                      </a:lnTo>
                      <a:lnTo>
                        <a:pt x="0" y="71120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3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AA6403AB-F1C4-44A1-9B47-39BCCFA29344}"/>
                    </a:ext>
                  </a:extLst>
                </p:cNvPr>
                <p:cNvSpPr/>
                <p:nvPr/>
              </p:nvSpPr>
              <p:spPr>
                <a:xfrm>
                  <a:off x="8250129" y="4001786"/>
                  <a:ext cx="454390" cy="474404"/>
                </a:xfrm>
                <a:custGeom>
                  <a:avLst/>
                  <a:gdLst>
                    <a:gd name="connsiteX0" fmla="*/ 453934 w 454390"/>
                    <a:gd name="connsiteY0" fmla="*/ 261151 h 474404"/>
                    <a:gd name="connsiteX1" fmla="*/ 422736 w 454390"/>
                    <a:gd name="connsiteY1" fmla="*/ 228246 h 474404"/>
                    <a:gd name="connsiteX2" fmla="*/ 408038 w 454390"/>
                    <a:gd name="connsiteY2" fmla="*/ 218763 h 474404"/>
                    <a:gd name="connsiteX3" fmla="*/ 408986 w 454390"/>
                    <a:gd name="connsiteY3" fmla="*/ 211746 h 474404"/>
                    <a:gd name="connsiteX4" fmla="*/ 418469 w 454390"/>
                    <a:gd name="connsiteY4" fmla="*/ 143566 h 474404"/>
                    <a:gd name="connsiteX5" fmla="*/ 426624 w 454390"/>
                    <a:gd name="connsiteY5" fmla="*/ 83540 h 474404"/>
                    <a:gd name="connsiteX6" fmla="*/ 405288 w 454390"/>
                    <a:gd name="connsiteY6" fmla="*/ 42480 h 474404"/>
                    <a:gd name="connsiteX7" fmla="*/ 298987 w 454390"/>
                    <a:gd name="connsiteY7" fmla="*/ 6920 h 474404"/>
                    <a:gd name="connsiteX8" fmla="*/ 162626 w 454390"/>
                    <a:gd name="connsiteY8" fmla="*/ 2464 h 474404"/>
                    <a:gd name="connsiteX9" fmla="*/ 43809 w 454390"/>
                    <a:gd name="connsiteY9" fmla="*/ 30912 h 474404"/>
                    <a:gd name="connsiteX10" fmla="*/ 283 w 454390"/>
                    <a:gd name="connsiteY10" fmla="*/ 81075 h 474404"/>
                    <a:gd name="connsiteX11" fmla="*/ 31291 w 454390"/>
                    <a:gd name="connsiteY11" fmla="*/ 311788 h 474404"/>
                    <a:gd name="connsiteX12" fmla="*/ 45515 w 454390"/>
                    <a:gd name="connsiteY12" fmla="*/ 417330 h 474404"/>
                    <a:gd name="connsiteX13" fmla="*/ 68843 w 454390"/>
                    <a:gd name="connsiteY13" fmla="*/ 448908 h 474404"/>
                    <a:gd name="connsiteX14" fmla="*/ 167463 w 454390"/>
                    <a:gd name="connsiteY14" fmla="*/ 472425 h 474404"/>
                    <a:gd name="connsiteX15" fmla="*/ 298134 w 454390"/>
                    <a:gd name="connsiteY15" fmla="*/ 466640 h 474404"/>
                    <a:gd name="connsiteX16" fmla="*/ 380633 w 454390"/>
                    <a:gd name="connsiteY16" fmla="*/ 419227 h 474404"/>
                    <a:gd name="connsiteX17" fmla="*/ 397702 w 454390"/>
                    <a:gd name="connsiteY17" fmla="*/ 292444 h 474404"/>
                    <a:gd name="connsiteX18" fmla="*/ 399788 w 454390"/>
                    <a:gd name="connsiteY18" fmla="*/ 279547 h 474404"/>
                    <a:gd name="connsiteX19" fmla="*/ 453934 w 454390"/>
                    <a:gd name="connsiteY19" fmla="*/ 261151 h 474404"/>
                    <a:gd name="connsiteX20" fmla="*/ 213264 w 454390"/>
                    <a:gd name="connsiteY20" fmla="*/ 18774 h 474404"/>
                    <a:gd name="connsiteX21" fmla="*/ 386322 w 454390"/>
                    <a:gd name="connsiteY21" fmla="*/ 53291 h 474404"/>
                    <a:gd name="connsiteX22" fmla="*/ 406995 w 454390"/>
                    <a:gd name="connsiteY22" fmla="*/ 78989 h 474404"/>
                    <a:gd name="connsiteX23" fmla="*/ 373995 w 454390"/>
                    <a:gd name="connsiteY23" fmla="*/ 100514 h 474404"/>
                    <a:gd name="connsiteX24" fmla="*/ 328194 w 454390"/>
                    <a:gd name="connsiteY24" fmla="*/ 113316 h 474404"/>
                    <a:gd name="connsiteX25" fmla="*/ 122799 w 454390"/>
                    <a:gd name="connsiteY25" fmla="*/ 117583 h 474404"/>
                    <a:gd name="connsiteX26" fmla="*/ 34421 w 454390"/>
                    <a:gd name="connsiteY26" fmla="*/ 91696 h 474404"/>
                    <a:gd name="connsiteX27" fmla="*/ 19438 w 454390"/>
                    <a:gd name="connsiteY27" fmla="*/ 71497 h 474404"/>
                    <a:gd name="connsiteX28" fmla="*/ 30628 w 454390"/>
                    <a:gd name="connsiteY28" fmla="*/ 59549 h 474404"/>
                    <a:gd name="connsiteX29" fmla="*/ 98903 w 454390"/>
                    <a:gd name="connsiteY29" fmla="*/ 31955 h 474404"/>
                    <a:gd name="connsiteX30" fmla="*/ 213264 w 454390"/>
                    <a:gd name="connsiteY30" fmla="*/ 18774 h 474404"/>
                    <a:gd name="connsiteX31" fmla="*/ 361952 w 454390"/>
                    <a:gd name="connsiteY31" fmla="*/ 418468 h 474404"/>
                    <a:gd name="connsiteX32" fmla="*/ 333504 w 454390"/>
                    <a:gd name="connsiteY32" fmla="*/ 438192 h 474404"/>
                    <a:gd name="connsiteX33" fmla="*/ 277746 w 454390"/>
                    <a:gd name="connsiteY33" fmla="*/ 450709 h 474404"/>
                    <a:gd name="connsiteX34" fmla="*/ 150963 w 454390"/>
                    <a:gd name="connsiteY34" fmla="*/ 450709 h 474404"/>
                    <a:gd name="connsiteX35" fmla="*/ 75101 w 454390"/>
                    <a:gd name="connsiteY35" fmla="*/ 430132 h 474404"/>
                    <a:gd name="connsiteX36" fmla="*/ 63722 w 454390"/>
                    <a:gd name="connsiteY36" fmla="*/ 413727 h 474404"/>
                    <a:gd name="connsiteX37" fmla="*/ 33283 w 454390"/>
                    <a:gd name="connsiteY37" fmla="*/ 188134 h 474404"/>
                    <a:gd name="connsiteX38" fmla="*/ 22283 w 454390"/>
                    <a:gd name="connsiteY38" fmla="*/ 106583 h 474404"/>
                    <a:gd name="connsiteX39" fmla="*/ 91506 w 454390"/>
                    <a:gd name="connsiteY39" fmla="*/ 130859 h 474404"/>
                    <a:gd name="connsiteX40" fmla="*/ 170307 w 454390"/>
                    <a:gd name="connsiteY40" fmla="*/ 141195 h 474404"/>
                    <a:gd name="connsiteX41" fmla="*/ 325728 w 454390"/>
                    <a:gd name="connsiteY41" fmla="*/ 132566 h 474404"/>
                    <a:gd name="connsiteX42" fmla="*/ 403581 w 454390"/>
                    <a:gd name="connsiteY42" fmla="*/ 106583 h 474404"/>
                    <a:gd name="connsiteX43" fmla="*/ 383478 w 454390"/>
                    <a:gd name="connsiteY43" fmla="*/ 255461 h 474404"/>
                    <a:gd name="connsiteX44" fmla="*/ 242945 w 454390"/>
                    <a:gd name="connsiteY44" fmla="*/ 198565 h 474404"/>
                    <a:gd name="connsiteX45" fmla="*/ 237160 w 454390"/>
                    <a:gd name="connsiteY45" fmla="*/ 195815 h 474404"/>
                    <a:gd name="connsiteX46" fmla="*/ 234031 w 454390"/>
                    <a:gd name="connsiteY46" fmla="*/ 191927 h 474404"/>
                    <a:gd name="connsiteX47" fmla="*/ 226065 w 454390"/>
                    <a:gd name="connsiteY47" fmla="*/ 177988 h 474404"/>
                    <a:gd name="connsiteX48" fmla="*/ 196074 w 454390"/>
                    <a:gd name="connsiteY48" fmla="*/ 181303 h 474404"/>
                    <a:gd name="connsiteX49" fmla="*/ 199390 w 454390"/>
                    <a:gd name="connsiteY49" fmla="*/ 211294 h 474404"/>
                    <a:gd name="connsiteX50" fmla="*/ 214307 w 454390"/>
                    <a:gd name="connsiteY50" fmla="*/ 215918 h 474404"/>
                    <a:gd name="connsiteX51" fmla="*/ 223790 w 454390"/>
                    <a:gd name="connsiteY51" fmla="*/ 213074 h 474404"/>
                    <a:gd name="connsiteX52" fmla="*/ 231376 w 454390"/>
                    <a:gd name="connsiteY52" fmla="*/ 213927 h 474404"/>
                    <a:gd name="connsiteX53" fmla="*/ 373616 w 454390"/>
                    <a:gd name="connsiteY53" fmla="*/ 272340 h 474404"/>
                    <a:gd name="connsiteX54" fmla="*/ 380823 w 454390"/>
                    <a:gd name="connsiteY54" fmla="*/ 278409 h 474404"/>
                    <a:gd name="connsiteX55" fmla="*/ 379021 w 454390"/>
                    <a:gd name="connsiteY55" fmla="*/ 292159 h 474404"/>
                    <a:gd name="connsiteX56" fmla="*/ 372952 w 454390"/>
                    <a:gd name="connsiteY56" fmla="*/ 337391 h 474404"/>
                    <a:gd name="connsiteX57" fmla="*/ 215634 w 454390"/>
                    <a:gd name="connsiteY57" fmla="*/ 194203 h 474404"/>
                    <a:gd name="connsiteX58" fmla="*/ 211083 w 454390"/>
                    <a:gd name="connsiteY58" fmla="*/ 194867 h 474404"/>
                    <a:gd name="connsiteX59" fmla="*/ 215634 w 454390"/>
                    <a:gd name="connsiteY59" fmla="*/ 194203 h 474404"/>
                    <a:gd name="connsiteX60" fmla="*/ 402443 w 454390"/>
                    <a:gd name="connsiteY60" fmla="*/ 260582 h 474404"/>
                    <a:gd name="connsiteX61" fmla="*/ 405288 w 454390"/>
                    <a:gd name="connsiteY61" fmla="*/ 239625 h 474404"/>
                    <a:gd name="connsiteX62" fmla="*/ 435158 w 454390"/>
                    <a:gd name="connsiteY62" fmla="*/ 263996 h 474404"/>
                    <a:gd name="connsiteX63" fmla="*/ 402443 w 454390"/>
                    <a:gd name="connsiteY63" fmla="*/ 260582 h 4744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</a:cxnLst>
                  <a:rect l="l" t="t" r="r" b="b"/>
                  <a:pathLst>
                    <a:path w="454390" h="474404">
                      <a:moveTo>
                        <a:pt x="453934" y="261151"/>
                      </a:moveTo>
                      <a:cubicBezTo>
                        <a:pt x="451184" y="246263"/>
                        <a:pt x="434305" y="235737"/>
                        <a:pt x="422736" y="228246"/>
                      </a:cubicBezTo>
                      <a:cubicBezTo>
                        <a:pt x="419038" y="225875"/>
                        <a:pt x="408891" y="222082"/>
                        <a:pt x="408038" y="218763"/>
                      </a:cubicBezTo>
                      <a:cubicBezTo>
                        <a:pt x="407979" y="216389"/>
                        <a:pt x="408300" y="214020"/>
                        <a:pt x="408986" y="211746"/>
                      </a:cubicBezTo>
                      <a:lnTo>
                        <a:pt x="418469" y="143566"/>
                      </a:lnTo>
                      <a:cubicBezTo>
                        <a:pt x="421219" y="123557"/>
                        <a:pt x="423874" y="103549"/>
                        <a:pt x="426624" y="83540"/>
                      </a:cubicBezTo>
                      <a:cubicBezTo>
                        <a:pt x="429089" y="65144"/>
                        <a:pt x="420270" y="52817"/>
                        <a:pt x="405288" y="42480"/>
                      </a:cubicBezTo>
                      <a:cubicBezTo>
                        <a:pt x="374754" y="21334"/>
                        <a:pt x="334926" y="12800"/>
                        <a:pt x="298987" y="6920"/>
                      </a:cubicBezTo>
                      <a:cubicBezTo>
                        <a:pt x="253916" y="-438"/>
                        <a:pt x="208082" y="-1936"/>
                        <a:pt x="162626" y="2464"/>
                      </a:cubicBezTo>
                      <a:cubicBezTo>
                        <a:pt x="121743" y="5463"/>
                        <a:pt x="81617" y="15071"/>
                        <a:pt x="43809" y="30912"/>
                      </a:cubicBezTo>
                      <a:cubicBezTo>
                        <a:pt x="23516" y="40394"/>
                        <a:pt x="-3036" y="55187"/>
                        <a:pt x="283" y="81075"/>
                      </a:cubicBezTo>
                      <a:cubicBezTo>
                        <a:pt x="9766" y="158074"/>
                        <a:pt x="20955" y="234884"/>
                        <a:pt x="31291" y="311788"/>
                      </a:cubicBezTo>
                      <a:cubicBezTo>
                        <a:pt x="36033" y="346969"/>
                        <a:pt x="40774" y="382150"/>
                        <a:pt x="45515" y="417330"/>
                      </a:cubicBezTo>
                      <a:cubicBezTo>
                        <a:pt x="47073" y="431275"/>
                        <a:pt x="55972" y="443321"/>
                        <a:pt x="68843" y="448908"/>
                      </a:cubicBezTo>
                      <a:cubicBezTo>
                        <a:pt x="98239" y="464838"/>
                        <a:pt x="134653" y="469390"/>
                        <a:pt x="167463" y="472425"/>
                      </a:cubicBezTo>
                      <a:cubicBezTo>
                        <a:pt x="211082" y="476365"/>
                        <a:pt x="255033" y="474419"/>
                        <a:pt x="298134" y="466640"/>
                      </a:cubicBezTo>
                      <a:cubicBezTo>
                        <a:pt x="325444" y="461614"/>
                        <a:pt x="376271" y="453364"/>
                        <a:pt x="380633" y="419227"/>
                      </a:cubicBezTo>
                      <a:cubicBezTo>
                        <a:pt x="386038" y="376934"/>
                        <a:pt x="392012" y="334641"/>
                        <a:pt x="397702" y="292444"/>
                      </a:cubicBezTo>
                      <a:lnTo>
                        <a:pt x="399788" y="279547"/>
                      </a:lnTo>
                      <a:cubicBezTo>
                        <a:pt x="415245" y="283245"/>
                        <a:pt x="459339" y="291116"/>
                        <a:pt x="453934" y="261151"/>
                      </a:cubicBezTo>
                      <a:close/>
                      <a:moveTo>
                        <a:pt x="213264" y="18774"/>
                      </a:moveTo>
                      <a:cubicBezTo>
                        <a:pt x="270160" y="18774"/>
                        <a:pt x="335306" y="25222"/>
                        <a:pt x="386322" y="53291"/>
                      </a:cubicBezTo>
                      <a:cubicBezTo>
                        <a:pt x="394193" y="57653"/>
                        <a:pt x="412495" y="67420"/>
                        <a:pt x="406995" y="78989"/>
                      </a:cubicBezTo>
                      <a:cubicBezTo>
                        <a:pt x="401495" y="90558"/>
                        <a:pt x="384426" y="96342"/>
                        <a:pt x="373995" y="100514"/>
                      </a:cubicBezTo>
                      <a:cubicBezTo>
                        <a:pt x="359100" y="106016"/>
                        <a:pt x="343783" y="110298"/>
                        <a:pt x="328194" y="113316"/>
                      </a:cubicBezTo>
                      <a:cubicBezTo>
                        <a:pt x="260504" y="126725"/>
                        <a:pt x="190988" y="128169"/>
                        <a:pt x="122799" y="117583"/>
                      </a:cubicBezTo>
                      <a:cubicBezTo>
                        <a:pt x="92009" y="114408"/>
                        <a:pt x="62058" y="105635"/>
                        <a:pt x="34421" y="91696"/>
                      </a:cubicBezTo>
                      <a:cubicBezTo>
                        <a:pt x="27593" y="87808"/>
                        <a:pt x="16309" y="80790"/>
                        <a:pt x="19438" y="71497"/>
                      </a:cubicBezTo>
                      <a:cubicBezTo>
                        <a:pt x="21917" y="66504"/>
                        <a:pt x="25808" y="62350"/>
                        <a:pt x="30628" y="59549"/>
                      </a:cubicBezTo>
                      <a:cubicBezTo>
                        <a:pt x="51456" y="46155"/>
                        <a:pt x="74617" y="36794"/>
                        <a:pt x="98903" y="31955"/>
                      </a:cubicBezTo>
                      <a:cubicBezTo>
                        <a:pt x="136352" y="22965"/>
                        <a:pt x="174751" y="18539"/>
                        <a:pt x="213264" y="18774"/>
                      </a:cubicBezTo>
                      <a:close/>
                      <a:moveTo>
                        <a:pt x="361952" y="418468"/>
                      </a:moveTo>
                      <a:cubicBezTo>
                        <a:pt x="360530" y="429563"/>
                        <a:pt x="342228" y="435063"/>
                        <a:pt x="333504" y="438192"/>
                      </a:cubicBezTo>
                      <a:cubicBezTo>
                        <a:pt x="315392" y="444251"/>
                        <a:pt x="296709" y="448445"/>
                        <a:pt x="277746" y="450709"/>
                      </a:cubicBezTo>
                      <a:cubicBezTo>
                        <a:pt x="235670" y="456304"/>
                        <a:pt x="193039" y="456304"/>
                        <a:pt x="150963" y="450709"/>
                      </a:cubicBezTo>
                      <a:cubicBezTo>
                        <a:pt x="124609" y="448665"/>
                        <a:pt x="98875" y="441684"/>
                        <a:pt x="75101" y="430132"/>
                      </a:cubicBezTo>
                      <a:cubicBezTo>
                        <a:pt x="68504" y="427264"/>
                        <a:pt x="64097" y="420911"/>
                        <a:pt x="63722" y="413727"/>
                      </a:cubicBezTo>
                      <a:cubicBezTo>
                        <a:pt x="54239" y="338529"/>
                        <a:pt x="43429" y="263332"/>
                        <a:pt x="33283" y="188134"/>
                      </a:cubicBezTo>
                      <a:lnTo>
                        <a:pt x="22283" y="106583"/>
                      </a:lnTo>
                      <a:cubicBezTo>
                        <a:pt x="43841" y="118482"/>
                        <a:pt x="67239" y="126688"/>
                        <a:pt x="91506" y="130859"/>
                      </a:cubicBezTo>
                      <a:cubicBezTo>
                        <a:pt x="117498" y="136149"/>
                        <a:pt x="143830" y="139602"/>
                        <a:pt x="170307" y="141195"/>
                      </a:cubicBezTo>
                      <a:cubicBezTo>
                        <a:pt x="222271" y="144919"/>
                        <a:pt x="274497" y="142019"/>
                        <a:pt x="325728" y="132566"/>
                      </a:cubicBezTo>
                      <a:cubicBezTo>
                        <a:pt x="353026" y="128640"/>
                        <a:pt x="379396" y="119839"/>
                        <a:pt x="403581" y="106583"/>
                      </a:cubicBezTo>
                      <a:lnTo>
                        <a:pt x="383478" y="255461"/>
                      </a:lnTo>
                      <a:cubicBezTo>
                        <a:pt x="335425" y="239630"/>
                        <a:pt x="288477" y="220623"/>
                        <a:pt x="242945" y="198565"/>
                      </a:cubicBezTo>
                      <a:cubicBezTo>
                        <a:pt x="240947" y="197803"/>
                        <a:pt x="239013" y="196883"/>
                        <a:pt x="237160" y="195815"/>
                      </a:cubicBezTo>
                      <a:cubicBezTo>
                        <a:pt x="234600" y="193919"/>
                        <a:pt x="235264" y="194867"/>
                        <a:pt x="234031" y="191927"/>
                      </a:cubicBezTo>
                      <a:cubicBezTo>
                        <a:pt x="231660" y="186522"/>
                        <a:pt x="231091" y="182445"/>
                        <a:pt x="226065" y="177988"/>
                      </a:cubicBezTo>
                      <a:cubicBezTo>
                        <a:pt x="216868" y="170622"/>
                        <a:pt x="203441" y="172106"/>
                        <a:pt x="196074" y="181303"/>
                      </a:cubicBezTo>
                      <a:cubicBezTo>
                        <a:pt x="188708" y="190501"/>
                        <a:pt x="190193" y="203928"/>
                        <a:pt x="199390" y="211294"/>
                      </a:cubicBezTo>
                      <a:cubicBezTo>
                        <a:pt x="203599" y="214665"/>
                        <a:pt x="208929" y="216318"/>
                        <a:pt x="214307" y="215918"/>
                      </a:cubicBezTo>
                      <a:cubicBezTo>
                        <a:pt x="217576" y="215376"/>
                        <a:pt x="220762" y="214420"/>
                        <a:pt x="223790" y="213074"/>
                      </a:cubicBezTo>
                      <a:cubicBezTo>
                        <a:pt x="227488" y="211936"/>
                        <a:pt x="227488" y="212125"/>
                        <a:pt x="231376" y="213927"/>
                      </a:cubicBezTo>
                      <a:cubicBezTo>
                        <a:pt x="277493" y="236415"/>
                        <a:pt x="325004" y="255926"/>
                        <a:pt x="373616" y="272340"/>
                      </a:cubicBezTo>
                      <a:cubicBezTo>
                        <a:pt x="380917" y="274711"/>
                        <a:pt x="380823" y="272340"/>
                        <a:pt x="380823" y="278409"/>
                      </a:cubicBezTo>
                      <a:cubicBezTo>
                        <a:pt x="380515" y="283026"/>
                        <a:pt x="379913" y="287619"/>
                        <a:pt x="379021" y="292159"/>
                      </a:cubicBezTo>
                      <a:lnTo>
                        <a:pt x="372952" y="337391"/>
                      </a:lnTo>
                      <a:close/>
                      <a:moveTo>
                        <a:pt x="215634" y="194203"/>
                      </a:moveTo>
                      <a:cubicBezTo>
                        <a:pt x="215634" y="196763"/>
                        <a:pt x="212031" y="196479"/>
                        <a:pt x="211083" y="194867"/>
                      </a:cubicBezTo>
                      <a:cubicBezTo>
                        <a:pt x="210135" y="193255"/>
                        <a:pt x="215634" y="190600"/>
                        <a:pt x="215634" y="194203"/>
                      </a:cubicBezTo>
                      <a:close/>
                      <a:moveTo>
                        <a:pt x="402443" y="260582"/>
                      </a:moveTo>
                      <a:lnTo>
                        <a:pt x="405288" y="239625"/>
                      </a:lnTo>
                      <a:cubicBezTo>
                        <a:pt x="414770" y="245030"/>
                        <a:pt x="430891" y="253185"/>
                        <a:pt x="435158" y="263996"/>
                      </a:cubicBezTo>
                      <a:cubicBezTo>
                        <a:pt x="425865" y="267789"/>
                        <a:pt x="411167" y="262763"/>
                        <a:pt x="402443" y="260582"/>
                      </a:cubicBezTo>
                      <a:close/>
                    </a:path>
                  </a:pathLst>
                </a:custGeom>
                <a:solidFill>
                  <a:srgbClr val="232F3E"/>
                </a:solidFill>
                <a:ln w="93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/>
                </a:p>
              </p:txBody>
            </p:sp>
          </p:grpSp>
        </p:grpSp>
        <p:pic>
          <p:nvPicPr>
            <p:cNvPr id="118" name="Graphic 18">
              <a:extLst>
                <a:ext uri="{FF2B5EF4-FFF2-40B4-BE49-F238E27FC236}">
                  <a16:creationId xmlns:a16="http://schemas.microsoft.com/office/drawing/2014/main" id="{F147CEC5-718C-4577-943C-154083F96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875128" y="4305988"/>
              <a:ext cx="1008877" cy="264068"/>
            </a:xfrm>
            <a:prstGeom prst="rect">
              <a:avLst/>
            </a:prstGeom>
          </p:spPr>
        </p:pic>
        <p:pic>
          <p:nvPicPr>
            <p:cNvPr id="120" name="Graphic 17">
              <a:extLst>
                <a:ext uri="{FF2B5EF4-FFF2-40B4-BE49-F238E27FC236}">
                  <a16:creationId xmlns:a16="http://schemas.microsoft.com/office/drawing/2014/main" id="{67A34B21-4626-458F-BEA8-F6A82EDC0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969473" y="3681485"/>
              <a:ext cx="1519913" cy="264880"/>
            </a:xfrm>
            <a:prstGeom prst="rect">
              <a:avLst/>
            </a:prstGeom>
          </p:spPr>
        </p:pic>
        <p:pic>
          <p:nvPicPr>
            <p:cNvPr id="19" name="Picture 18" descr="A picture containing fireworks, clock&#10;&#10;Description automatically generated">
              <a:extLst>
                <a:ext uri="{FF2B5EF4-FFF2-40B4-BE49-F238E27FC236}">
                  <a16:creationId xmlns:a16="http://schemas.microsoft.com/office/drawing/2014/main" id="{925FB12F-C5B5-49B2-BA3D-3BCE5381C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84249" y="4286653"/>
              <a:ext cx="912588" cy="395454"/>
            </a:xfrm>
            <a:prstGeom prst="rect">
              <a:avLst/>
            </a:prstGeom>
          </p:spPr>
        </p:pic>
        <p:pic>
          <p:nvPicPr>
            <p:cNvPr id="21" name="Picture 20" descr="A close up of a logo&#10;&#10;Description automatically generated">
              <a:extLst>
                <a:ext uri="{FF2B5EF4-FFF2-40B4-BE49-F238E27FC236}">
                  <a16:creationId xmlns:a16="http://schemas.microsoft.com/office/drawing/2014/main" id="{C5381C94-37EA-4B07-8328-5A2E7AA3F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10221" y="3295045"/>
              <a:ext cx="2058544" cy="1029272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242D19D-D7B7-4A72-BF3C-261695D8BBCD}"/>
              </a:ext>
            </a:extLst>
          </p:cNvPr>
          <p:cNvGrpSpPr/>
          <p:nvPr/>
        </p:nvGrpSpPr>
        <p:grpSpPr>
          <a:xfrm>
            <a:off x="7686696" y="2021664"/>
            <a:ext cx="1298108" cy="1540146"/>
            <a:chOff x="7686696" y="2021664"/>
            <a:chExt cx="1298108" cy="1540146"/>
          </a:xfrm>
        </p:grpSpPr>
        <p:sp>
          <p:nvSpPr>
            <p:cNvPr id="738" name="Google Shape;738;p9"/>
            <p:cNvSpPr/>
            <p:nvPr/>
          </p:nvSpPr>
          <p:spPr>
            <a:xfrm>
              <a:off x="7686696" y="2869333"/>
              <a:ext cx="1298108" cy="6924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Data Management Platform</a:t>
              </a:r>
              <a:endParaRPr sz="3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129" name="Picture 128" descr="A picture containing drawing, plate&#10;&#10;Description automatically generated">
              <a:extLst>
                <a:ext uri="{FF2B5EF4-FFF2-40B4-BE49-F238E27FC236}">
                  <a16:creationId xmlns:a16="http://schemas.microsoft.com/office/drawing/2014/main" id="{EFFB2A75-3C3B-4C7A-8219-9E5BC7D04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808693" y="2021664"/>
              <a:ext cx="1054114" cy="60159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9A6B934-B148-4208-AB9C-F9677AFC25EC}"/>
              </a:ext>
            </a:extLst>
          </p:cNvPr>
          <p:cNvGrpSpPr/>
          <p:nvPr/>
        </p:nvGrpSpPr>
        <p:grpSpPr>
          <a:xfrm>
            <a:off x="313167" y="593947"/>
            <a:ext cx="7064830" cy="920528"/>
            <a:chOff x="313167" y="593947"/>
            <a:chExt cx="7064830" cy="920528"/>
          </a:xfrm>
        </p:grpSpPr>
        <p:sp>
          <p:nvSpPr>
            <p:cNvPr id="722" name="Google Shape;722;p9"/>
            <p:cNvSpPr txBox="1"/>
            <p:nvPr/>
          </p:nvSpPr>
          <p:spPr>
            <a:xfrm flipH="1">
              <a:off x="313167" y="746676"/>
              <a:ext cx="2583273" cy="2923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en-US" sz="1600" dirty="0">
                  <a:solidFill>
                    <a:srgbClr val="00E29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Data Services</a:t>
              </a:r>
              <a:endParaRPr sz="3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727" name="Google Shape;727;p9"/>
            <p:cNvPicPr preferRelativeResize="0"/>
            <p:nvPr/>
          </p:nvPicPr>
          <p:blipFill rotWithShape="1">
            <a:blip r:embed="rId18">
              <a:alphaModFix/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66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4028914" y="738687"/>
              <a:ext cx="780102" cy="53079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0A6AA07-67D4-49EF-A79C-D15BDE46B4C2}"/>
                </a:ext>
              </a:extLst>
            </p:cNvPr>
            <p:cNvGrpSpPr/>
            <p:nvPr/>
          </p:nvGrpSpPr>
          <p:grpSpPr>
            <a:xfrm>
              <a:off x="6312113" y="678285"/>
              <a:ext cx="1065884" cy="639067"/>
              <a:chOff x="6035794" y="756199"/>
              <a:chExt cx="1065884" cy="639067"/>
            </a:xfrm>
          </p:grpSpPr>
          <p:pic>
            <p:nvPicPr>
              <p:cNvPr id="731" name="Google Shape;731;p9"/>
              <p:cNvPicPr preferRelativeResize="0"/>
              <p:nvPr/>
            </p:nvPicPr>
            <p:blipFill rotWithShape="1">
              <a:blip r:embed="rId20"/>
              <a:srcRect/>
              <a:stretch/>
            </p:blipFill>
            <p:spPr>
              <a:xfrm>
                <a:off x="6365179" y="756199"/>
                <a:ext cx="407115" cy="40711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32" name="Google Shape;732;p9"/>
              <p:cNvSpPr/>
              <p:nvPr/>
            </p:nvSpPr>
            <p:spPr>
              <a:xfrm>
                <a:off x="6035794" y="1210620"/>
                <a:ext cx="1065884" cy="1846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13" tIns="22850" rIns="45713" bIns="22850" anchor="t" anchorCtr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 Condensed"/>
                  </a:rPr>
                  <a:t>Amazon RDS</a:t>
                </a:r>
                <a:endParaRPr sz="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B2DFBA8-D0C9-4127-8059-2E3FBBB876E5}"/>
                </a:ext>
              </a:extLst>
            </p:cNvPr>
            <p:cNvGrpSpPr/>
            <p:nvPr/>
          </p:nvGrpSpPr>
          <p:grpSpPr>
            <a:xfrm>
              <a:off x="1988366" y="593947"/>
              <a:ext cx="627498" cy="713792"/>
              <a:chOff x="2231353" y="714739"/>
              <a:chExt cx="627498" cy="713792"/>
            </a:xfrm>
          </p:grpSpPr>
          <p:pic>
            <p:nvPicPr>
              <p:cNvPr id="725" name="Google Shape;725;p9"/>
              <p:cNvPicPr preferRelativeResize="0"/>
              <p:nvPr/>
            </p:nvPicPr>
            <p:blipFill rotWithShape="1">
              <a:blip r:embed="rId21">
                <a:alphaModFix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rightnessContrast bright="100000" contrast="55000"/>
                        </a14:imgEffect>
                      </a14:imgLayer>
                    </a14:imgProps>
                  </a:ext>
                </a:extLst>
              </a:blip>
              <a:srcRect t="78495"/>
              <a:stretch/>
            </p:blipFill>
            <p:spPr>
              <a:xfrm>
                <a:off x="2231353" y="1293585"/>
                <a:ext cx="627498" cy="13494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" name="Graphic 89">
                <a:extLst>
                  <a:ext uri="{FF2B5EF4-FFF2-40B4-BE49-F238E27FC236}">
                    <a16:creationId xmlns:a16="http://schemas.microsoft.com/office/drawing/2014/main" id="{1A794904-3ED9-429E-81F1-3E342DCDDF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2251912" y="714739"/>
                <a:ext cx="527228" cy="596373"/>
              </a:xfrm>
              <a:prstGeom prst="rect">
                <a:avLst/>
              </a:prstGeom>
            </p:spPr>
          </p:pic>
        </p:grpSp>
        <p:pic>
          <p:nvPicPr>
            <p:cNvPr id="91" name="Picture 90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AC6A020-131B-4198-9E02-87BD06657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2969814" y="606172"/>
              <a:ext cx="673006" cy="788704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A681700-2115-4A2C-B4EF-23E247DC723D}"/>
                </a:ext>
              </a:extLst>
            </p:cNvPr>
            <p:cNvGrpSpPr/>
            <p:nvPr/>
          </p:nvGrpSpPr>
          <p:grpSpPr>
            <a:xfrm>
              <a:off x="5343588" y="736092"/>
              <a:ext cx="756002" cy="504720"/>
              <a:chOff x="5202969" y="887301"/>
              <a:chExt cx="520861" cy="347736"/>
            </a:xfrm>
          </p:grpSpPr>
          <p:pic>
            <p:nvPicPr>
              <p:cNvPr id="728" name="Google Shape;728;p9"/>
              <p:cNvPicPr preferRelativeResize="0"/>
              <p:nvPr/>
            </p:nvPicPr>
            <p:blipFill rotWithShape="1">
              <a:blip r:embed="rId26"/>
              <a:srcRect/>
              <a:stretch/>
            </p:blipFill>
            <p:spPr>
              <a:xfrm>
                <a:off x="5202969" y="887301"/>
                <a:ext cx="520358" cy="3469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2" name="Google Shape;728;p9">
                <a:extLst>
                  <a:ext uri="{FF2B5EF4-FFF2-40B4-BE49-F238E27FC236}">
                    <a16:creationId xmlns:a16="http://schemas.microsoft.com/office/drawing/2014/main" id="{3309CED8-E1CE-4F77-8F78-7B343931731A}"/>
                  </a:ext>
                </a:extLst>
              </p:cNvPr>
              <p:cNvPicPr preferRelativeResize="0"/>
              <p:nvPr/>
            </p:nvPicPr>
            <p:blipFill rotWithShape="1">
              <a:blip r:embed="rId27">
                <a:alphaModFix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28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rcRect t="69057"/>
              <a:stretch/>
            </p:blipFill>
            <p:spPr>
              <a:xfrm>
                <a:off x="5203472" y="1127181"/>
                <a:ext cx="520358" cy="1078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226565C-579D-4A7D-8F2D-6DC02D5D48EB}"/>
                </a:ext>
              </a:extLst>
            </p:cNvPr>
            <p:cNvSpPr/>
            <p:nvPr/>
          </p:nvSpPr>
          <p:spPr bwMode="auto">
            <a:xfrm>
              <a:off x="1884815" y="1514475"/>
              <a:ext cx="5372100" cy="0"/>
            </a:xfrm>
            <a:custGeom>
              <a:avLst/>
              <a:gdLst>
                <a:gd name="connsiteX0" fmla="*/ 0 w 5372100"/>
                <a:gd name="connsiteY0" fmla="*/ 0 h 0"/>
                <a:gd name="connsiteX1" fmla="*/ 5372100 w 53721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72100">
                  <a:moveTo>
                    <a:pt x="0" y="0"/>
                  </a:moveTo>
                  <a:lnTo>
                    <a:pt x="5372100" y="0"/>
                  </a:lnTo>
                </a:path>
              </a:pathLst>
            </a:custGeom>
            <a:noFill/>
            <a:ln w="12700">
              <a:gradFill>
                <a:gsLst>
                  <a:gs pos="69000">
                    <a:srgbClr val="00E296"/>
                  </a:gs>
                  <a:gs pos="100000">
                    <a:srgbClr val="00E296">
                      <a:alpha val="0"/>
                    </a:srgbClr>
                  </a:gs>
                </a:gsLst>
                <a:lin ang="0" scaled="0"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64E38BF-6BE6-4AD5-9725-FDCBC123CA86}"/>
              </a:ext>
            </a:extLst>
          </p:cNvPr>
          <p:cNvGrpSpPr/>
          <p:nvPr/>
        </p:nvGrpSpPr>
        <p:grpSpPr>
          <a:xfrm>
            <a:off x="313167" y="2582921"/>
            <a:ext cx="6943748" cy="712124"/>
            <a:chOff x="313167" y="2582921"/>
            <a:chExt cx="6943748" cy="712124"/>
          </a:xfrm>
        </p:grpSpPr>
        <p:sp>
          <p:nvSpPr>
            <p:cNvPr id="667" name="Google Shape;667;p9"/>
            <p:cNvSpPr txBox="1"/>
            <p:nvPr/>
          </p:nvSpPr>
          <p:spPr>
            <a:xfrm flipH="1">
              <a:off x="313167" y="2582921"/>
              <a:ext cx="2060659" cy="538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13" tIns="22850" rIns="45713" bIns="22850" anchor="t" anchorCtr="0">
              <a:spAutoFit/>
            </a:bodyPr>
            <a:lstStyle/>
            <a:p>
              <a:r>
                <a:rPr lang="en-US" sz="1600" dirty="0">
                  <a:solidFill>
                    <a:srgbClr val="00E29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Container</a:t>
              </a:r>
              <a:br>
                <a:rPr lang="en-US" sz="1600" dirty="0">
                  <a:solidFill>
                    <a:srgbClr val="00E29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</a:br>
              <a:r>
                <a:rPr lang="en-US" sz="1600" dirty="0">
                  <a:solidFill>
                    <a:srgbClr val="00E29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Roboto Condensed"/>
                </a:rPr>
                <a:t>Orchestration</a:t>
              </a:r>
              <a:endParaRPr sz="1600" dirty="0">
                <a:solidFill>
                  <a:srgbClr val="00E29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Roboto Condensed"/>
              </a:endParaRPr>
            </a:p>
          </p:txBody>
        </p:sp>
        <p:pic>
          <p:nvPicPr>
            <p:cNvPr id="98" name="Picture 9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875F8B6D-8F94-4216-91D9-7C3862545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3663661" y="2703676"/>
              <a:ext cx="2119262" cy="457720"/>
            </a:xfrm>
            <a:prstGeom prst="rect">
              <a:avLst/>
            </a:prstGeom>
          </p:spPr>
        </p:pic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17A7AC7-F16F-45B5-A9D0-8FF5E3718793}"/>
                </a:ext>
              </a:extLst>
            </p:cNvPr>
            <p:cNvSpPr/>
            <p:nvPr/>
          </p:nvSpPr>
          <p:spPr bwMode="auto">
            <a:xfrm>
              <a:off x="1884815" y="3295045"/>
              <a:ext cx="5372100" cy="0"/>
            </a:xfrm>
            <a:custGeom>
              <a:avLst/>
              <a:gdLst>
                <a:gd name="connsiteX0" fmla="*/ 0 w 5372100"/>
                <a:gd name="connsiteY0" fmla="*/ 0 h 0"/>
                <a:gd name="connsiteX1" fmla="*/ 5372100 w 53721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72100">
                  <a:moveTo>
                    <a:pt x="0" y="0"/>
                  </a:moveTo>
                  <a:lnTo>
                    <a:pt x="5372100" y="0"/>
                  </a:lnTo>
                </a:path>
              </a:pathLst>
            </a:custGeom>
            <a:noFill/>
            <a:ln w="12700">
              <a:gradFill>
                <a:gsLst>
                  <a:gs pos="69000">
                    <a:srgbClr val="00E296"/>
                  </a:gs>
                  <a:gs pos="100000">
                    <a:srgbClr val="00E296">
                      <a:alpha val="0"/>
                    </a:srgbClr>
                  </a:gs>
                </a:gsLst>
                <a:lin ang="0" scaled="0"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E2418B4-5DC1-4AF0-B627-B21A4C04861F}"/>
              </a:ext>
            </a:extLst>
          </p:cNvPr>
          <p:cNvSpPr/>
          <p:nvPr/>
        </p:nvSpPr>
        <p:spPr bwMode="auto">
          <a:xfrm>
            <a:off x="6890515" y="495308"/>
            <a:ext cx="728247" cy="4406884"/>
          </a:xfrm>
          <a:prstGeom prst="roundRect">
            <a:avLst>
              <a:gd name="adj" fmla="val 10233"/>
            </a:avLst>
          </a:prstGeom>
          <a:noFill/>
          <a:ln w="12700">
            <a:gradFill>
              <a:gsLst>
                <a:gs pos="61000">
                  <a:srgbClr val="00E296">
                    <a:alpha val="0"/>
                  </a:srgbClr>
                </a:gs>
                <a:gs pos="18000">
                  <a:srgbClr val="00E296"/>
                </a:gs>
              </a:gsLst>
              <a:lin ang="10800000" scaled="0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92CDBA-202F-4B9E-B422-E8EA6E61AA6B}"/>
              </a:ext>
            </a:extLst>
          </p:cNvPr>
          <p:cNvGrpSpPr/>
          <p:nvPr/>
        </p:nvGrpSpPr>
        <p:grpSpPr>
          <a:xfrm>
            <a:off x="313167" y="1668988"/>
            <a:ext cx="6943748" cy="913933"/>
            <a:chOff x="313167" y="1668988"/>
            <a:chExt cx="6943748" cy="913933"/>
          </a:xfrm>
        </p:grpSpPr>
        <p:grpSp>
          <p:nvGrpSpPr>
            <p:cNvPr id="744" name="Group 743">
              <a:extLst>
                <a:ext uri="{FF2B5EF4-FFF2-40B4-BE49-F238E27FC236}">
                  <a16:creationId xmlns:a16="http://schemas.microsoft.com/office/drawing/2014/main" id="{496953B6-310F-457C-981D-F35C59152F64}"/>
                </a:ext>
              </a:extLst>
            </p:cNvPr>
            <p:cNvGrpSpPr/>
            <p:nvPr/>
          </p:nvGrpSpPr>
          <p:grpSpPr>
            <a:xfrm>
              <a:off x="313167" y="1668988"/>
              <a:ext cx="6943748" cy="913933"/>
              <a:chOff x="313167" y="1668988"/>
              <a:chExt cx="6943748" cy="913933"/>
            </a:xfrm>
          </p:grpSpPr>
          <p:sp>
            <p:nvSpPr>
              <p:cNvPr id="680" name="Google Shape;680;p9"/>
              <p:cNvSpPr txBox="1"/>
              <p:nvPr/>
            </p:nvSpPr>
            <p:spPr>
              <a:xfrm>
                <a:off x="3604911" y="2299960"/>
                <a:ext cx="286926" cy="1001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13" tIns="22850" rIns="45713" bIns="22850" anchor="t" anchorCtr="0">
                <a:spAutoFit/>
              </a:bodyPr>
              <a:lstStyle/>
              <a:p>
                <a:pPr algn="ctr"/>
                <a:r>
                  <a:rPr lang="en-US" sz="351" dirty="0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Roboto"/>
                  </a:rPr>
                  <a:t>IBM IKS</a:t>
                </a:r>
                <a:endParaRPr sz="35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grpSp>
            <p:nvGrpSpPr>
              <p:cNvPr id="742" name="Group 741">
                <a:extLst>
                  <a:ext uri="{FF2B5EF4-FFF2-40B4-BE49-F238E27FC236}">
                    <a16:creationId xmlns:a16="http://schemas.microsoft.com/office/drawing/2014/main" id="{844B88E6-AE7A-4A94-AEC2-71CE384E1F48}"/>
                  </a:ext>
                </a:extLst>
              </p:cNvPr>
              <p:cNvGrpSpPr/>
              <p:nvPr/>
            </p:nvGrpSpPr>
            <p:grpSpPr>
              <a:xfrm>
                <a:off x="313167" y="1668988"/>
                <a:ext cx="6943748" cy="913933"/>
                <a:chOff x="313167" y="1668988"/>
                <a:chExt cx="6943748" cy="913933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C281D788-5A6D-4D3B-8CE0-AD6C56997798}"/>
                    </a:ext>
                  </a:extLst>
                </p:cNvPr>
                <p:cNvGrpSpPr/>
                <p:nvPr/>
              </p:nvGrpSpPr>
              <p:grpSpPr>
                <a:xfrm>
                  <a:off x="313167" y="1668988"/>
                  <a:ext cx="6764846" cy="774652"/>
                  <a:chOff x="313167" y="1668988"/>
                  <a:chExt cx="6764846" cy="774652"/>
                </a:xfrm>
              </p:grpSpPr>
              <p:sp>
                <p:nvSpPr>
                  <p:cNvPr id="677" name="Google Shape;677;p9"/>
                  <p:cNvSpPr txBox="1"/>
                  <p:nvPr/>
                </p:nvSpPr>
                <p:spPr>
                  <a:xfrm flipH="1">
                    <a:off x="313167" y="1668988"/>
                    <a:ext cx="2080595" cy="29236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45713" tIns="22850" rIns="45713" bIns="22850" anchor="t" anchorCtr="0">
                    <a:spAutoFit/>
                  </a:bodyPr>
                  <a:lstStyle/>
                  <a:p>
                    <a:r>
                      <a:rPr lang="en-US" sz="1600" dirty="0">
                        <a:solidFill>
                          <a:srgbClr val="00E296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  <a:sym typeface="Roboto Condensed"/>
                      </a:rPr>
                      <a:t>Distributions</a:t>
                    </a:r>
                    <a:endParaRPr sz="1600" dirty="0">
                      <a:solidFill>
                        <a:srgbClr val="00E296"/>
                      </a:solidFill>
                      <a:latin typeface="Tahoma" panose="020B0604030504040204" pitchFamily="34" charset="0"/>
                      <a:ea typeface="Tahoma" panose="020B0604030504040204" pitchFamily="34" charset="0"/>
                      <a:cs typeface="Tahoma" panose="020B0604030504040204" pitchFamily="34" charset="0"/>
                      <a:sym typeface="Roboto Condensed"/>
                    </a:endParaRPr>
                  </a:p>
                </p:txBody>
              </p:sp>
              <p:pic>
                <p:nvPicPr>
                  <p:cNvPr id="679" name="Google Shape;679;p9"/>
                  <p:cNvPicPr preferRelativeResize="0"/>
                  <p:nvPr/>
                </p:nvPicPr>
                <p:blipFill rotWithShape="1">
                  <a:blip r:embed="rId30">
                    <a:alphaModFix/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</a:blip>
                  <a:srcRect/>
                  <a:stretch/>
                </p:blipFill>
                <p:spPr>
                  <a:xfrm>
                    <a:off x="1903784" y="1952088"/>
                    <a:ext cx="499339" cy="40707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grpSp>
                <p:nvGrpSpPr>
                  <p:cNvPr id="6" name="Group 5">
                    <a:extLst>
                      <a:ext uri="{FF2B5EF4-FFF2-40B4-BE49-F238E27FC236}">
                        <a16:creationId xmlns:a16="http://schemas.microsoft.com/office/drawing/2014/main" id="{48647D87-7A89-4516-9DE6-9A7F60D9B4F3}"/>
                      </a:ext>
                    </a:extLst>
                  </p:cNvPr>
                  <p:cNvGrpSpPr/>
                  <p:nvPr/>
                </p:nvGrpSpPr>
                <p:grpSpPr>
                  <a:xfrm>
                    <a:off x="2485596" y="1870495"/>
                    <a:ext cx="405275" cy="573145"/>
                    <a:chOff x="2517652" y="1870495"/>
                    <a:chExt cx="405275" cy="573145"/>
                  </a:xfrm>
                </p:grpSpPr>
                <p:pic>
                  <p:nvPicPr>
                    <p:cNvPr id="683" name="Google Shape;683;p9"/>
                    <p:cNvPicPr preferRelativeResize="0"/>
                    <p:nvPr/>
                  </p:nvPicPr>
                  <p:blipFill rotWithShape="1">
                    <a:blip r:embed="rId31">
                      <a:alphaModFix/>
                      <a:lum bright="70000" contrast="-70000"/>
                    </a:blip>
                    <a:srcRect l="30252" t="11857"/>
                    <a:stretch/>
                  </p:blipFill>
                  <p:spPr>
                    <a:xfrm>
                      <a:off x="2517652" y="2256417"/>
                      <a:ext cx="405275" cy="18722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684" name="Google Shape;684;p9"/>
                    <p:cNvPicPr preferRelativeResize="0"/>
                    <p:nvPr/>
                  </p:nvPicPr>
                  <p:blipFill rotWithShape="1">
                    <a:blip r:embed="rId32">
                      <a:alphaModFix/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3">
                              <a14:imgEffect>
                                <a14:brightnessContrast bright="60000"/>
                              </a14:imgEffect>
                            </a14:imgLayer>
                          </a14:imgProps>
                        </a:ext>
                      </a:extLst>
                    </a:blip>
                    <a:srcRect l="6558" t="10587" r="72142" b="11723"/>
                    <a:stretch/>
                  </p:blipFill>
                  <p:spPr>
                    <a:xfrm>
                      <a:off x="2546832" y="1870495"/>
                      <a:ext cx="342613" cy="45681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grpSp>
                <p:nvGrpSpPr>
                  <p:cNvPr id="7" name="Group 6">
                    <a:extLst>
                      <a:ext uri="{FF2B5EF4-FFF2-40B4-BE49-F238E27FC236}">
                        <a16:creationId xmlns:a16="http://schemas.microsoft.com/office/drawing/2014/main" id="{7D3C78A6-DB2F-4F05-BBCA-C5209BF61645}"/>
                      </a:ext>
                    </a:extLst>
                  </p:cNvPr>
                  <p:cNvGrpSpPr/>
                  <p:nvPr/>
                </p:nvGrpSpPr>
                <p:grpSpPr>
                  <a:xfrm>
                    <a:off x="4027638" y="1990485"/>
                    <a:ext cx="342614" cy="418515"/>
                    <a:chOff x="4156239" y="1971636"/>
                    <a:chExt cx="342614" cy="418515"/>
                  </a:xfrm>
                </p:grpSpPr>
                <p:pic>
                  <p:nvPicPr>
                    <p:cNvPr id="681" name="Google Shape;681;p9"/>
                    <p:cNvPicPr preferRelativeResize="0"/>
                    <p:nvPr/>
                  </p:nvPicPr>
                  <p:blipFill rotWithShape="1">
                    <a:blip r:embed="rId34">
                      <a:alphaModFix/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5">
                              <a14:imgEffect>
                                <a14:brightnessContrast bright="100000"/>
                              </a14:imgEffect>
                            </a14:imgLayer>
                          </a14:imgProps>
                        </a:ext>
                      </a:extLst>
                    </a:blip>
                    <a:srcRect r="69400"/>
                    <a:stretch/>
                  </p:blipFill>
                  <p:spPr>
                    <a:xfrm>
                      <a:off x="4156239" y="1971636"/>
                      <a:ext cx="342614" cy="2898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685" name="Google Shape;685;p9"/>
                    <p:cNvPicPr preferRelativeResize="0"/>
                    <p:nvPr/>
                  </p:nvPicPr>
                  <p:blipFill rotWithShape="1">
                    <a:blip r:embed="rId36">
                      <a:alphaModFix/>
                      <a:biLevel thresh="25000"/>
                      <a:extLst>
                        <a:ext uri="{BEBA8EAE-BF5A-486C-A8C5-ECC9F3942E4B}">
                          <a14:imgProps xmlns:a14="http://schemas.microsoft.com/office/drawing/2010/main">
                            <a14:imgLayer r:embed="rId35">
                              <a14:imgEffect>
                                <a14:brightnessContrast bright="72000"/>
                              </a14:imgEffect>
                            </a14:imgLayer>
                          </a14:imgProps>
                        </a:ext>
                      </a:extLst>
                    </a:blip>
                    <a:srcRect l="30511"/>
                    <a:stretch/>
                  </p:blipFill>
                  <p:spPr>
                    <a:xfrm>
                      <a:off x="4187773" y="2283267"/>
                      <a:ext cx="286926" cy="10688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pic>
                <p:nvPicPr>
                  <p:cNvPr id="689" name="Google Shape;689;p9"/>
                  <p:cNvPicPr preferRelativeResize="0"/>
                  <p:nvPr/>
                </p:nvPicPr>
                <p:blipFill rotWithShape="1">
                  <a:blip r:embed="rId37">
                    <a:alphaModFix/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8">
                            <a14:imgEffect>
                              <a14:brightnessContrast bright="90000"/>
                            </a14:imgEffect>
                          </a14:imgLayer>
                        </a14:imgProps>
                      </a:ext>
                    </a:extLst>
                  </a:blip>
                  <a:srcRect/>
                  <a:stretch/>
                </p:blipFill>
                <p:spPr>
                  <a:xfrm>
                    <a:off x="5510624" y="1986606"/>
                    <a:ext cx="339725" cy="36304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690" name="Google Shape;690;p9"/>
                  <p:cNvPicPr preferRelativeResize="0"/>
                  <p:nvPr/>
                </p:nvPicPr>
                <p:blipFill rotWithShape="1">
                  <a:blip r:embed="rId39">
                    <a:alphaModFix/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0">
                            <a14:imgEffect>
                              <a14:brightnessContrast bright="51000"/>
                            </a14:imgEffect>
                          </a14:imgLayer>
                        </a14:imgProps>
                      </a:ext>
                    </a:extLst>
                  </a:blip>
                  <a:srcRect/>
                  <a:stretch/>
                </p:blipFill>
                <p:spPr>
                  <a:xfrm>
                    <a:off x="3628596" y="1993648"/>
                    <a:ext cx="267790" cy="31590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691" name="Google Shape;691;p9"/>
                  <p:cNvPicPr preferRelativeResize="0"/>
                  <p:nvPr/>
                </p:nvPicPr>
                <p:blipFill rotWithShape="1">
                  <a:blip r:embed="rId41">
                    <a:alphaModFix/>
                    <a:duotone>
                      <a:schemeClr val="bg2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2">
                            <a14:imgEffect>
                              <a14:brightnessContrast bright="84000"/>
                            </a14:imgEffect>
                          </a14:imgLayer>
                        </a14:imgProps>
                      </a:ext>
                    </a:extLst>
                  </a:blip>
                  <a:srcRect/>
                  <a:stretch/>
                </p:blipFill>
                <p:spPr>
                  <a:xfrm>
                    <a:off x="2887821" y="1968141"/>
                    <a:ext cx="686658" cy="4136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692" name="Google Shape;692;p9"/>
                  <p:cNvPicPr preferRelativeResize="0"/>
                  <p:nvPr/>
                </p:nvPicPr>
                <p:blipFill rotWithShape="1">
                  <a:blip r:embed="rId43"/>
                  <a:srcRect/>
                  <a:stretch/>
                </p:blipFill>
                <p:spPr>
                  <a:xfrm>
                    <a:off x="6756634" y="2014824"/>
                    <a:ext cx="321379" cy="29047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693" name="Google Shape;693;p9"/>
                  <p:cNvPicPr preferRelativeResize="0"/>
                  <p:nvPr/>
                </p:nvPicPr>
                <p:blipFill rotWithShape="1">
                  <a:blip r:embed="rId44">
                    <a:alphaModFix/>
                    <a:biLevel thresh="25000"/>
                  </a:blip>
                  <a:srcRect/>
                  <a:stretch/>
                </p:blipFill>
                <p:spPr>
                  <a:xfrm>
                    <a:off x="6007239" y="2021664"/>
                    <a:ext cx="609749" cy="30894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grpSp>
                <p:nvGrpSpPr>
                  <p:cNvPr id="8" name="Group 7">
                    <a:extLst>
                      <a:ext uri="{FF2B5EF4-FFF2-40B4-BE49-F238E27FC236}">
                        <a16:creationId xmlns:a16="http://schemas.microsoft.com/office/drawing/2014/main" id="{9134A1EE-6FA6-45E6-B396-B9E836EACC92}"/>
                      </a:ext>
                    </a:extLst>
                  </p:cNvPr>
                  <p:cNvGrpSpPr/>
                  <p:nvPr/>
                </p:nvGrpSpPr>
                <p:grpSpPr>
                  <a:xfrm>
                    <a:off x="4884040" y="1986606"/>
                    <a:ext cx="526157" cy="409455"/>
                    <a:chOff x="5338907" y="1988175"/>
                    <a:chExt cx="526157" cy="409455"/>
                  </a:xfrm>
                </p:grpSpPr>
                <p:pic>
                  <p:nvPicPr>
                    <p:cNvPr id="688" name="Google Shape;688;p9"/>
                    <p:cNvPicPr preferRelativeResize="0"/>
                    <p:nvPr/>
                  </p:nvPicPr>
                  <p:blipFill rotWithShape="1">
                    <a:blip r:embed="rId45">
                      <a:alphaModFix/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46">
                              <a14:imgEffect>
                                <a14:brightnessContrast bright="66000"/>
                              </a14:imgEffect>
                            </a14:imgLayer>
                          </a14:imgProps>
                        </a:ext>
                      </a:extLst>
                    </a:blip>
                    <a:srcRect l="23663" t="23603" b="23404"/>
                    <a:stretch/>
                  </p:blipFill>
                  <p:spPr>
                    <a:xfrm>
                      <a:off x="5338907" y="2206485"/>
                      <a:ext cx="526157" cy="19114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694" name="Google Shape;694;p9"/>
                    <p:cNvPicPr preferRelativeResize="0"/>
                    <p:nvPr/>
                  </p:nvPicPr>
                  <p:blipFill rotWithShape="1">
                    <a:blip r:embed="rId47">
                      <a:alphaModFix/>
                      <a:duotone>
                        <a:schemeClr val="bg2">
                          <a:shade val="45000"/>
                          <a:satMod val="135000"/>
                        </a:scheme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48">
                              <a14:imgEffect>
                                <a14:brightnessContrast bright="48000"/>
                              </a14:imgEffect>
                            </a14:imgLayer>
                          </a14:imgProps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5482890" y="1988175"/>
                      <a:ext cx="265176" cy="26517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</p:grpSp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D74D6C5F-1BBD-4833-852F-6E8A0462EADC}"/>
                    </a:ext>
                  </a:extLst>
                </p:cNvPr>
                <p:cNvSpPr/>
                <p:nvPr/>
              </p:nvSpPr>
              <p:spPr bwMode="auto">
                <a:xfrm>
                  <a:off x="1884815" y="2582921"/>
                  <a:ext cx="5372100" cy="0"/>
                </a:xfrm>
                <a:custGeom>
                  <a:avLst/>
                  <a:gdLst>
                    <a:gd name="connsiteX0" fmla="*/ 0 w 5372100"/>
                    <a:gd name="connsiteY0" fmla="*/ 0 h 0"/>
                    <a:gd name="connsiteX1" fmla="*/ 5372100 w 5372100"/>
                    <a:gd name="connsiteY1" fmla="*/ 0 h 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372100">
                      <a:moveTo>
                        <a:pt x="0" y="0"/>
                      </a:moveTo>
                      <a:lnTo>
                        <a:pt x="5372100" y="0"/>
                      </a:lnTo>
                    </a:path>
                  </a:pathLst>
                </a:custGeom>
                <a:noFill/>
                <a:ln w="12700">
                  <a:gradFill>
                    <a:gsLst>
                      <a:gs pos="70000">
                        <a:srgbClr val="00E296"/>
                      </a:gs>
                      <a:gs pos="100000">
                        <a:srgbClr val="00E296">
                          <a:alpha val="0"/>
                        </a:srgbClr>
                      </a:gs>
                    </a:gsLst>
                    <a:lin ang="0" scaled="0"/>
                  </a:gra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</p:grpSp>
        <p:grpSp>
          <p:nvGrpSpPr>
            <p:cNvPr id="10" name="Graphic 75">
              <a:extLst>
                <a:ext uri="{FF2B5EF4-FFF2-40B4-BE49-F238E27FC236}">
                  <a16:creationId xmlns:a16="http://schemas.microsoft.com/office/drawing/2014/main" id="{8E4D4497-67AB-4A0E-96F0-23E68541178B}"/>
                </a:ext>
              </a:extLst>
            </p:cNvPr>
            <p:cNvGrpSpPr/>
            <p:nvPr/>
          </p:nvGrpSpPr>
          <p:grpSpPr>
            <a:xfrm>
              <a:off x="1986092" y="1950151"/>
              <a:ext cx="356680" cy="320530"/>
              <a:chOff x="1795220" y="1777478"/>
              <a:chExt cx="1219231" cy="1095660"/>
            </a:xfrm>
            <a:solidFill>
              <a:schemeClr val="accent1"/>
            </a:solidFill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7EA80A6E-F055-4100-895F-7ADD25DE5E7B}"/>
                  </a:ext>
                </a:extLst>
              </p:cNvPr>
              <p:cNvSpPr/>
              <p:nvPr/>
            </p:nvSpPr>
            <p:spPr>
              <a:xfrm>
                <a:off x="1795220" y="1777478"/>
                <a:ext cx="1219231" cy="1095660"/>
              </a:xfrm>
              <a:custGeom>
                <a:avLst/>
                <a:gdLst>
                  <a:gd name="connsiteX0" fmla="*/ 1204594 w 1219231"/>
                  <a:gd name="connsiteY0" fmla="*/ 491681 h 1095660"/>
                  <a:gd name="connsiteX1" fmla="*/ 954086 w 1219231"/>
                  <a:gd name="connsiteY1" fmla="*/ 56007 h 1095660"/>
                  <a:gd name="connsiteX2" fmla="*/ 860169 w 1219231"/>
                  <a:gd name="connsiteY2" fmla="*/ 0 h 1095660"/>
                  <a:gd name="connsiteX3" fmla="*/ 359059 w 1219231"/>
                  <a:gd name="connsiteY3" fmla="*/ 0 h 1095660"/>
                  <a:gd name="connsiteX4" fmla="*/ 265143 w 1219231"/>
                  <a:gd name="connsiteY4" fmla="*/ 56007 h 1095660"/>
                  <a:gd name="connsiteX5" fmla="*/ 14540 w 1219231"/>
                  <a:gd name="connsiteY5" fmla="*/ 490538 h 1095660"/>
                  <a:gd name="connsiteX6" fmla="*/ 14540 w 1219231"/>
                  <a:gd name="connsiteY6" fmla="*/ 599504 h 1095660"/>
                  <a:gd name="connsiteX7" fmla="*/ 265048 w 1219231"/>
                  <a:gd name="connsiteY7" fmla="*/ 1037654 h 1095660"/>
                  <a:gd name="connsiteX8" fmla="*/ 358964 w 1219231"/>
                  <a:gd name="connsiteY8" fmla="*/ 1095661 h 1095660"/>
                  <a:gd name="connsiteX9" fmla="*/ 860074 w 1219231"/>
                  <a:gd name="connsiteY9" fmla="*/ 1095661 h 1095660"/>
                  <a:gd name="connsiteX10" fmla="*/ 954086 w 1219231"/>
                  <a:gd name="connsiteY10" fmla="*/ 1037939 h 1095660"/>
                  <a:gd name="connsiteX11" fmla="*/ 1204594 w 1219231"/>
                  <a:gd name="connsiteY11" fmla="*/ 602266 h 1095660"/>
                  <a:gd name="connsiteX12" fmla="*/ 1204594 w 1219231"/>
                  <a:gd name="connsiteY12" fmla="*/ 491681 h 1095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9231" h="1095660">
                    <a:moveTo>
                      <a:pt x="1204594" y="491681"/>
                    </a:moveTo>
                    <a:lnTo>
                      <a:pt x="954086" y="56007"/>
                    </a:lnTo>
                    <a:cubicBezTo>
                      <a:pt x="934918" y="22014"/>
                      <a:pt x="899188" y="707"/>
                      <a:pt x="860169" y="0"/>
                    </a:cubicBezTo>
                    <a:lnTo>
                      <a:pt x="359059" y="0"/>
                    </a:lnTo>
                    <a:cubicBezTo>
                      <a:pt x="320035" y="688"/>
                      <a:pt x="284297" y="22000"/>
                      <a:pt x="265143" y="56007"/>
                    </a:cubicBezTo>
                    <a:lnTo>
                      <a:pt x="14540" y="490538"/>
                    </a:lnTo>
                    <a:cubicBezTo>
                      <a:pt x="-4847" y="524272"/>
                      <a:pt x="-4847" y="565769"/>
                      <a:pt x="14540" y="599504"/>
                    </a:cubicBezTo>
                    <a:lnTo>
                      <a:pt x="265048" y="1037654"/>
                    </a:lnTo>
                    <a:cubicBezTo>
                      <a:pt x="284005" y="1072134"/>
                      <a:pt x="319649" y="1094146"/>
                      <a:pt x="358964" y="1095661"/>
                    </a:cubicBezTo>
                    <a:lnTo>
                      <a:pt x="860074" y="1095661"/>
                    </a:lnTo>
                    <a:cubicBezTo>
                      <a:pt x="899388" y="1094308"/>
                      <a:pt x="935095" y="1072391"/>
                      <a:pt x="954086" y="1037939"/>
                    </a:cubicBezTo>
                    <a:lnTo>
                      <a:pt x="1204594" y="602266"/>
                    </a:lnTo>
                    <a:cubicBezTo>
                      <a:pt x="1224110" y="567988"/>
                      <a:pt x="1224110" y="525958"/>
                      <a:pt x="1204594" y="49168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4D91DD81-3DA5-4600-8766-EC85EEA57249}"/>
                  </a:ext>
                </a:extLst>
              </p:cNvPr>
              <p:cNvSpPr/>
              <p:nvPr/>
            </p:nvSpPr>
            <p:spPr>
              <a:xfrm>
                <a:off x="2161899" y="2067991"/>
                <a:ext cx="784002" cy="804862"/>
              </a:xfrm>
              <a:custGeom>
                <a:avLst/>
                <a:gdLst>
                  <a:gd name="connsiteX0" fmla="*/ 487013 w 784002"/>
                  <a:gd name="connsiteY0" fmla="*/ 108966 h 804862"/>
                  <a:gd name="connsiteX1" fmla="*/ 242888 w 784002"/>
                  <a:gd name="connsiteY1" fmla="*/ 0 h 804862"/>
                  <a:gd name="connsiteX2" fmla="*/ 9525 w 784002"/>
                  <a:gd name="connsiteY2" fmla="*/ 126778 h 804862"/>
                  <a:gd name="connsiteX3" fmla="*/ 0 w 784002"/>
                  <a:gd name="connsiteY3" fmla="*/ 406146 h 804862"/>
                  <a:gd name="connsiteX4" fmla="*/ 398431 w 784002"/>
                  <a:gd name="connsiteY4" fmla="*/ 804863 h 804862"/>
                  <a:gd name="connsiteX5" fmla="*/ 493681 w 784002"/>
                  <a:gd name="connsiteY5" fmla="*/ 804863 h 804862"/>
                  <a:gd name="connsiteX6" fmla="*/ 587693 w 784002"/>
                  <a:gd name="connsiteY6" fmla="*/ 747141 h 804862"/>
                  <a:gd name="connsiteX7" fmla="*/ 784003 w 784002"/>
                  <a:gd name="connsiteY7" fmla="*/ 405670 h 804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84002" h="804862">
                    <a:moveTo>
                      <a:pt x="487013" y="108966"/>
                    </a:moveTo>
                    <a:lnTo>
                      <a:pt x="242888" y="0"/>
                    </a:lnTo>
                    <a:lnTo>
                      <a:pt x="9525" y="126778"/>
                    </a:lnTo>
                    <a:lnTo>
                      <a:pt x="0" y="406146"/>
                    </a:lnTo>
                    <a:lnTo>
                      <a:pt x="398431" y="804863"/>
                    </a:lnTo>
                    <a:lnTo>
                      <a:pt x="493681" y="804863"/>
                    </a:lnTo>
                    <a:cubicBezTo>
                      <a:pt x="532994" y="803510"/>
                      <a:pt x="568702" y="781593"/>
                      <a:pt x="587693" y="747141"/>
                    </a:cubicBezTo>
                    <a:lnTo>
                      <a:pt x="784003" y="405670"/>
                    </a:lnTo>
                    <a:close/>
                  </a:path>
                </a:pathLst>
              </a:custGeom>
              <a:solidFill>
                <a:srgbClr val="000000">
                  <a:alpha val="7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5144109-0F28-49A6-AF5A-535612BEC65D}"/>
                  </a:ext>
                </a:extLst>
              </p:cNvPr>
              <p:cNvSpPr/>
              <p:nvPr/>
            </p:nvSpPr>
            <p:spPr>
              <a:xfrm>
                <a:off x="2153803" y="2039047"/>
                <a:ext cx="501967" cy="572265"/>
              </a:xfrm>
              <a:custGeom>
                <a:avLst/>
                <a:gdLst>
                  <a:gd name="connsiteX0" fmla="*/ 489109 w 501967"/>
                  <a:gd name="connsiteY0" fmla="*/ 133718 h 572265"/>
                  <a:gd name="connsiteX1" fmla="*/ 263842 w 501967"/>
                  <a:gd name="connsiteY1" fmla="*/ 3416 h 572265"/>
                  <a:gd name="connsiteX2" fmla="*/ 238125 w 501967"/>
                  <a:gd name="connsiteY2" fmla="*/ 3416 h 572265"/>
                  <a:gd name="connsiteX3" fmla="*/ 12859 w 501967"/>
                  <a:gd name="connsiteY3" fmla="*/ 133718 h 572265"/>
                  <a:gd name="connsiteX4" fmla="*/ 0 w 501967"/>
                  <a:gd name="connsiteY4" fmla="*/ 156007 h 572265"/>
                  <a:gd name="connsiteX5" fmla="*/ 0 w 501967"/>
                  <a:gd name="connsiteY5" fmla="*/ 416325 h 572265"/>
                  <a:gd name="connsiteX6" fmla="*/ 12859 w 501967"/>
                  <a:gd name="connsiteY6" fmla="*/ 438518 h 572265"/>
                  <a:gd name="connsiteX7" fmla="*/ 238125 w 501967"/>
                  <a:gd name="connsiteY7" fmla="*/ 568820 h 572265"/>
                  <a:gd name="connsiteX8" fmla="*/ 263842 w 501967"/>
                  <a:gd name="connsiteY8" fmla="*/ 568820 h 572265"/>
                  <a:gd name="connsiteX9" fmla="*/ 489109 w 501967"/>
                  <a:gd name="connsiteY9" fmla="*/ 438518 h 572265"/>
                  <a:gd name="connsiteX10" fmla="*/ 501967 w 501967"/>
                  <a:gd name="connsiteY10" fmla="*/ 416230 h 572265"/>
                  <a:gd name="connsiteX11" fmla="*/ 501967 w 501967"/>
                  <a:gd name="connsiteY11" fmla="*/ 156007 h 572265"/>
                  <a:gd name="connsiteX12" fmla="*/ 489109 w 501967"/>
                  <a:gd name="connsiteY12" fmla="*/ 133718 h 572265"/>
                  <a:gd name="connsiteX13" fmla="*/ 458438 w 501967"/>
                  <a:gd name="connsiteY13" fmla="*/ 391369 h 572265"/>
                  <a:gd name="connsiteX14" fmla="*/ 379762 w 501967"/>
                  <a:gd name="connsiteY14" fmla="*/ 345935 h 572265"/>
                  <a:gd name="connsiteX15" fmla="*/ 379762 w 501967"/>
                  <a:gd name="connsiteY15" fmla="*/ 226301 h 572265"/>
                  <a:gd name="connsiteX16" fmla="*/ 263557 w 501967"/>
                  <a:gd name="connsiteY16" fmla="*/ 292976 h 572265"/>
                  <a:gd name="connsiteX17" fmla="*/ 263557 w 501967"/>
                  <a:gd name="connsiteY17" fmla="*/ 427564 h 572265"/>
                  <a:gd name="connsiteX18" fmla="*/ 367189 w 501967"/>
                  <a:gd name="connsiteY18" fmla="*/ 367747 h 572265"/>
                  <a:gd name="connsiteX19" fmla="*/ 445865 w 501967"/>
                  <a:gd name="connsiteY19" fmla="*/ 413182 h 572265"/>
                  <a:gd name="connsiteX20" fmla="*/ 250984 w 501967"/>
                  <a:gd name="connsiteY20" fmla="*/ 525672 h 572265"/>
                  <a:gd name="connsiteX21" fmla="*/ 56102 w 501967"/>
                  <a:gd name="connsiteY21" fmla="*/ 413182 h 572265"/>
                  <a:gd name="connsiteX22" fmla="*/ 134779 w 501967"/>
                  <a:gd name="connsiteY22" fmla="*/ 367747 h 572265"/>
                  <a:gd name="connsiteX23" fmla="*/ 238411 w 501967"/>
                  <a:gd name="connsiteY23" fmla="*/ 427564 h 572265"/>
                  <a:gd name="connsiteX24" fmla="*/ 238411 w 501967"/>
                  <a:gd name="connsiteY24" fmla="*/ 293357 h 572265"/>
                  <a:gd name="connsiteX25" fmla="*/ 122206 w 501967"/>
                  <a:gd name="connsiteY25" fmla="*/ 226682 h 572265"/>
                  <a:gd name="connsiteX26" fmla="*/ 122206 w 501967"/>
                  <a:gd name="connsiteY26" fmla="*/ 345935 h 572265"/>
                  <a:gd name="connsiteX27" fmla="*/ 43529 w 501967"/>
                  <a:gd name="connsiteY27" fmla="*/ 391369 h 572265"/>
                  <a:gd name="connsiteX28" fmla="*/ 43529 w 501967"/>
                  <a:gd name="connsiteY28" fmla="*/ 166389 h 572265"/>
                  <a:gd name="connsiteX29" fmla="*/ 238411 w 501967"/>
                  <a:gd name="connsiteY29" fmla="*/ 53899 h 572265"/>
                  <a:gd name="connsiteX30" fmla="*/ 238411 w 501967"/>
                  <a:gd name="connsiteY30" fmla="*/ 144672 h 572265"/>
                  <a:gd name="connsiteX31" fmla="*/ 134779 w 501967"/>
                  <a:gd name="connsiteY31" fmla="*/ 204584 h 572265"/>
                  <a:gd name="connsiteX32" fmla="*/ 250984 w 501967"/>
                  <a:gd name="connsiteY32" fmla="*/ 271259 h 572265"/>
                  <a:gd name="connsiteX33" fmla="*/ 367189 w 501967"/>
                  <a:gd name="connsiteY33" fmla="*/ 204584 h 572265"/>
                  <a:gd name="connsiteX34" fmla="*/ 263557 w 501967"/>
                  <a:gd name="connsiteY34" fmla="*/ 144672 h 572265"/>
                  <a:gd name="connsiteX35" fmla="*/ 263557 w 501967"/>
                  <a:gd name="connsiteY35" fmla="*/ 53899 h 572265"/>
                  <a:gd name="connsiteX36" fmla="*/ 458438 w 501967"/>
                  <a:gd name="connsiteY36" fmla="*/ 166389 h 572265"/>
                  <a:gd name="connsiteX37" fmla="*/ 458438 w 501967"/>
                  <a:gd name="connsiteY37" fmla="*/ 391369 h 572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01967" h="572265">
                    <a:moveTo>
                      <a:pt x="489109" y="133718"/>
                    </a:moveTo>
                    <a:lnTo>
                      <a:pt x="263842" y="3416"/>
                    </a:lnTo>
                    <a:cubicBezTo>
                      <a:pt x="255875" y="-1139"/>
                      <a:pt x="246093" y="-1139"/>
                      <a:pt x="238125" y="3416"/>
                    </a:cubicBezTo>
                    <a:lnTo>
                      <a:pt x="12859" y="133718"/>
                    </a:lnTo>
                    <a:cubicBezTo>
                      <a:pt x="4897" y="138315"/>
                      <a:pt x="-6" y="146813"/>
                      <a:pt x="0" y="156007"/>
                    </a:cubicBezTo>
                    <a:lnTo>
                      <a:pt x="0" y="416325"/>
                    </a:lnTo>
                    <a:cubicBezTo>
                      <a:pt x="9" y="425490"/>
                      <a:pt x="4912" y="433953"/>
                      <a:pt x="12859" y="438518"/>
                    </a:cubicBezTo>
                    <a:lnTo>
                      <a:pt x="238125" y="568820"/>
                    </a:lnTo>
                    <a:cubicBezTo>
                      <a:pt x="246082" y="573414"/>
                      <a:pt x="255885" y="573414"/>
                      <a:pt x="263842" y="568820"/>
                    </a:cubicBezTo>
                    <a:lnTo>
                      <a:pt x="489109" y="438518"/>
                    </a:lnTo>
                    <a:cubicBezTo>
                      <a:pt x="497085" y="433936"/>
                      <a:pt x="501993" y="425429"/>
                      <a:pt x="501967" y="416230"/>
                    </a:cubicBezTo>
                    <a:lnTo>
                      <a:pt x="501967" y="156007"/>
                    </a:lnTo>
                    <a:cubicBezTo>
                      <a:pt x="501973" y="146813"/>
                      <a:pt x="497071" y="138315"/>
                      <a:pt x="489109" y="133718"/>
                    </a:cubicBezTo>
                    <a:close/>
                    <a:moveTo>
                      <a:pt x="458438" y="391369"/>
                    </a:moveTo>
                    <a:lnTo>
                      <a:pt x="379762" y="345935"/>
                    </a:lnTo>
                    <a:lnTo>
                      <a:pt x="379762" y="226301"/>
                    </a:lnTo>
                    <a:lnTo>
                      <a:pt x="263557" y="292976"/>
                    </a:lnTo>
                    <a:lnTo>
                      <a:pt x="263557" y="427564"/>
                    </a:lnTo>
                    <a:lnTo>
                      <a:pt x="367189" y="367747"/>
                    </a:lnTo>
                    <a:lnTo>
                      <a:pt x="445865" y="413182"/>
                    </a:lnTo>
                    <a:lnTo>
                      <a:pt x="250984" y="525672"/>
                    </a:lnTo>
                    <a:lnTo>
                      <a:pt x="56102" y="413182"/>
                    </a:lnTo>
                    <a:lnTo>
                      <a:pt x="134779" y="367747"/>
                    </a:lnTo>
                    <a:lnTo>
                      <a:pt x="238411" y="427564"/>
                    </a:lnTo>
                    <a:lnTo>
                      <a:pt x="238411" y="293357"/>
                    </a:lnTo>
                    <a:lnTo>
                      <a:pt x="122206" y="226682"/>
                    </a:lnTo>
                    <a:lnTo>
                      <a:pt x="122206" y="345935"/>
                    </a:lnTo>
                    <a:lnTo>
                      <a:pt x="43529" y="391369"/>
                    </a:lnTo>
                    <a:lnTo>
                      <a:pt x="43529" y="166389"/>
                    </a:lnTo>
                    <a:lnTo>
                      <a:pt x="238411" y="53899"/>
                    </a:lnTo>
                    <a:lnTo>
                      <a:pt x="238411" y="144672"/>
                    </a:lnTo>
                    <a:lnTo>
                      <a:pt x="134779" y="204584"/>
                    </a:lnTo>
                    <a:lnTo>
                      <a:pt x="250984" y="271259"/>
                    </a:lnTo>
                    <a:lnTo>
                      <a:pt x="367189" y="204584"/>
                    </a:lnTo>
                    <a:lnTo>
                      <a:pt x="263557" y="144672"/>
                    </a:lnTo>
                    <a:lnTo>
                      <a:pt x="263557" y="53899"/>
                    </a:lnTo>
                    <a:lnTo>
                      <a:pt x="458438" y="166389"/>
                    </a:lnTo>
                    <a:lnTo>
                      <a:pt x="458438" y="391369"/>
                    </a:lnTo>
                    <a:close/>
                  </a:path>
                </a:pathLst>
              </a:custGeom>
              <a:solidFill>
                <a:srgbClr val="00373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48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theme/theme1.xml><?xml version="1.0" encoding="utf-8"?>
<a:theme xmlns:a="http://schemas.openxmlformats.org/drawingml/2006/main" name="Key slides">
  <a:themeElements>
    <a:clrScheme name="Default color palette">
      <a:dk1>
        <a:srgbClr val="000000"/>
      </a:dk1>
      <a:lt1>
        <a:srgbClr val="FFFFFF"/>
      </a:lt1>
      <a:dk2>
        <a:srgbClr val="003738"/>
      </a:dk2>
      <a:lt2>
        <a:srgbClr val="FFFFFF"/>
      </a:lt2>
      <a:accent1>
        <a:srgbClr val="93EB20"/>
      </a:accent1>
      <a:accent2>
        <a:srgbClr val="00E296"/>
      </a:accent2>
      <a:accent3>
        <a:srgbClr val="FFC000"/>
      </a:accent3>
      <a:accent4>
        <a:srgbClr val="288782"/>
      </a:accent4>
      <a:accent5>
        <a:srgbClr val="159F98"/>
      </a:accent5>
      <a:accent6>
        <a:srgbClr val="00B492"/>
      </a:accent6>
      <a:hlink>
        <a:srgbClr val="93EB20"/>
      </a:hlink>
      <a:folHlink>
        <a:srgbClr val="288782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>
          <a:solidFill>
            <a:srgbClr val="00E296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2700">
          <a:solidFill>
            <a:srgbClr val="00E296"/>
          </a:solidFill>
          <a:tailEnd type="none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spAutoFit/>
      </a:bodyPr>
      <a:lstStyle>
        <a:defPPr algn="ctr">
          <a:defRPr sz="2000" dirty="0" err="1" smtClean="0">
            <a:solidFill>
              <a:schemeClr val="bg1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9C3FAA57-619B-429C-93BE-F76CBA5F5F1C}"/>
    </a:ext>
  </a:extLst>
</a:theme>
</file>

<file path=ppt/theme/theme10.xml><?xml version="1.0" encoding="utf-8"?>
<a:theme xmlns:a="http://schemas.openxmlformats.org/drawingml/2006/main" name="1_Light Theme slides (secondary)">
  <a:themeElements>
    <a:clrScheme name="Default color palette">
      <a:dk1>
        <a:srgbClr val="000000"/>
      </a:dk1>
      <a:lt1>
        <a:srgbClr val="FFFFFF"/>
      </a:lt1>
      <a:dk2>
        <a:srgbClr val="003738"/>
      </a:dk2>
      <a:lt2>
        <a:srgbClr val="FFFFFF"/>
      </a:lt2>
      <a:accent1>
        <a:srgbClr val="93EB20"/>
      </a:accent1>
      <a:accent2>
        <a:srgbClr val="00E296"/>
      </a:accent2>
      <a:accent3>
        <a:srgbClr val="FFC000"/>
      </a:accent3>
      <a:accent4>
        <a:srgbClr val="288782"/>
      </a:accent4>
      <a:accent5>
        <a:srgbClr val="159F98"/>
      </a:accent5>
      <a:accent6>
        <a:srgbClr val="00B492"/>
      </a:accent6>
      <a:hlink>
        <a:srgbClr val="93EB20"/>
      </a:hlink>
      <a:folHlink>
        <a:srgbClr val="288782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12700">
          <a:solidFill>
            <a:srgbClr val="159F98"/>
          </a:solidFill>
          <a:tailEnd type="none" w="med" len="sm"/>
        </a:ln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2700">
          <a:solidFill>
            <a:srgbClr val="159F98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spAutoFit/>
      </a:bodyPr>
      <a:lstStyle>
        <a:defPPr algn="ctr">
          <a:defRPr sz="2000" dirty="0" err="1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857F141E-2C10-42D3-8F02-882F5C66D3AB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eneral slides">
  <a:themeElements>
    <a:clrScheme name="Default color palette">
      <a:dk1>
        <a:srgbClr val="000000"/>
      </a:dk1>
      <a:lt1>
        <a:srgbClr val="FFFFFF"/>
      </a:lt1>
      <a:dk2>
        <a:srgbClr val="003738"/>
      </a:dk2>
      <a:lt2>
        <a:srgbClr val="FFFFFF"/>
      </a:lt2>
      <a:accent1>
        <a:srgbClr val="93EB20"/>
      </a:accent1>
      <a:accent2>
        <a:srgbClr val="00E296"/>
      </a:accent2>
      <a:accent3>
        <a:srgbClr val="FFC000"/>
      </a:accent3>
      <a:accent4>
        <a:srgbClr val="288782"/>
      </a:accent4>
      <a:accent5>
        <a:srgbClr val="159F98"/>
      </a:accent5>
      <a:accent6>
        <a:srgbClr val="00B492"/>
      </a:accent6>
      <a:hlink>
        <a:srgbClr val="93EB20"/>
      </a:hlink>
      <a:folHlink>
        <a:srgbClr val="288782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>
          <a:solidFill>
            <a:srgbClr val="00E296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2700">
          <a:solidFill>
            <a:srgbClr val="00E296"/>
          </a:solidFill>
          <a:tailEnd type="none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spAutoFit/>
      </a:bodyPr>
      <a:lstStyle>
        <a:defPPr algn="ctr">
          <a:defRPr sz="2000" dirty="0" err="1" smtClean="0">
            <a:solidFill>
              <a:schemeClr val="bg1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857F141E-2C10-42D3-8F02-882F5C66D3AB}"/>
    </a:ext>
  </a:extLst>
</a:theme>
</file>

<file path=ppt/theme/theme3.xml><?xml version="1.0" encoding="utf-8"?>
<a:theme xmlns:a="http://schemas.openxmlformats.org/drawingml/2006/main" name="Blank_layouts">
  <a:themeElements>
    <a:clrScheme name="Default color palette">
      <a:dk1>
        <a:srgbClr val="000000"/>
      </a:dk1>
      <a:lt1>
        <a:srgbClr val="FFFFFF"/>
      </a:lt1>
      <a:dk2>
        <a:srgbClr val="003738"/>
      </a:dk2>
      <a:lt2>
        <a:srgbClr val="FFFFFF"/>
      </a:lt2>
      <a:accent1>
        <a:srgbClr val="93EB20"/>
      </a:accent1>
      <a:accent2>
        <a:srgbClr val="00E296"/>
      </a:accent2>
      <a:accent3>
        <a:srgbClr val="FFC000"/>
      </a:accent3>
      <a:accent4>
        <a:srgbClr val="288782"/>
      </a:accent4>
      <a:accent5>
        <a:srgbClr val="159F98"/>
      </a:accent5>
      <a:accent6>
        <a:srgbClr val="00B492"/>
      </a:accent6>
      <a:hlink>
        <a:srgbClr val="93EB20"/>
      </a:hlink>
      <a:folHlink>
        <a:srgbClr val="288782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>
          <a:solidFill>
            <a:srgbClr val="00E296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2700">
          <a:solidFill>
            <a:srgbClr val="00E296"/>
          </a:solidFill>
          <a:tailEnd type="none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spAutoFit/>
      </a:bodyPr>
      <a:lstStyle>
        <a:defPPr algn="ctr">
          <a:defRPr sz="2000" dirty="0" err="1" smtClean="0">
            <a:solidFill>
              <a:schemeClr val="bg1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9C3FAA57-619B-429C-93BE-F76CBA5F5F1C}"/>
    </a:ext>
  </a:extLst>
</a:theme>
</file>

<file path=ppt/theme/theme4.xml><?xml version="1.0" encoding="utf-8"?>
<a:theme xmlns:a="http://schemas.openxmlformats.org/drawingml/2006/main" name="Slides with photo">
  <a:themeElements>
    <a:clrScheme name="Default color palette">
      <a:dk1>
        <a:srgbClr val="000000"/>
      </a:dk1>
      <a:lt1>
        <a:srgbClr val="FFFFFF"/>
      </a:lt1>
      <a:dk2>
        <a:srgbClr val="003738"/>
      </a:dk2>
      <a:lt2>
        <a:srgbClr val="FFFFFF"/>
      </a:lt2>
      <a:accent1>
        <a:srgbClr val="93EB20"/>
      </a:accent1>
      <a:accent2>
        <a:srgbClr val="00E296"/>
      </a:accent2>
      <a:accent3>
        <a:srgbClr val="FFC000"/>
      </a:accent3>
      <a:accent4>
        <a:srgbClr val="288782"/>
      </a:accent4>
      <a:accent5>
        <a:srgbClr val="159F98"/>
      </a:accent5>
      <a:accent6>
        <a:srgbClr val="00B492"/>
      </a:accent6>
      <a:hlink>
        <a:srgbClr val="93EB20"/>
      </a:hlink>
      <a:folHlink>
        <a:srgbClr val="288782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>
          <a:solidFill>
            <a:srgbClr val="00E296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2700">
          <a:solidFill>
            <a:srgbClr val="00E296"/>
          </a:solidFill>
          <a:tailEnd type="none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spAutoFit/>
      </a:bodyPr>
      <a:lstStyle>
        <a:defPPr algn="ctr">
          <a:defRPr sz="2000" dirty="0" err="1" smtClean="0">
            <a:solidFill>
              <a:schemeClr val="bg1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9C3FAA57-619B-429C-93BE-F76CBA5F5F1C}"/>
    </a:ext>
  </a:extLst>
</a:theme>
</file>

<file path=ppt/theme/theme5.xml><?xml version="1.0" encoding="utf-8"?>
<a:theme xmlns:a="http://schemas.openxmlformats.org/drawingml/2006/main" name="Light Theme slides (secondary)">
  <a:themeElements>
    <a:clrScheme name="Default color palette">
      <a:dk1>
        <a:srgbClr val="000000"/>
      </a:dk1>
      <a:lt1>
        <a:srgbClr val="FFFFFF"/>
      </a:lt1>
      <a:dk2>
        <a:srgbClr val="003738"/>
      </a:dk2>
      <a:lt2>
        <a:srgbClr val="FFFFFF"/>
      </a:lt2>
      <a:accent1>
        <a:srgbClr val="93EB20"/>
      </a:accent1>
      <a:accent2>
        <a:srgbClr val="00E296"/>
      </a:accent2>
      <a:accent3>
        <a:srgbClr val="FFC000"/>
      </a:accent3>
      <a:accent4>
        <a:srgbClr val="288782"/>
      </a:accent4>
      <a:accent5>
        <a:srgbClr val="159F98"/>
      </a:accent5>
      <a:accent6>
        <a:srgbClr val="00B492"/>
      </a:accent6>
      <a:hlink>
        <a:srgbClr val="93EB20"/>
      </a:hlink>
      <a:folHlink>
        <a:srgbClr val="288782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12700">
          <a:solidFill>
            <a:srgbClr val="159F98"/>
          </a:solidFill>
          <a:tailEnd type="none" w="med" len="sm"/>
        </a:ln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2700">
          <a:solidFill>
            <a:srgbClr val="159F98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spAutoFit/>
      </a:bodyPr>
      <a:lstStyle>
        <a:defPPr algn="ctr">
          <a:defRPr sz="2000" dirty="0" err="1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857F141E-2C10-42D3-8F02-882F5C66D3AB}"/>
    </a:ext>
  </a:extLst>
</a:theme>
</file>

<file path=ppt/theme/theme6.xml><?xml version="1.0" encoding="utf-8"?>
<a:theme xmlns:a="http://schemas.openxmlformats.org/drawingml/2006/main" name="1_Key slides">
  <a:themeElements>
    <a:clrScheme name="Default color palette">
      <a:dk1>
        <a:srgbClr val="000000"/>
      </a:dk1>
      <a:lt1>
        <a:srgbClr val="FFFFFF"/>
      </a:lt1>
      <a:dk2>
        <a:srgbClr val="003738"/>
      </a:dk2>
      <a:lt2>
        <a:srgbClr val="FFFFFF"/>
      </a:lt2>
      <a:accent1>
        <a:srgbClr val="93EB20"/>
      </a:accent1>
      <a:accent2>
        <a:srgbClr val="00E296"/>
      </a:accent2>
      <a:accent3>
        <a:srgbClr val="FFC000"/>
      </a:accent3>
      <a:accent4>
        <a:srgbClr val="288782"/>
      </a:accent4>
      <a:accent5>
        <a:srgbClr val="159F98"/>
      </a:accent5>
      <a:accent6>
        <a:srgbClr val="00B492"/>
      </a:accent6>
      <a:hlink>
        <a:srgbClr val="93EB20"/>
      </a:hlink>
      <a:folHlink>
        <a:srgbClr val="288782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>
          <a:solidFill>
            <a:srgbClr val="00E296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2700">
          <a:solidFill>
            <a:srgbClr val="00E296"/>
          </a:solidFill>
          <a:tailEnd type="none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spAutoFit/>
      </a:bodyPr>
      <a:lstStyle>
        <a:defPPr algn="ctr">
          <a:defRPr sz="2000" dirty="0" err="1" smtClean="0">
            <a:solidFill>
              <a:schemeClr val="bg1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9C3FAA57-619B-429C-93BE-F76CBA5F5F1C}"/>
    </a:ext>
  </a:extLst>
</a:theme>
</file>

<file path=ppt/theme/theme7.xml><?xml version="1.0" encoding="utf-8"?>
<a:theme xmlns:a="http://schemas.openxmlformats.org/drawingml/2006/main" name="1_General slides">
  <a:themeElements>
    <a:clrScheme name="Default color palette">
      <a:dk1>
        <a:srgbClr val="000000"/>
      </a:dk1>
      <a:lt1>
        <a:srgbClr val="FFFFFF"/>
      </a:lt1>
      <a:dk2>
        <a:srgbClr val="003738"/>
      </a:dk2>
      <a:lt2>
        <a:srgbClr val="FFFFFF"/>
      </a:lt2>
      <a:accent1>
        <a:srgbClr val="93EB20"/>
      </a:accent1>
      <a:accent2>
        <a:srgbClr val="00E296"/>
      </a:accent2>
      <a:accent3>
        <a:srgbClr val="FFC000"/>
      </a:accent3>
      <a:accent4>
        <a:srgbClr val="288782"/>
      </a:accent4>
      <a:accent5>
        <a:srgbClr val="159F98"/>
      </a:accent5>
      <a:accent6>
        <a:srgbClr val="00B492"/>
      </a:accent6>
      <a:hlink>
        <a:srgbClr val="93EB20"/>
      </a:hlink>
      <a:folHlink>
        <a:srgbClr val="288782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>
          <a:solidFill>
            <a:srgbClr val="00E296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2700">
          <a:solidFill>
            <a:srgbClr val="00E296"/>
          </a:solidFill>
          <a:tailEnd type="none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spAutoFit/>
      </a:bodyPr>
      <a:lstStyle>
        <a:defPPr algn="ctr">
          <a:defRPr sz="2000" dirty="0" err="1" smtClean="0">
            <a:solidFill>
              <a:schemeClr val="bg1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857F141E-2C10-42D3-8F02-882F5C66D3AB}"/>
    </a:ext>
  </a:extLst>
</a:theme>
</file>

<file path=ppt/theme/theme8.xml><?xml version="1.0" encoding="utf-8"?>
<a:theme xmlns:a="http://schemas.openxmlformats.org/drawingml/2006/main" name="1_Blank_layouts">
  <a:themeElements>
    <a:clrScheme name="Default color palette">
      <a:dk1>
        <a:srgbClr val="000000"/>
      </a:dk1>
      <a:lt1>
        <a:srgbClr val="FFFFFF"/>
      </a:lt1>
      <a:dk2>
        <a:srgbClr val="003738"/>
      </a:dk2>
      <a:lt2>
        <a:srgbClr val="FFFFFF"/>
      </a:lt2>
      <a:accent1>
        <a:srgbClr val="93EB20"/>
      </a:accent1>
      <a:accent2>
        <a:srgbClr val="00E296"/>
      </a:accent2>
      <a:accent3>
        <a:srgbClr val="FFC000"/>
      </a:accent3>
      <a:accent4>
        <a:srgbClr val="288782"/>
      </a:accent4>
      <a:accent5>
        <a:srgbClr val="159F98"/>
      </a:accent5>
      <a:accent6>
        <a:srgbClr val="00B492"/>
      </a:accent6>
      <a:hlink>
        <a:srgbClr val="93EB20"/>
      </a:hlink>
      <a:folHlink>
        <a:srgbClr val="288782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>
          <a:solidFill>
            <a:srgbClr val="00E296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2700">
          <a:solidFill>
            <a:srgbClr val="00E296"/>
          </a:solidFill>
          <a:tailEnd type="none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spAutoFit/>
      </a:bodyPr>
      <a:lstStyle>
        <a:defPPr algn="ctr">
          <a:defRPr sz="2000" dirty="0" err="1" smtClean="0">
            <a:solidFill>
              <a:schemeClr val="bg1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9C3FAA57-619B-429C-93BE-F76CBA5F5F1C}"/>
    </a:ext>
  </a:extLst>
</a:theme>
</file>

<file path=ppt/theme/theme9.xml><?xml version="1.0" encoding="utf-8"?>
<a:theme xmlns:a="http://schemas.openxmlformats.org/drawingml/2006/main" name="1_Slides with photo">
  <a:themeElements>
    <a:clrScheme name="Default color palette">
      <a:dk1>
        <a:srgbClr val="000000"/>
      </a:dk1>
      <a:lt1>
        <a:srgbClr val="FFFFFF"/>
      </a:lt1>
      <a:dk2>
        <a:srgbClr val="003738"/>
      </a:dk2>
      <a:lt2>
        <a:srgbClr val="FFFFFF"/>
      </a:lt2>
      <a:accent1>
        <a:srgbClr val="93EB20"/>
      </a:accent1>
      <a:accent2>
        <a:srgbClr val="00E296"/>
      </a:accent2>
      <a:accent3>
        <a:srgbClr val="FFC000"/>
      </a:accent3>
      <a:accent4>
        <a:srgbClr val="288782"/>
      </a:accent4>
      <a:accent5>
        <a:srgbClr val="159F98"/>
      </a:accent5>
      <a:accent6>
        <a:srgbClr val="00B492"/>
      </a:accent6>
      <a:hlink>
        <a:srgbClr val="93EB20"/>
      </a:hlink>
      <a:folHlink>
        <a:srgbClr val="288782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>
          <a:solidFill>
            <a:srgbClr val="00E296"/>
          </a:solidFill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2700">
          <a:solidFill>
            <a:srgbClr val="00E296"/>
          </a:solidFill>
          <a:tailEnd type="none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spAutoFit/>
      </a:bodyPr>
      <a:lstStyle>
        <a:defPPr algn="ctr">
          <a:defRPr sz="2000" dirty="0" err="1" smtClean="0">
            <a:solidFill>
              <a:schemeClr val="bg1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9C3FAA57-619B-429C-93BE-F76CBA5F5F1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252D404EA282448F096B0D49CF2894" ma:contentTypeVersion="10" ma:contentTypeDescription="Create a new document." ma:contentTypeScope="" ma:versionID="3745aaaa7b19483a04c256a000b9587d">
  <xsd:schema xmlns:xsd="http://www.w3.org/2001/XMLSchema" xmlns:xs="http://www.w3.org/2001/XMLSchema" xmlns:p="http://schemas.microsoft.com/office/2006/metadata/properties" xmlns:ns2="e2195d55-31c0-4a4a-8e9a-8d845161ff6f" targetNamespace="http://schemas.microsoft.com/office/2006/metadata/properties" ma:root="true" ma:fieldsID="240748a86aed710ffeaf1c36052e1771" ns2:_="">
    <xsd:import namespace="e2195d55-31c0-4a4a-8e9a-8d845161ff6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195d55-31c0-4a4a-8e9a-8d845161ff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B5DD339-4D83-4407-BABA-E012F3D9121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09508D5-56BE-4CAE-B95B-C7A64C6872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2195d55-31c0-4a4a-8e9a-8d845161ff6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C299920-511A-48A2-8EF0-57154244D15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2131</Words>
  <Application>Microsoft Office PowerPoint</Application>
  <PresentationFormat>화면 슬라이드 쇼(16:9)</PresentationFormat>
  <Paragraphs>581</Paragraphs>
  <Slides>33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10</vt:i4>
      </vt:variant>
      <vt:variant>
        <vt:lpstr>슬라이드 제목</vt:lpstr>
      </vt:variant>
      <vt:variant>
        <vt:i4>33</vt:i4>
      </vt:variant>
    </vt:vector>
  </HeadingPairs>
  <TitlesOfParts>
    <vt:vector size="47" baseType="lpstr">
      <vt:lpstr>Roboto</vt:lpstr>
      <vt:lpstr>Arial</vt:lpstr>
      <vt:lpstr>Tahoma</vt:lpstr>
      <vt:lpstr>Calibri</vt:lpstr>
      <vt:lpstr>Key slides</vt:lpstr>
      <vt:lpstr>General slides</vt:lpstr>
      <vt:lpstr>Blank_layouts</vt:lpstr>
      <vt:lpstr>Slides with photo</vt:lpstr>
      <vt:lpstr>Light Theme slides (secondary)</vt:lpstr>
      <vt:lpstr>1_Key slides</vt:lpstr>
      <vt:lpstr>1_General slides</vt:lpstr>
      <vt:lpstr>1_Blank_layouts</vt:lpstr>
      <vt:lpstr>1_Slides with photo</vt:lpstr>
      <vt:lpstr>1_Light Theme slides (secondary)</vt:lpstr>
      <vt:lpstr>PowerPoint 프레젠테이션</vt:lpstr>
      <vt:lpstr>Veeam + Kasten 견고한 기반</vt:lpstr>
      <vt:lpstr>Kubernetes를 위한 데이터 보호와 이동성</vt:lpstr>
      <vt:lpstr>k10 for kubernetes 데이터 관리 battle hardened for day 2 operations</vt:lpstr>
      <vt:lpstr>k10 for kubernetes 데이터 관리 battle hardened for day 2 scale</vt:lpstr>
      <vt:lpstr>kasten 접근: 완벽한 어플리케이션 초점 kubernetes 리소스들과 지속 상태</vt:lpstr>
      <vt:lpstr>유일무이한 플랫폼 접근 방식:  어플리케이션 중심 데이터 관리</vt:lpstr>
      <vt:lpstr>Kasten K10 kubernetes 백업과 이동을 쉽게 제공</vt:lpstr>
      <vt:lpstr>PowerPoint 프레젠테이션</vt:lpstr>
      <vt:lpstr>PowerPoint 프레젠테이션</vt:lpstr>
      <vt:lpstr>PowerPoint 프레젠테이션</vt:lpstr>
      <vt:lpstr>K10 아키텍처 높은 수준의 개요</vt:lpstr>
      <vt:lpstr>다중 계층 데이터 수집 강력한 확장성, 간편한 구현</vt:lpstr>
      <vt:lpstr>K10 일관성 영역 사용 가능한 옵션의 범위</vt:lpstr>
      <vt:lpstr>K10 워크플로우 단계별 절차</vt:lpstr>
      <vt:lpstr>K10 워크플로우 어플리케이션 수집</vt:lpstr>
      <vt:lpstr>K10 워크플로우 어플리케이션 복구</vt:lpstr>
      <vt:lpstr>원활한 애플리케이션 변환 어플리케이션 이동성 요구사항</vt:lpstr>
      <vt:lpstr>원활한 애플리케이션 변환 어플리케이션 이동성 요구사항</vt:lpstr>
      <vt:lpstr>원활한 애플리케이션 변환 어플리케이션 이동성 요구사항</vt:lpstr>
      <vt:lpstr>K10: Kubernetes 백업과 이동을 손쉽게</vt:lpstr>
      <vt:lpstr>kasten k10과 veeam 모든 엔터프라이즈 데이터 보호 요구 사항에 적용</vt:lpstr>
      <vt:lpstr>Kubernetes 용 EDM을 참고하세요</vt:lpstr>
      <vt:lpstr>PowerPoint 프레젠테이션</vt:lpstr>
      <vt:lpstr>Veeam + Kasten = the whole story</vt:lpstr>
      <vt:lpstr>Vms vs. Kubernetes 근본적인 플랫폼 차이점</vt:lpstr>
      <vt:lpstr>인프라 중심의 데이터 관리 확장의 어려움 가중과 데이터 노출</vt:lpstr>
      <vt:lpstr>K10 ecosystem (selected list)  이동성과 선택의 자유를 제공합니다</vt:lpstr>
      <vt:lpstr>K10 채택 영역 완벽한 통합 및 손쉬운 사용</vt:lpstr>
      <vt:lpstr>고객 사례 북미 금융 서비스</vt:lpstr>
      <vt:lpstr>사용 사례: 1. 클라우드 백업</vt:lpstr>
      <vt:lpstr>사용 사례 : 2. 하이브리드 클라우드 &amp; 재해복구</vt:lpstr>
      <vt:lpstr>사용 사례: 3. 에코시스템: 모니터링, monitoring, 경고, 로깅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Kasten K10 - Introduction and Architecture</dc:title>
  <dc:subject/>
  <dc:creator>Gaurav Rishi</dc:creator>
  <cp:keywords>Kubernetes Kasten Veeam Backup Containers</cp:keywords>
  <dc:description/>
  <cp:lastModifiedBy>Dongun Shin</cp:lastModifiedBy>
  <cp:revision>149</cp:revision>
  <dcterms:created xsi:type="dcterms:W3CDTF">2020-04-18T19:48:12Z</dcterms:created>
  <dcterms:modified xsi:type="dcterms:W3CDTF">2020-11-20T09:08:44Z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0x0101002E252D404EA282448F096B0D49CF2894</vt:lpwstr>
  </property>
</Properties>
</file>